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6"/>
  </p:notesMasterIdLst>
  <p:handoutMasterIdLst>
    <p:handoutMasterId r:id="rId47"/>
  </p:handoutMasterIdLst>
  <p:sldIdLst>
    <p:sldId id="749" r:id="rId2"/>
    <p:sldId id="903" r:id="rId3"/>
    <p:sldId id="904" r:id="rId4"/>
    <p:sldId id="905" r:id="rId5"/>
    <p:sldId id="906" r:id="rId6"/>
    <p:sldId id="907" r:id="rId7"/>
    <p:sldId id="908" r:id="rId8"/>
    <p:sldId id="909" r:id="rId9"/>
    <p:sldId id="910" r:id="rId10"/>
    <p:sldId id="911" r:id="rId11"/>
    <p:sldId id="912" r:id="rId12"/>
    <p:sldId id="913" r:id="rId13"/>
    <p:sldId id="914" r:id="rId14"/>
    <p:sldId id="915" r:id="rId15"/>
    <p:sldId id="916" r:id="rId16"/>
    <p:sldId id="917" r:id="rId17"/>
    <p:sldId id="918" r:id="rId18"/>
    <p:sldId id="919" r:id="rId19"/>
    <p:sldId id="920" r:id="rId20"/>
    <p:sldId id="921" r:id="rId21"/>
    <p:sldId id="922" r:id="rId22"/>
    <p:sldId id="923" r:id="rId23"/>
    <p:sldId id="924" r:id="rId24"/>
    <p:sldId id="925" r:id="rId25"/>
    <p:sldId id="926" r:id="rId26"/>
    <p:sldId id="927" r:id="rId27"/>
    <p:sldId id="928" r:id="rId28"/>
    <p:sldId id="929" r:id="rId29"/>
    <p:sldId id="930" r:id="rId30"/>
    <p:sldId id="931" r:id="rId31"/>
    <p:sldId id="932" r:id="rId32"/>
    <p:sldId id="933" r:id="rId33"/>
    <p:sldId id="934" r:id="rId34"/>
    <p:sldId id="935" r:id="rId35"/>
    <p:sldId id="936" r:id="rId36"/>
    <p:sldId id="937" r:id="rId37"/>
    <p:sldId id="938" r:id="rId38"/>
    <p:sldId id="939" r:id="rId39"/>
    <p:sldId id="940" r:id="rId40"/>
    <p:sldId id="941" r:id="rId41"/>
    <p:sldId id="902" r:id="rId42"/>
    <p:sldId id="898" r:id="rId43"/>
    <p:sldId id="899" r:id="rId44"/>
    <p:sldId id="900" r:id="rId45"/>
  </p:sldIdLst>
  <p:sldSz cx="9144000" cy="6858000" type="screen4x3"/>
  <p:notesSz cx="6797675" cy="9928225"/>
  <p:defaultTextStyle>
    <a:defPPr>
      <a:defRPr lang="en-GB"/>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C0C0C0"/>
    <a:srgbClr val="DDDDDD"/>
    <a:srgbClr val="B2B2B2"/>
    <a:srgbClr val="FF990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9926" autoAdjust="0"/>
    <p:restoredTop sz="93960" autoAdjust="0"/>
  </p:normalViewPr>
  <p:slideViewPr>
    <p:cSldViewPr>
      <p:cViewPr varScale="1">
        <p:scale>
          <a:sx n="72" d="100"/>
          <a:sy n="72" d="100"/>
        </p:scale>
        <p:origin x="1704" y="7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notesViewPr>
    <p:cSldViewPr>
      <p:cViewPr varScale="1">
        <p:scale>
          <a:sx n="52" d="100"/>
          <a:sy n="52" d="100"/>
        </p:scale>
        <p:origin x="295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361B4C75-7B20-468F-B439-C4105CDA9EAD}"/>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ClrTx/>
              <a:buSzTx/>
              <a:buFontTx/>
              <a:buNone/>
              <a:defRPr sz="1200" b="0">
                <a:latin typeface="Times New Roman" panose="02020603050405020304" pitchFamily="18" charset="0"/>
              </a:defRPr>
            </a:lvl1pPr>
          </a:lstStyle>
          <a:p>
            <a:pPr>
              <a:defRPr/>
            </a:pPr>
            <a:endParaRPr lang="en-US" altLang="en-US" dirty="0"/>
          </a:p>
        </p:txBody>
      </p:sp>
      <p:sp>
        <p:nvSpPr>
          <p:cNvPr id="144387" name="Rectangle 3">
            <a:extLst>
              <a:ext uri="{FF2B5EF4-FFF2-40B4-BE49-F238E27FC236}">
                <a16:creationId xmlns:a16="http://schemas.microsoft.com/office/drawing/2014/main" id="{26853DC6-E56B-4979-973D-03530A4C6324}"/>
              </a:ext>
            </a:extLst>
          </p:cNvPr>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b="0">
                <a:latin typeface="Times New Roman" panose="02020603050405020304" pitchFamily="18" charset="0"/>
              </a:defRPr>
            </a:lvl1pPr>
          </a:lstStyle>
          <a:p>
            <a:pPr>
              <a:defRPr/>
            </a:pPr>
            <a:endParaRPr lang="en-US" altLang="en-US" dirty="0"/>
          </a:p>
        </p:txBody>
      </p:sp>
      <p:sp>
        <p:nvSpPr>
          <p:cNvPr id="144388" name="Rectangle 4">
            <a:extLst>
              <a:ext uri="{FF2B5EF4-FFF2-40B4-BE49-F238E27FC236}">
                <a16:creationId xmlns:a16="http://schemas.microsoft.com/office/drawing/2014/main" id="{E0136EAF-B717-4864-A300-C084247E4BB9}"/>
              </a:ext>
            </a:extLst>
          </p:cNvPr>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b="0">
                <a:latin typeface="Times New Roman" panose="02020603050405020304" pitchFamily="18" charset="0"/>
              </a:defRPr>
            </a:lvl1pPr>
          </a:lstStyle>
          <a:p>
            <a:pPr>
              <a:defRPr/>
            </a:pPr>
            <a:endParaRPr lang="en-US" altLang="en-US" dirty="0"/>
          </a:p>
        </p:txBody>
      </p:sp>
      <p:sp>
        <p:nvSpPr>
          <p:cNvPr id="144389" name="Rectangle 5">
            <a:extLst>
              <a:ext uri="{FF2B5EF4-FFF2-40B4-BE49-F238E27FC236}">
                <a16:creationId xmlns:a16="http://schemas.microsoft.com/office/drawing/2014/main" id="{97E85068-11AF-4663-B51E-99C6BF5AF3B8}"/>
              </a:ext>
            </a:extLst>
          </p:cNvPr>
          <p:cNvSpPr>
            <a:spLocks noGrp="1" noChangeArrowheads="1"/>
          </p:cNvSpPr>
          <p:nvPr>
            <p:ph type="sldNum" sz="quarter" idx="3"/>
          </p:nvPr>
        </p:nvSpPr>
        <p:spPr bwMode="auto">
          <a:xfrm>
            <a:off x="3849688"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b="0">
                <a:latin typeface="Times New Roman" panose="02020603050405020304" pitchFamily="18" charset="0"/>
              </a:defRPr>
            </a:lvl1pPr>
          </a:lstStyle>
          <a:p>
            <a:pPr>
              <a:defRPr/>
            </a:pPr>
            <a:fld id="{AD7ECB46-1F94-4D1D-9E6E-847B90EDBDFB}" type="slidenum">
              <a:rPr lang="en-US" altLang="en-US"/>
              <a:pPr>
                <a:defRPr/>
              </a:pPr>
              <a:t>‹#›</a:t>
            </a:fld>
            <a:endParaRPr lang="en-US" altLang="en-US" dirty="0"/>
          </a:p>
        </p:txBody>
      </p:sp>
    </p:spTree>
    <p:extLst>
      <p:ext uri="{BB962C8B-B14F-4D97-AF65-F5344CB8AC3E}">
        <p14:creationId xmlns:p14="http://schemas.microsoft.com/office/powerpoint/2010/main" val="736896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BB90176-6049-4B97-93D7-FD2978932FB0}"/>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ClrTx/>
              <a:buSzTx/>
              <a:buFontTx/>
              <a:buNone/>
              <a:defRPr sz="1200" b="0">
                <a:latin typeface="Times New Roman" panose="02020603050405020304" pitchFamily="18" charset="0"/>
              </a:defRPr>
            </a:lvl1pPr>
          </a:lstStyle>
          <a:p>
            <a:pPr>
              <a:defRPr/>
            </a:pPr>
            <a:endParaRPr lang="en-GB" altLang="en-US" dirty="0"/>
          </a:p>
        </p:txBody>
      </p:sp>
      <p:sp>
        <p:nvSpPr>
          <p:cNvPr id="6147" name="Rectangle 3">
            <a:extLst>
              <a:ext uri="{FF2B5EF4-FFF2-40B4-BE49-F238E27FC236}">
                <a16:creationId xmlns:a16="http://schemas.microsoft.com/office/drawing/2014/main" id="{4755DA11-4792-4426-B5D2-33BC16F93EAD}"/>
              </a:ext>
            </a:extLst>
          </p:cNvPr>
          <p:cNvSpPr>
            <a:spLocks noGrp="1" noChangeArrowheads="1"/>
          </p:cNvSpPr>
          <p:nvPr>
            <p:ph type="dt"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b="0">
                <a:latin typeface="Times New Roman" panose="02020603050405020304" pitchFamily="18" charset="0"/>
              </a:defRPr>
            </a:lvl1pPr>
          </a:lstStyle>
          <a:p>
            <a:pPr>
              <a:defRPr/>
            </a:pPr>
            <a:endParaRPr lang="en-GB" altLang="en-US" dirty="0"/>
          </a:p>
        </p:txBody>
      </p:sp>
      <p:sp>
        <p:nvSpPr>
          <p:cNvPr id="2052" name="Rectangle 4">
            <a:extLst>
              <a:ext uri="{FF2B5EF4-FFF2-40B4-BE49-F238E27FC236}">
                <a16:creationId xmlns:a16="http://schemas.microsoft.com/office/drawing/2014/main" id="{124D3057-E581-4344-94E6-43219D370312}"/>
              </a:ext>
            </a:extLst>
          </p:cNvPr>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a:extLst>
              <a:ext uri="{FF2B5EF4-FFF2-40B4-BE49-F238E27FC236}">
                <a16:creationId xmlns:a16="http://schemas.microsoft.com/office/drawing/2014/main" id="{0A8F48ED-8EF5-46D5-8E2F-9EA313F8CD84}"/>
              </a:ext>
            </a:extLst>
          </p:cNvPr>
          <p:cNvSpPr>
            <a:spLocks noGrp="1" noChangeArrowheads="1"/>
          </p:cNvSpPr>
          <p:nvPr>
            <p:ph type="body" sz="quarter" idx="3"/>
          </p:nvPr>
        </p:nvSpPr>
        <p:spPr bwMode="auto">
          <a:xfrm>
            <a:off x="906463" y="4716463"/>
            <a:ext cx="49847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6150" name="Rectangle 6">
            <a:extLst>
              <a:ext uri="{FF2B5EF4-FFF2-40B4-BE49-F238E27FC236}">
                <a16:creationId xmlns:a16="http://schemas.microsoft.com/office/drawing/2014/main" id="{70F1823A-DFFF-4074-9905-04D7F8C41216}"/>
              </a:ext>
            </a:extLst>
          </p:cNvPr>
          <p:cNvSpPr>
            <a:spLocks noGrp="1" noChangeArrowheads="1"/>
          </p:cNvSpPr>
          <p:nvPr>
            <p:ph type="ftr" sz="quarter" idx="4"/>
          </p:nvPr>
        </p:nvSpPr>
        <p:spPr bwMode="auto">
          <a:xfrm>
            <a:off x="0" y="9431338"/>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b="0">
                <a:latin typeface="Times New Roman" panose="02020603050405020304" pitchFamily="18" charset="0"/>
              </a:defRPr>
            </a:lvl1pPr>
          </a:lstStyle>
          <a:p>
            <a:pPr>
              <a:defRPr/>
            </a:pPr>
            <a:endParaRPr lang="en-GB" altLang="en-US" dirty="0"/>
          </a:p>
        </p:txBody>
      </p:sp>
      <p:sp>
        <p:nvSpPr>
          <p:cNvPr id="6151" name="Rectangle 7">
            <a:extLst>
              <a:ext uri="{FF2B5EF4-FFF2-40B4-BE49-F238E27FC236}">
                <a16:creationId xmlns:a16="http://schemas.microsoft.com/office/drawing/2014/main" id="{F00071FD-2273-4F51-863F-7FCA0D0FD9A1}"/>
              </a:ext>
            </a:extLst>
          </p:cNvPr>
          <p:cNvSpPr>
            <a:spLocks noGrp="1" noChangeArrowheads="1"/>
          </p:cNvSpPr>
          <p:nvPr>
            <p:ph type="sldNum" sz="quarter" idx="5"/>
          </p:nvPr>
        </p:nvSpPr>
        <p:spPr bwMode="auto">
          <a:xfrm>
            <a:off x="3851275" y="9431338"/>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b="0">
                <a:latin typeface="Times New Roman" panose="02020603050405020304" pitchFamily="18" charset="0"/>
              </a:defRPr>
            </a:lvl1pPr>
          </a:lstStyle>
          <a:p>
            <a:pPr>
              <a:defRPr/>
            </a:pPr>
            <a:fld id="{322A35F0-ED50-4CF5-AB8A-690CB94A5C51}" type="slidenum">
              <a:rPr lang="en-GB" altLang="en-US"/>
              <a:pPr>
                <a:defRPr/>
              </a:pPr>
              <a:t>‹#›</a:t>
            </a:fld>
            <a:endParaRPr lang="en-GB" altLang="en-US" dirty="0"/>
          </a:p>
        </p:txBody>
      </p:sp>
    </p:spTree>
    <p:extLst>
      <p:ext uri="{BB962C8B-B14F-4D97-AF65-F5344CB8AC3E}">
        <p14:creationId xmlns:p14="http://schemas.microsoft.com/office/powerpoint/2010/main" val="545079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83015512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040724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81900" y="1143000"/>
            <a:ext cx="1562100" cy="5715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895600" y="1143000"/>
            <a:ext cx="45339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6298897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6096253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9151921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895600" y="1143000"/>
            <a:ext cx="2895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943600" y="1143000"/>
            <a:ext cx="2895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0729949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15427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0904732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1621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6118304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1347977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6D65EE6-0026-4C7E-BC1E-97F6614173C6}"/>
              </a:ext>
            </a:extLst>
          </p:cNvPr>
          <p:cNvSpPr>
            <a:spLocks noGrp="1" noChangeArrowheads="1"/>
          </p:cNvSpPr>
          <p:nvPr>
            <p:ph type="title"/>
          </p:nvPr>
        </p:nvSpPr>
        <p:spPr bwMode="auto">
          <a:xfrm>
            <a:off x="2895600" y="5867400"/>
            <a:ext cx="6248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a:t>
            </a:r>
          </a:p>
        </p:txBody>
      </p:sp>
      <p:sp>
        <p:nvSpPr>
          <p:cNvPr id="1027" name="Rectangle 3">
            <a:extLst>
              <a:ext uri="{FF2B5EF4-FFF2-40B4-BE49-F238E27FC236}">
                <a16:creationId xmlns:a16="http://schemas.microsoft.com/office/drawing/2014/main" id="{ECBB28C2-6CE0-4FCD-8315-C18584C855CD}"/>
              </a:ext>
            </a:extLst>
          </p:cNvPr>
          <p:cNvSpPr>
            <a:spLocks noGrp="1" noChangeArrowheads="1"/>
          </p:cNvSpPr>
          <p:nvPr>
            <p:ph type="body" idx="1"/>
          </p:nvPr>
        </p:nvSpPr>
        <p:spPr bwMode="auto">
          <a:xfrm>
            <a:off x="2895600" y="1143000"/>
            <a:ext cx="5943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r" rtl="0" eaLnBrk="0" fontAlgn="base" hangingPunct="0">
        <a:spcBef>
          <a:spcPct val="0"/>
        </a:spcBef>
        <a:spcAft>
          <a:spcPct val="0"/>
        </a:spcAft>
        <a:defRPr sz="3600" kern="1200">
          <a:solidFill>
            <a:schemeClr val="tx2"/>
          </a:solidFill>
          <a:latin typeface="+mj-lt"/>
          <a:ea typeface="+mj-ea"/>
          <a:cs typeface="+mj-cs"/>
        </a:defRPr>
      </a:lvl1pPr>
      <a:lvl2pPr algn="r" rtl="0" eaLnBrk="0" fontAlgn="base" hangingPunct="0">
        <a:spcBef>
          <a:spcPct val="0"/>
        </a:spcBef>
        <a:spcAft>
          <a:spcPct val="0"/>
        </a:spcAft>
        <a:defRPr sz="3600">
          <a:solidFill>
            <a:schemeClr val="tx2"/>
          </a:solidFill>
          <a:latin typeface="Arial Black" panose="020B0A04020102020204" pitchFamily="34" charset="0"/>
        </a:defRPr>
      </a:lvl2pPr>
      <a:lvl3pPr algn="r" rtl="0" eaLnBrk="0" fontAlgn="base" hangingPunct="0">
        <a:spcBef>
          <a:spcPct val="0"/>
        </a:spcBef>
        <a:spcAft>
          <a:spcPct val="0"/>
        </a:spcAft>
        <a:defRPr sz="3600">
          <a:solidFill>
            <a:schemeClr val="tx2"/>
          </a:solidFill>
          <a:latin typeface="Arial Black" panose="020B0A04020102020204" pitchFamily="34" charset="0"/>
        </a:defRPr>
      </a:lvl3pPr>
      <a:lvl4pPr algn="r" rtl="0" eaLnBrk="0" fontAlgn="base" hangingPunct="0">
        <a:spcBef>
          <a:spcPct val="0"/>
        </a:spcBef>
        <a:spcAft>
          <a:spcPct val="0"/>
        </a:spcAft>
        <a:defRPr sz="3600">
          <a:solidFill>
            <a:schemeClr val="tx2"/>
          </a:solidFill>
          <a:latin typeface="Arial Black" panose="020B0A04020102020204" pitchFamily="34" charset="0"/>
        </a:defRPr>
      </a:lvl4pPr>
      <a:lvl5pPr algn="r" rtl="0" eaLnBrk="0" fontAlgn="base" hangingPunct="0">
        <a:spcBef>
          <a:spcPct val="0"/>
        </a:spcBef>
        <a:spcAft>
          <a:spcPct val="0"/>
        </a:spcAft>
        <a:defRPr sz="3600">
          <a:solidFill>
            <a:schemeClr val="tx2"/>
          </a:solidFill>
          <a:latin typeface="Arial Black" panose="020B0A04020102020204" pitchFamily="34" charset="0"/>
        </a:defRPr>
      </a:lvl5pPr>
      <a:lvl6pPr marL="457200" algn="r" rtl="0" eaLnBrk="0" fontAlgn="base" hangingPunct="0">
        <a:spcBef>
          <a:spcPct val="0"/>
        </a:spcBef>
        <a:spcAft>
          <a:spcPct val="0"/>
        </a:spcAft>
        <a:defRPr sz="3600">
          <a:solidFill>
            <a:schemeClr val="tx2"/>
          </a:solidFill>
          <a:latin typeface="Arial Black" panose="020B0A04020102020204" pitchFamily="34" charset="0"/>
        </a:defRPr>
      </a:lvl6pPr>
      <a:lvl7pPr marL="914400" algn="r" rtl="0" eaLnBrk="0" fontAlgn="base" hangingPunct="0">
        <a:spcBef>
          <a:spcPct val="0"/>
        </a:spcBef>
        <a:spcAft>
          <a:spcPct val="0"/>
        </a:spcAft>
        <a:defRPr sz="3600">
          <a:solidFill>
            <a:schemeClr val="tx2"/>
          </a:solidFill>
          <a:latin typeface="Arial Black" panose="020B0A04020102020204" pitchFamily="34" charset="0"/>
        </a:defRPr>
      </a:lvl7pPr>
      <a:lvl8pPr marL="1371600" algn="r" rtl="0" eaLnBrk="0" fontAlgn="base" hangingPunct="0">
        <a:spcBef>
          <a:spcPct val="0"/>
        </a:spcBef>
        <a:spcAft>
          <a:spcPct val="0"/>
        </a:spcAft>
        <a:defRPr sz="3600">
          <a:solidFill>
            <a:schemeClr val="tx2"/>
          </a:solidFill>
          <a:latin typeface="Arial Black" panose="020B0A04020102020204" pitchFamily="34" charset="0"/>
        </a:defRPr>
      </a:lvl8pPr>
      <a:lvl9pPr marL="1828800" algn="r" rtl="0" eaLnBrk="0" fontAlgn="base" hangingPunct="0">
        <a:spcBef>
          <a:spcPct val="0"/>
        </a:spcBef>
        <a:spcAft>
          <a:spcPct val="0"/>
        </a:spcAft>
        <a:defRPr sz="3600">
          <a:solidFill>
            <a:schemeClr val="tx2"/>
          </a:solidFill>
          <a:latin typeface="Arial Black" panose="020B0A04020102020204" pitchFamily="34" charset="0"/>
        </a:defRPr>
      </a:lvl9pPr>
    </p:titleStyle>
    <p:bodyStyle>
      <a:lvl1pPr marL="342900" indent="-342900" algn="l" rtl="0" eaLnBrk="0" fontAlgn="base" hangingPunct="0">
        <a:spcBef>
          <a:spcPct val="20000"/>
        </a:spcBef>
        <a:spcAft>
          <a:spcPct val="0"/>
        </a:spcAft>
        <a:buClr>
          <a:srgbClr val="000099"/>
        </a:buClr>
        <a:buChar char="•"/>
        <a:defRPr sz="36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99"/>
        </a:buClr>
        <a:buFont typeface="CommonBullets"/>
        <a:buChar char="&gt;"/>
        <a:defRPr sz="32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699792" y="-459432"/>
            <a:ext cx="6248400"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r>
              <a:rPr lang="en-GB" sz="2400" b="1" u="sng" dirty="0">
                <a:latin typeface="Calibri" panose="020F0502020204030204" pitchFamily="34" charset="0"/>
                <a:cs typeface="Calibri" panose="020F0502020204030204" pitchFamily="34" charset="0"/>
              </a:rPr>
              <a:t>VQManager Enhancement Feb 2024 </a:t>
            </a:r>
          </a:p>
          <a:p>
            <a:pPr marL="0" indent="0" algn="ctr">
              <a:buNone/>
              <a:defRPr/>
            </a:pPr>
            <a:endParaRPr lang="en-GB" sz="10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spcAft>
                <a:spcPts val="375"/>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Cyber Essentials: Multi-Factor Authentication</a:t>
            </a:r>
            <a:endParaRPr lang="en-GB" sz="1800" dirty="0">
              <a:effectLst/>
              <a:latin typeface="Calibri" panose="020F0502020204030204" pitchFamily="34" charset="0"/>
              <a:ea typeface="Aptos" panose="020B0004020202020204" pitchFamily="34" charset="0"/>
              <a:cs typeface="Calibri" panose="020F0502020204030204" pitchFamily="34" charset="0"/>
            </a:endParaRPr>
          </a:p>
          <a:p>
            <a:pPr marL="342900" lvl="0" indent="-342900">
              <a:spcAft>
                <a:spcPts val="375"/>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Cyber Essentials: protection against brute-force password guessing.</a:t>
            </a:r>
            <a:endParaRPr lang="en-GB" sz="1800" dirty="0">
              <a:effectLst/>
              <a:latin typeface="Calibri" panose="020F0502020204030204" pitchFamily="34" charset="0"/>
              <a:ea typeface="Aptos" panose="020B0004020202020204" pitchFamily="34" charset="0"/>
              <a:cs typeface="Calibri" panose="020F0502020204030204" pitchFamily="34" charset="0"/>
            </a:endParaRPr>
          </a:p>
          <a:p>
            <a:pPr marL="342900" lvl="0" indent="-342900">
              <a:spcAft>
                <a:spcPts val="375"/>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Allowing delay to Assessment plan notifications.</a:t>
            </a:r>
            <a:endParaRPr lang="en-GB" sz="1800" dirty="0">
              <a:effectLst/>
              <a:latin typeface="Calibri" panose="020F0502020204030204" pitchFamily="34" charset="0"/>
              <a:ea typeface="Aptos" panose="020B0004020202020204" pitchFamily="34" charset="0"/>
              <a:cs typeface="Calibri" panose="020F0502020204030204" pitchFamily="34" charset="0"/>
            </a:endParaRPr>
          </a:p>
          <a:p>
            <a:pPr marL="342900" lvl="0" indent="-342900">
              <a:spcAft>
                <a:spcPts val="375"/>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Adding 'date created' and 'created by' fields to Report builder.</a:t>
            </a:r>
            <a:endParaRPr lang="en-GB" sz="1800" dirty="0">
              <a:effectLst/>
              <a:latin typeface="Calibri" panose="020F0502020204030204" pitchFamily="34" charset="0"/>
              <a:ea typeface="Aptos" panose="020B0004020202020204" pitchFamily="34" charset="0"/>
              <a:cs typeface="Calibri" panose="020F0502020204030204" pitchFamily="34" charset="0"/>
            </a:endParaRPr>
          </a:p>
          <a:p>
            <a:pPr marL="342900" lvl="0" indent="-342900">
              <a:spcAft>
                <a:spcPts val="375"/>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New report showing confirmation of OTJ hours.</a:t>
            </a:r>
            <a:endParaRPr lang="en-GB" sz="1800" dirty="0">
              <a:effectLst/>
              <a:latin typeface="Calibri" panose="020F0502020204030204" pitchFamily="34" charset="0"/>
              <a:ea typeface="Aptos" panose="020B0004020202020204" pitchFamily="34" charset="0"/>
              <a:cs typeface="Calibri" panose="020F0502020204030204" pitchFamily="34" charset="0"/>
            </a:endParaRPr>
          </a:p>
          <a:p>
            <a:pPr marL="342900" lvl="0" indent="-342900">
              <a:spcAft>
                <a:spcPts val="375"/>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Alter Activity log and Diary summary screens to increase clarity and add learner OTJ confirmation.</a:t>
            </a:r>
            <a:endParaRPr lang="en-GB" sz="1800" dirty="0">
              <a:effectLst/>
              <a:latin typeface="Calibri" panose="020F0502020204030204" pitchFamily="34" charset="0"/>
              <a:ea typeface="Aptos" panose="020B0004020202020204" pitchFamily="34" charset="0"/>
              <a:cs typeface="Calibri" panose="020F0502020204030204" pitchFamily="34" charset="0"/>
            </a:endParaRPr>
          </a:p>
          <a:p>
            <a:pPr marL="342900" lvl="0" indent="-342900">
              <a:spcAft>
                <a:spcPts val="375"/>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Add Learner OTJ confirmation date and comments to Diary and Activity log downloads.</a:t>
            </a:r>
            <a:endParaRPr lang="en-GB" sz="1800" dirty="0">
              <a:effectLst/>
              <a:latin typeface="Calibri" panose="020F0502020204030204" pitchFamily="34" charset="0"/>
              <a:ea typeface="Aptos" panose="020B0004020202020204" pitchFamily="34" charset="0"/>
              <a:cs typeface="Calibri" panose="020F0502020204030204" pitchFamily="34" charset="0"/>
            </a:endParaRPr>
          </a:p>
          <a:p>
            <a:pPr marL="342900" lvl="0" indent="-342900">
              <a:spcAft>
                <a:spcPts val="375"/>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Add notification for learners of new Calendar entries.</a:t>
            </a:r>
            <a:endParaRPr lang="en-GB" sz="1800" dirty="0">
              <a:effectLst/>
              <a:latin typeface="Calibri" panose="020F0502020204030204" pitchFamily="34" charset="0"/>
              <a:ea typeface="Aptos" panose="020B0004020202020204" pitchFamily="34" charset="0"/>
              <a:cs typeface="Calibri" panose="020F0502020204030204" pitchFamily="34" charset="0"/>
            </a:endParaRPr>
          </a:p>
          <a:p>
            <a:pPr marL="342900" lvl="0" indent="-342900">
              <a:spcAft>
                <a:spcPts val="375"/>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Allow Line Managers to upload files to Progress Reviews.</a:t>
            </a:r>
            <a:endParaRPr lang="en-GB" sz="1800" dirty="0">
              <a:effectLst/>
              <a:latin typeface="Calibri" panose="020F0502020204030204" pitchFamily="34" charset="0"/>
              <a:ea typeface="Aptos" panose="020B0004020202020204" pitchFamily="34" charset="0"/>
              <a:cs typeface="Calibri" panose="020F0502020204030204" pitchFamily="34" charset="0"/>
            </a:endParaRPr>
          </a:p>
          <a:p>
            <a:pPr marL="342900" lvl="0" indent="-342900">
              <a:spcAft>
                <a:spcPts val="375"/>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Add rows to Progress Review report to show which users signed off.</a:t>
            </a:r>
            <a:endParaRPr lang="en-GB" sz="1800" dirty="0">
              <a:effectLst/>
              <a:latin typeface="Calibri" panose="020F0502020204030204" pitchFamily="34" charset="0"/>
              <a:ea typeface="Aptos" panose="020B0004020202020204" pitchFamily="34" charset="0"/>
              <a:cs typeface="Calibri" panose="020F0502020204030204" pitchFamily="34" charset="0"/>
            </a:endParaRPr>
          </a:p>
          <a:p>
            <a:pPr marL="342900" lvl="0" indent="-342900">
              <a:spcAft>
                <a:spcPts val="375"/>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Shortcuts page for assessors.</a:t>
            </a:r>
            <a:endParaRPr lang="en-GB" sz="1800" dirty="0">
              <a:effectLst/>
              <a:latin typeface="Calibri" panose="020F0502020204030204" pitchFamily="34" charset="0"/>
              <a:ea typeface="Aptos" panose="020B0004020202020204" pitchFamily="34" charset="0"/>
              <a:cs typeface="Calibri" panose="020F0502020204030204" pitchFamily="34" charset="0"/>
            </a:endParaRPr>
          </a:p>
          <a:p>
            <a:pPr marL="342900" lvl="0" indent="-342900">
              <a:spcAft>
                <a:spcPts val="375"/>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Allow bulk deletion of assessment plan templates.</a:t>
            </a:r>
            <a:endParaRPr lang="en-GB" sz="1800" dirty="0">
              <a:effectLst/>
              <a:latin typeface="Calibri" panose="020F0502020204030204" pitchFamily="34" charset="0"/>
              <a:ea typeface="Aptos" panose="020B0004020202020204" pitchFamily="34" charset="0"/>
              <a:cs typeface="Calibri" panose="020F0502020204030204" pitchFamily="34" charset="0"/>
            </a:endParaRPr>
          </a:p>
          <a:p>
            <a:pPr marL="342900" lvl="0" indent="-342900">
              <a:spcAft>
                <a:spcPts val="375"/>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Allowing assessors to sign off OTJ records in bulk.</a:t>
            </a:r>
            <a:endParaRPr lang="en-GB" sz="1800" dirty="0">
              <a:effectLst/>
              <a:latin typeface="Calibri" panose="020F0502020204030204" pitchFamily="34" charset="0"/>
              <a:ea typeface="Aptos" panose="020B0004020202020204" pitchFamily="34" charset="0"/>
              <a:cs typeface="Calibri" panose="020F0502020204030204" pitchFamily="34" charset="0"/>
            </a:endParaRPr>
          </a:p>
          <a:p>
            <a:pPr marL="0" indent="0" algn="ctr">
              <a:buNone/>
              <a:defRPr/>
            </a:pPr>
            <a:endParaRPr lang="en-GB" sz="48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694396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EAE3F-4FFC-FDFE-F1A3-188788DFC38C}"/>
            </a:ext>
          </a:extLst>
        </p:cNvPr>
        <p:cNvGrpSpPr/>
        <p:nvPr/>
      </p:nvGrpSpPr>
      <p:grpSpPr>
        <a:xfrm>
          <a:off x="0" y="0"/>
          <a:ext cx="0" cy="0"/>
          <a:chOff x="0" y="0"/>
          <a:chExt cx="0" cy="0"/>
        </a:xfrm>
      </p:grpSpPr>
      <p:sp>
        <p:nvSpPr>
          <p:cNvPr id="25603" name="Rectangle 3">
            <a:extLst>
              <a:ext uri="{FF2B5EF4-FFF2-40B4-BE49-F238E27FC236}">
                <a16:creationId xmlns:a16="http://schemas.microsoft.com/office/drawing/2014/main" id="{D8B73604-B20A-27B8-236F-4C25D300077C}"/>
              </a:ext>
            </a:extLst>
          </p:cNvPr>
          <p:cNvSpPr>
            <a:spLocks noGrp="1" noChangeArrowheads="1"/>
          </p:cNvSpPr>
          <p:nvPr>
            <p:ph type="body" idx="1"/>
          </p:nvPr>
        </p:nvSpPr>
        <p:spPr>
          <a:xfrm>
            <a:off x="2627784" y="260648"/>
            <a:ext cx="6011044" cy="2160587"/>
          </a:xfrm>
        </p:spPr>
        <p:txBody>
          <a:bodyPr>
            <a:noAutofit/>
          </a:bodyPr>
          <a:lstStyle/>
          <a:p>
            <a:pPr marL="0" indent="0">
              <a:lnSpc>
                <a:spcPct val="107000"/>
              </a:lnSpc>
              <a:spcAft>
                <a:spcPts val="800"/>
              </a:spcAft>
              <a:buNone/>
            </a:pPr>
            <a:r>
              <a:rPr lang="en-GB" sz="1800" b="1" u="sng" dirty="0">
                <a:effectLst/>
                <a:latin typeface="Calibri" panose="020F0502020204030204" pitchFamily="34" charset="0"/>
                <a:ea typeface="Calibri" panose="020F0502020204030204" pitchFamily="34" charset="0"/>
                <a:cs typeface="Calibri" panose="020F0502020204030204" pitchFamily="34" charset="0"/>
              </a:rPr>
              <a:t>Adding 'date created' and 'created by' fields to Report builder.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b="1" u="none" strike="noStrike"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a:effectLst/>
                <a:latin typeface="Calibri" panose="020F0502020204030204" pitchFamily="34" charset="0"/>
                <a:ea typeface="Calibri" panose="020F0502020204030204" pitchFamily="34" charset="0"/>
                <a:cs typeface="Calibri" panose="020F0502020204030204" pitchFamily="34" charset="0"/>
              </a:rPr>
              <a:t>We have added the following categories in the </a:t>
            </a:r>
            <a:r>
              <a:rPr lang="en-GB" sz="1800" b="1" dirty="0">
                <a:effectLst/>
                <a:latin typeface="Calibri" panose="020F0502020204030204" pitchFamily="34" charset="0"/>
                <a:ea typeface="Calibri" panose="020F0502020204030204" pitchFamily="34" charset="0"/>
                <a:cs typeface="Calibri" panose="020F0502020204030204" pitchFamily="34" charset="0"/>
              </a:rPr>
              <a:t>Learner</a:t>
            </a:r>
            <a:r>
              <a:rPr lang="en-GB" sz="1800" dirty="0">
                <a:effectLst/>
                <a:latin typeface="Calibri" panose="020F0502020204030204" pitchFamily="34" charset="0"/>
                <a:ea typeface="Calibri" panose="020F0502020204030204" pitchFamily="34" charset="0"/>
                <a:cs typeface="Calibri" panose="020F0502020204030204" pitchFamily="34" charset="0"/>
              </a:rPr>
              <a:t> section of the </a:t>
            </a:r>
            <a:r>
              <a:rPr lang="en-GB" sz="1800" b="1" dirty="0">
                <a:effectLst/>
                <a:latin typeface="Calibri" panose="020F0502020204030204" pitchFamily="34" charset="0"/>
                <a:ea typeface="Calibri" panose="020F0502020204030204" pitchFamily="34" charset="0"/>
                <a:cs typeface="Calibri" panose="020F0502020204030204" pitchFamily="34" charset="0"/>
              </a:rPr>
              <a:t>Report builder</a:t>
            </a:r>
            <a:r>
              <a:rPr lang="en-GB" sz="1800" dirty="0">
                <a:effectLst/>
                <a:latin typeface="Calibri" panose="020F0502020204030204" pitchFamily="34" charset="0"/>
                <a:ea typeface="Calibri" panose="020F0502020204030204" pitchFamily="34"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Date created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Created by (this field indicates the name and user ID of the Administrator who set the account up).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48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descr="A screenshot of a computer&#10;&#10;Description automatically generated">
            <a:extLst>
              <a:ext uri="{FF2B5EF4-FFF2-40B4-BE49-F238E27FC236}">
                <a16:creationId xmlns:a16="http://schemas.microsoft.com/office/drawing/2014/main" id="{67343E8B-BA15-BA1F-502F-BAD82FA8A2C4}"/>
              </a:ext>
            </a:extLst>
          </p:cNvPr>
          <p:cNvPicPr>
            <a:picLocks noChangeAspect="1"/>
          </p:cNvPicPr>
          <p:nvPr/>
        </p:nvPicPr>
        <p:blipFill>
          <a:blip r:embed="rId2"/>
          <a:stretch>
            <a:fillRect/>
          </a:stretch>
        </p:blipFill>
        <p:spPr>
          <a:xfrm>
            <a:off x="2814223" y="2924944"/>
            <a:ext cx="5638165" cy="3416300"/>
          </a:xfrm>
          <a:prstGeom prst="rect">
            <a:avLst/>
          </a:prstGeom>
          <a:ln w="3175">
            <a:solidFill>
              <a:schemeClr val="tx1"/>
            </a:solidFill>
          </a:ln>
        </p:spPr>
      </p:pic>
      <p:sp>
        <p:nvSpPr>
          <p:cNvPr id="3" name="Rectangle 2">
            <a:extLst>
              <a:ext uri="{FF2B5EF4-FFF2-40B4-BE49-F238E27FC236}">
                <a16:creationId xmlns:a16="http://schemas.microsoft.com/office/drawing/2014/main" id="{B7A9F458-8B29-D6EB-475D-DDC64517185D}"/>
              </a:ext>
            </a:extLst>
          </p:cNvPr>
          <p:cNvSpPr>
            <a:spLocks noChangeArrowheads="1"/>
          </p:cNvSpPr>
          <p:nvPr/>
        </p:nvSpPr>
        <p:spPr bwMode="auto">
          <a:xfrm>
            <a:off x="2915816" y="5877272"/>
            <a:ext cx="648072" cy="288032"/>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GB"/>
          </a:p>
        </p:txBody>
      </p:sp>
    </p:spTree>
    <p:extLst>
      <p:ext uri="{BB962C8B-B14F-4D97-AF65-F5344CB8AC3E}">
        <p14:creationId xmlns:p14="http://schemas.microsoft.com/office/powerpoint/2010/main" val="10740732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977FE-BDE2-EA69-C5CF-9C865FB6F93E}"/>
            </a:ext>
          </a:extLst>
        </p:cNvPr>
        <p:cNvGrpSpPr/>
        <p:nvPr/>
      </p:nvGrpSpPr>
      <p:grpSpPr>
        <a:xfrm>
          <a:off x="0" y="0"/>
          <a:ext cx="0" cy="0"/>
          <a:chOff x="0" y="0"/>
          <a:chExt cx="0" cy="0"/>
        </a:xfrm>
      </p:grpSpPr>
      <p:sp>
        <p:nvSpPr>
          <p:cNvPr id="16386" name="Rectangle 2">
            <a:extLst>
              <a:ext uri="{FF2B5EF4-FFF2-40B4-BE49-F238E27FC236}">
                <a16:creationId xmlns:a16="http://schemas.microsoft.com/office/drawing/2014/main" id="{3D0E7F47-11F0-99ED-82B6-2B544F8DCEC7}"/>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B4F81219-532E-9DF1-E814-AF962E8712A1}"/>
              </a:ext>
            </a:extLst>
          </p:cNvPr>
          <p:cNvSpPr>
            <a:spLocks noGrp="1" noChangeArrowheads="1"/>
          </p:cNvSpPr>
          <p:nvPr>
            <p:ph type="body" idx="1"/>
          </p:nvPr>
        </p:nvSpPr>
        <p:spPr>
          <a:xfrm>
            <a:off x="2855843" y="1484784"/>
            <a:ext cx="6011044" cy="2160587"/>
          </a:xfrm>
        </p:spPr>
        <p:txBody>
          <a:bodyPr>
            <a:noAutofit/>
          </a:bodyPr>
          <a:lstStyle/>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Calibri" panose="020F0502020204030204" pitchFamily="34" charset="0"/>
              </a:rPr>
              <a:t>When included in the report, the columns look like this.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48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descr="A white box with black text&#10;&#10;Description automatically generated">
            <a:extLst>
              <a:ext uri="{FF2B5EF4-FFF2-40B4-BE49-F238E27FC236}">
                <a16:creationId xmlns:a16="http://schemas.microsoft.com/office/drawing/2014/main" id="{D7E0BA1A-4130-ECFE-5E69-32A1D7972A76}"/>
              </a:ext>
            </a:extLst>
          </p:cNvPr>
          <p:cNvPicPr>
            <a:picLocks noChangeAspect="1"/>
          </p:cNvPicPr>
          <p:nvPr/>
        </p:nvPicPr>
        <p:blipFill>
          <a:blip r:embed="rId2"/>
          <a:stretch>
            <a:fillRect/>
          </a:stretch>
        </p:blipFill>
        <p:spPr>
          <a:xfrm>
            <a:off x="3041103" y="2060848"/>
            <a:ext cx="5376597" cy="936104"/>
          </a:xfrm>
          <a:prstGeom prst="rect">
            <a:avLst/>
          </a:prstGeom>
          <a:ln w="3175">
            <a:solidFill>
              <a:schemeClr val="tx1"/>
            </a:solidFill>
          </a:ln>
        </p:spPr>
      </p:pic>
    </p:spTree>
    <p:extLst>
      <p:ext uri="{BB962C8B-B14F-4D97-AF65-F5344CB8AC3E}">
        <p14:creationId xmlns:p14="http://schemas.microsoft.com/office/powerpoint/2010/main" val="387396873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6DE8B-17D5-DEDB-2863-4A511912285A}"/>
            </a:ext>
          </a:extLst>
        </p:cNvPr>
        <p:cNvGrpSpPr/>
        <p:nvPr/>
      </p:nvGrpSpPr>
      <p:grpSpPr>
        <a:xfrm>
          <a:off x="0" y="0"/>
          <a:ext cx="0" cy="0"/>
          <a:chOff x="0" y="0"/>
          <a:chExt cx="0" cy="0"/>
        </a:xfrm>
      </p:grpSpPr>
      <p:sp>
        <p:nvSpPr>
          <p:cNvPr id="16386" name="Rectangle 2">
            <a:extLst>
              <a:ext uri="{FF2B5EF4-FFF2-40B4-BE49-F238E27FC236}">
                <a16:creationId xmlns:a16="http://schemas.microsoft.com/office/drawing/2014/main" id="{4A5F8C54-324E-1AC4-7CAE-0A708425DC9B}"/>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65AA3C83-7E58-1016-CECD-C059C00405E9}"/>
              </a:ext>
            </a:extLst>
          </p:cNvPr>
          <p:cNvSpPr>
            <a:spLocks noGrp="1" noChangeArrowheads="1"/>
          </p:cNvSpPr>
          <p:nvPr>
            <p:ph type="body" idx="1"/>
          </p:nvPr>
        </p:nvSpPr>
        <p:spPr>
          <a:xfrm>
            <a:off x="2895600" y="836712"/>
            <a:ext cx="6011044" cy="2160587"/>
          </a:xfrm>
        </p:spPr>
        <p:txBody>
          <a:bodyPr>
            <a:noAutofit/>
          </a:bodyPr>
          <a:lstStyle/>
          <a:p>
            <a:pPr marL="0" indent="0">
              <a:lnSpc>
                <a:spcPct val="107000"/>
              </a:lnSpc>
              <a:spcAft>
                <a:spcPts val="800"/>
              </a:spcAft>
              <a:buNone/>
            </a:pPr>
            <a:r>
              <a:rPr lang="en-GB" sz="1800" b="1" u="sng" dirty="0">
                <a:effectLst/>
                <a:latin typeface="Calibri" panose="020F0502020204030204" pitchFamily="34" charset="0"/>
                <a:ea typeface="Calibri" panose="020F0502020204030204" pitchFamily="34" charset="0"/>
                <a:cs typeface="Calibri" panose="020F0502020204030204" pitchFamily="34" charset="0"/>
              </a:rPr>
              <a:t> New report showing confirmation of OTJ hours.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b="1" u="none" strike="noStrike"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a:effectLst/>
                <a:latin typeface="Calibri" panose="020F0502020204030204" pitchFamily="34" charset="0"/>
                <a:ea typeface="Calibri" panose="020F0502020204030204" pitchFamily="34" charset="0"/>
                <a:cs typeface="Calibri" panose="020F0502020204030204" pitchFamily="34" charset="0"/>
              </a:rPr>
              <a:t>We have created a new report which shows confirmation of OTJ hours, so you are able to easily see what will pass audit.  The report is similar to the Progress Review report in layout and is available to IQAs, EQAs, Centre Admins, OSU and line managers / employers.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Calibri" panose="020F0502020204030204" pitchFamily="34" charset="0"/>
              </a:rPr>
              <a:t> It draws together all the records from the </a:t>
            </a:r>
            <a:r>
              <a:rPr lang="en-GB" sz="1800" b="1" dirty="0">
                <a:effectLst/>
                <a:latin typeface="Calibri" panose="020F0502020204030204" pitchFamily="34" charset="0"/>
                <a:ea typeface="Calibri" panose="020F0502020204030204" pitchFamily="34" charset="0"/>
                <a:cs typeface="Calibri" panose="020F0502020204030204" pitchFamily="34" charset="0"/>
              </a:rPr>
              <a:t>Activity log</a:t>
            </a:r>
            <a:r>
              <a:rPr lang="en-GB" sz="1800" dirty="0">
                <a:effectLst/>
                <a:latin typeface="Calibri" panose="020F0502020204030204" pitchFamily="34" charset="0"/>
                <a:ea typeface="Calibri" panose="020F0502020204030204" pitchFamily="34" charset="0"/>
                <a:cs typeface="Calibri" panose="020F0502020204030204" pitchFamily="34" charset="0"/>
              </a:rPr>
              <a:t> and the </a:t>
            </a:r>
            <a:r>
              <a:rPr lang="en-GB" sz="1800" b="1" dirty="0">
                <a:effectLst/>
                <a:latin typeface="Calibri" panose="020F0502020204030204" pitchFamily="34" charset="0"/>
                <a:ea typeface="Calibri" panose="020F0502020204030204" pitchFamily="34" charset="0"/>
                <a:cs typeface="Calibri" panose="020F0502020204030204" pitchFamily="34" charset="0"/>
              </a:rPr>
              <a:t>Diary</a:t>
            </a:r>
            <a:r>
              <a:rPr lang="en-GB" sz="1800" dirty="0">
                <a:effectLst/>
                <a:latin typeface="Calibri" panose="020F0502020204030204" pitchFamily="34" charset="0"/>
                <a:ea typeface="Calibri" panose="020F0502020204030204" pitchFamily="34" charset="0"/>
                <a:cs typeface="Calibri" panose="020F0502020204030204" pitchFamily="34" charset="0"/>
              </a:rPr>
              <a:t> tabs, so it doesn’t matter which tab you actually use for recording OTJ hours.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48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3075205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4490C-7739-8DFA-F4EC-6927216EEFDF}"/>
            </a:ext>
          </a:extLst>
        </p:cNvPr>
        <p:cNvGrpSpPr/>
        <p:nvPr/>
      </p:nvGrpSpPr>
      <p:grpSpPr>
        <a:xfrm>
          <a:off x="0" y="0"/>
          <a:ext cx="0" cy="0"/>
          <a:chOff x="0" y="0"/>
          <a:chExt cx="0" cy="0"/>
        </a:xfrm>
      </p:grpSpPr>
      <p:sp>
        <p:nvSpPr>
          <p:cNvPr id="16386" name="Rectangle 2">
            <a:extLst>
              <a:ext uri="{FF2B5EF4-FFF2-40B4-BE49-F238E27FC236}">
                <a16:creationId xmlns:a16="http://schemas.microsoft.com/office/drawing/2014/main" id="{0E4A56DF-9596-AE3F-C179-BD571A5A83BE}"/>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606AE127-93DC-CDF6-9143-A08320822A63}"/>
              </a:ext>
            </a:extLst>
          </p:cNvPr>
          <p:cNvSpPr>
            <a:spLocks noGrp="1" noChangeArrowheads="1"/>
          </p:cNvSpPr>
          <p:nvPr>
            <p:ph type="body" idx="1"/>
          </p:nvPr>
        </p:nvSpPr>
        <p:spPr>
          <a:xfrm>
            <a:off x="2483768" y="1484784"/>
            <a:ext cx="6011044"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48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ADE5F6C7-D1B9-8255-3C74-36F28CD83A74}"/>
              </a:ext>
            </a:extLst>
          </p:cNvPr>
          <p:cNvPicPr>
            <a:picLocks noChangeAspect="1"/>
          </p:cNvPicPr>
          <p:nvPr/>
        </p:nvPicPr>
        <p:blipFill>
          <a:blip r:embed="rId2"/>
          <a:stretch>
            <a:fillRect/>
          </a:stretch>
        </p:blipFill>
        <p:spPr>
          <a:xfrm>
            <a:off x="2573370" y="3478591"/>
            <a:ext cx="6340214" cy="382456"/>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65FCC051-C177-98DE-43A6-DD56A2AEC9DD}"/>
              </a:ext>
            </a:extLst>
          </p:cNvPr>
          <p:cNvPicPr>
            <a:picLocks noChangeAspect="1"/>
          </p:cNvPicPr>
          <p:nvPr/>
        </p:nvPicPr>
        <p:blipFill>
          <a:blip r:embed="rId3"/>
          <a:stretch>
            <a:fillRect/>
          </a:stretch>
        </p:blipFill>
        <p:spPr>
          <a:xfrm>
            <a:off x="2623535" y="1366929"/>
            <a:ext cx="6290048" cy="2062071"/>
          </a:xfrm>
          <a:prstGeom prst="rect">
            <a:avLst/>
          </a:prstGeom>
          <a:ln w="3175">
            <a:noFill/>
          </a:ln>
        </p:spPr>
      </p:pic>
      <p:sp>
        <p:nvSpPr>
          <p:cNvPr id="4" name="Rectangle 2">
            <a:extLst>
              <a:ext uri="{FF2B5EF4-FFF2-40B4-BE49-F238E27FC236}">
                <a16:creationId xmlns:a16="http://schemas.microsoft.com/office/drawing/2014/main" id="{3DD36D68-FFD2-A112-90FF-6C14B66A06A0}"/>
              </a:ext>
            </a:extLst>
          </p:cNvPr>
          <p:cNvSpPr>
            <a:spLocks noChangeArrowheads="1"/>
          </p:cNvSpPr>
          <p:nvPr/>
        </p:nvSpPr>
        <p:spPr bwMode="auto">
          <a:xfrm>
            <a:off x="2771800" y="3639353"/>
            <a:ext cx="1508100" cy="221694"/>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GB"/>
          </a:p>
        </p:txBody>
      </p:sp>
    </p:spTree>
    <p:extLst>
      <p:ext uri="{BB962C8B-B14F-4D97-AF65-F5344CB8AC3E}">
        <p14:creationId xmlns:p14="http://schemas.microsoft.com/office/powerpoint/2010/main" val="77977719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94616-907D-9DA6-DF5F-4A1BF21D26AB}"/>
            </a:ext>
          </a:extLst>
        </p:cNvPr>
        <p:cNvGrpSpPr/>
        <p:nvPr/>
      </p:nvGrpSpPr>
      <p:grpSpPr>
        <a:xfrm>
          <a:off x="0" y="0"/>
          <a:ext cx="0" cy="0"/>
          <a:chOff x="0" y="0"/>
          <a:chExt cx="0" cy="0"/>
        </a:xfrm>
      </p:grpSpPr>
      <p:sp>
        <p:nvSpPr>
          <p:cNvPr id="16386" name="Rectangle 2">
            <a:extLst>
              <a:ext uri="{FF2B5EF4-FFF2-40B4-BE49-F238E27FC236}">
                <a16:creationId xmlns:a16="http://schemas.microsoft.com/office/drawing/2014/main" id="{F4E379C4-4820-F2D0-2FA8-C15CF347F122}"/>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BCB6A456-2606-34FD-B766-09047D2E3E80}"/>
              </a:ext>
            </a:extLst>
          </p:cNvPr>
          <p:cNvSpPr>
            <a:spLocks noGrp="1" noChangeArrowheads="1"/>
          </p:cNvSpPr>
          <p:nvPr>
            <p:ph type="body" idx="1"/>
          </p:nvPr>
        </p:nvSpPr>
        <p:spPr>
          <a:xfrm>
            <a:off x="2866640" y="569736"/>
            <a:ext cx="6011044" cy="2160587"/>
          </a:xfrm>
        </p:spPr>
        <p:txBody>
          <a:bodyPr>
            <a:noAutofit/>
          </a:bodyPr>
          <a:lstStyle/>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Calibri" panose="020F0502020204030204" pitchFamily="34" charset="0"/>
              </a:rPr>
              <a:t>It has several filters. Assessors, Employers, Custom filter 2 (here shown as Institution) and Custom filter 1 (here shown as Curriculum Area).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48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800" dirty="0">
                <a:effectLst/>
                <a:latin typeface="Calibri" panose="020F0502020204030204" pitchFamily="34" charset="0"/>
                <a:ea typeface="Calibri" panose="020F0502020204030204" pitchFamily="34" charset="0"/>
                <a:cs typeface="Calibri" panose="020F0502020204030204" pitchFamily="34" charset="0"/>
              </a:rPr>
              <a:t>And has View and Download options.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descr="A screenshot of a computer&#10;&#10;Description automatically generated">
            <a:extLst>
              <a:ext uri="{FF2B5EF4-FFF2-40B4-BE49-F238E27FC236}">
                <a16:creationId xmlns:a16="http://schemas.microsoft.com/office/drawing/2014/main" id="{72FA3891-22F7-D5A3-2A84-86EA27D9BBD8}"/>
              </a:ext>
            </a:extLst>
          </p:cNvPr>
          <p:cNvPicPr>
            <a:picLocks noChangeAspect="1"/>
          </p:cNvPicPr>
          <p:nvPr/>
        </p:nvPicPr>
        <p:blipFill>
          <a:blip r:embed="rId2"/>
          <a:stretch>
            <a:fillRect/>
          </a:stretch>
        </p:blipFill>
        <p:spPr>
          <a:xfrm>
            <a:off x="4139952" y="1658751"/>
            <a:ext cx="3332952" cy="1770249"/>
          </a:xfrm>
          <a:prstGeom prst="rect">
            <a:avLst/>
          </a:prstGeom>
          <a:ln w="3175">
            <a:solidFill>
              <a:schemeClr val="tx1"/>
            </a:solidFill>
          </a:ln>
        </p:spPr>
      </p:pic>
      <p:pic>
        <p:nvPicPr>
          <p:cNvPr id="3" name="Picture 2" descr="A blue rectangle with white text&#10;&#10;Description automatically generated">
            <a:extLst>
              <a:ext uri="{FF2B5EF4-FFF2-40B4-BE49-F238E27FC236}">
                <a16:creationId xmlns:a16="http://schemas.microsoft.com/office/drawing/2014/main" id="{DB221E1E-9F16-C2AA-026B-3CBA944BBB33}"/>
              </a:ext>
            </a:extLst>
          </p:cNvPr>
          <p:cNvPicPr>
            <a:picLocks noChangeAspect="1"/>
          </p:cNvPicPr>
          <p:nvPr/>
        </p:nvPicPr>
        <p:blipFill>
          <a:blip r:embed="rId3"/>
          <a:stretch>
            <a:fillRect/>
          </a:stretch>
        </p:blipFill>
        <p:spPr>
          <a:xfrm>
            <a:off x="4545225" y="4437112"/>
            <a:ext cx="2403039" cy="771683"/>
          </a:xfrm>
          <a:prstGeom prst="rect">
            <a:avLst/>
          </a:prstGeom>
          <a:ln w="3175">
            <a:solidFill>
              <a:schemeClr val="tx1"/>
            </a:solidFill>
          </a:ln>
        </p:spPr>
      </p:pic>
    </p:spTree>
    <p:extLst>
      <p:ext uri="{BB962C8B-B14F-4D97-AF65-F5344CB8AC3E}">
        <p14:creationId xmlns:p14="http://schemas.microsoft.com/office/powerpoint/2010/main" val="17589942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D107E-6C85-42BC-E22B-B4AB80AB746D}"/>
            </a:ext>
          </a:extLst>
        </p:cNvPr>
        <p:cNvGrpSpPr/>
        <p:nvPr/>
      </p:nvGrpSpPr>
      <p:grpSpPr>
        <a:xfrm>
          <a:off x="0" y="0"/>
          <a:ext cx="0" cy="0"/>
          <a:chOff x="0" y="0"/>
          <a:chExt cx="0" cy="0"/>
        </a:xfrm>
      </p:grpSpPr>
      <p:sp>
        <p:nvSpPr>
          <p:cNvPr id="16386" name="Rectangle 2">
            <a:extLst>
              <a:ext uri="{FF2B5EF4-FFF2-40B4-BE49-F238E27FC236}">
                <a16:creationId xmlns:a16="http://schemas.microsoft.com/office/drawing/2014/main" id="{6F6C8767-4BEB-C4E4-24CE-7BF8F5880C8B}"/>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7DBEE10D-F005-8A71-8221-239CB841D375}"/>
              </a:ext>
            </a:extLst>
          </p:cNvPr>
          <p:cNvSpPr>
            <a:spLocks noGrp="1" noChangeArrowheads="1"/>
          </p:cNvSpPr>
          <p:nvPr>
            <p:ph type="body" idx="1"/>
          </p:nvPr>
        </p:nvSpPr>
        <p:spPr>
          <a:xfrm>
            <a:off x="2771800" y="692696"/>
            <a:ext cx="6011044" cy="2160587"/>
          </a:xfrm>
        </p:spPr>
        <p:txBody>
          <a:bodyPr>
            <a:noAutofit/>
          </a:bodyPr>
          <a:lstStyle/>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Calibri" panose="020F0502020204030204" pitchFamily="34" charset="0"/>
              </a:rPr>
              <a:t>Once the report is being viewed, it displays these columns, with additional columns to the right to accommodate all the OTJ records: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48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Calibri" panose="020F0502020204030204" pitchFamily="34" charset="0"/>
              </a:rPr>
              <a:t>All the entries and hours claimed appear in each column and individual entries will show:</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n/a in the end date row for entries from the Activity log.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n/a where no confirmation request has been sent.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n/a where no Line Manager is assigned to the learner.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'Requested' will show where a confirmation request is outstanding.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descr="A screenshot of a computer&#10;&#10;Description automatically generated">
            <a:extLst>
              <a:ext uri="{FF2B5EF4-FFF2-40B4-BE49-F238E27FC236}">
                <a16:creationId xmlns:a16="http://schemas.microsoft.com/office/drawing/2014/main" id="{5033B283-BF8C-D365-8C4B-93D106B6D26B}"/>
              </a:ext>
            </a:extLst>
          </p:cNvPr>
          <p:cNvPicPr>
            <a:picLocks noChangeAspect="1"/>
          </p:cNvPicPr>
          <p:nvPr/>
        </p:nvPicPr>
        <p:blipFill>
          <a:blip r:embed="rId2"/>
          <a:stretch>
            <a:fillRect/>
          </a:stretch>
        </p:blipFill>
        <p:spPr>
          <a:xfrm>
            <a:off x="2771799" y="1911219"/>
            <a:ext cx="6188551" cy="942064"/>
          </a:xfrm>
          <a:prstGeom prst="rect">
            <a:avLst/>
          </a:prstGeom>
          <a:ln w="3175">
            <a:solidFill>
              <a:schemeClr val="tx1"/>
            </a:solidFill>
          </a:ln>
        </p:spPr>
      </p:pic>
    </p:spTree>
    <p:extLst>
      <p:ext uri="{BB962C8B-B14F-4D97-AF65-F5344CB8AC3E}">
        <p14:creationId xmlns:p14="http://schemas.microsoft.com/office/powerpoint/2010/main" val="385050402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BCF38-8CAC-21C6-DFB5-71AA460B5950}"/>
            </a:ext>
          </a:extLst>
        </p:cNvPr>
        <p:cNvGrpSpPr/>
        <p:nvPr/>
      </p:nvGrpSpPr>
      <p:grpSpPr>
        <a:xfrm>
          <a:off x="0" y="0"/>
          <a:ext cx="0" cy="0"/>
          <a:chOff x="0" y="0"/>
          <a:chExt cx="0" cy="0"/>
        </a:xfrm>
      </p:grpSpPr>
      <p:sp>
        <p:nvSpPr>
          <p:cNvPr id="16386" name="Rectangle 2">
            <a:extLst>
              <a:ext uri="{FF2B5EF4-FFF2-40B4-BE49-F238E27FC236}">
                <a16:creationId xmlns:a16="http://schemas.microsoft.com/office/drawing/2014/main" id="{99341EBC-8EC3-9996-805B-9189770FDB01}"/>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67FB0D42-6E50-C9C9-CF41-348430AE70FB}"/>
              </a:ext>
            </a:extLst>
          </p:cNvPr>
          <p:cNvSpPr>
            <a:spLocks noGrp="1" noChangeArrowheads="1"/>
          </p:cNvSpPr>
          <p:nvPr>
            <p:ph type="body" idx="1"/>
          </p:nvPr>
        </p:nvSpPr>
        <p:spPr>
          <a:xfrm>
            <a:off x="2385111" y="620341"/>
            <a:ext cx="6660231" cy="2160587"/>
          </a:xfrm>
        </p:spPr>
        <p:txBody>
          <a:bodyPr>
            <a:noAutofit/>
          </a:bodyPr>
          <a:lstStyle/>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Here is an example, showing the rows displayed for each OTJ entry:</a:t>
            </a:r>
          </a:p>
          <a:p>
            <a:pPr marL="0" indent="0" algn="ctr">
              <a:buNone/>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defRPr/>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algn="ctr">
              <a:buNone/>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                    1        2         3        4        5         6       7        8          9      10</a:t>
            </a: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descr="A white grid with black text&#10;&#10;Description automatically generated">
            <a:extLst>
              <a:ext uri="{FF2B5EF4-FFF2-40B4-BE49-F238E27FC236}">
                <a16:creationId xmlns:a16="http://schemas.microsoft.com/office/drawing/2014/main" id="{8E4C555B-03A6-A664-A4F3-E481CAC840FB}"/>
              </a:ext>
            </a:extLst>
          </p:cNvPr>
          <p:cNvPicPr>
            <a:picLocks noChangeAspect="1"/>
          </p:cNvPicPr>
          <p:nvPr/>
        </p:nvPicPr>
        <p:blipFill>
          <a:blip r:embed="rId2"/>
          <a:stretch>
            <a:fillRect/>
          </a:stretch>
        </p:blipFill>
        <p:spPr>
          <a:xfrm>
            <a:off x="2483768" y="2060848"/>
            <a:ext cx="6462916" cy="3089683"/>
          </a:xfrm>
          <a:prstGeom prst="rect">
            <a:avLst/>
          </a:prstGeom>
          <a:ln w="3175">
            <a:solidFill>
              <a:schemeClr val="tx1"/>
            </a:solidFill>
          </a:ln>
        </p:spPr>
      </p:pic>
    </p:spTree>
    <p:extLst>
      <p:ext uri="{BB962C8B-B14F-4D97-AF65-F5344CB8AC3E}">
        <p14:creationId xmlns:p14="http://schemas.microsoft.com/office/powerpoint/2010/main" val="400534215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FB5EF-BAA5-4924-28DF-FE5642A2EE02}"/>
            </a:ext>
          </a:extLst>
        </p:cNvPr>
        <p:cNvGrpSpPr/>
        <p:nvPr/>
      </p:nvGrpSpPr>
      <p:grpSpPr>
        <a:xfrm>
          <a:off x="0" y="0"/>
          <a:ext cx="0" cy="0"/>
          <a:chOff x="0" y="0"/>
          <a:chExt cx="0" cy="0"/>
        </a:xfrm>
      </p:grpSpPr>
      <p:sp>
        <p:nvSpPr>
          <p:cNvPr id="16386" name="Rectangle 2">
            <a:extLst>
              <a:ext uri="{FF2B5EF4-FFF2-40B4-BE49-F238E27FC236}">
                <a16:creationId xmlns:a16="http://schemas.microsoft.com/office/drawing/2014/main" id="{E5C4C3A9-A070-ADDC-3EDC-56CAFC7F6F11}"/>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65D0E676-3496-20E5-29F2-C741328EE8A3}"/>
              </a:ext>
            </a:extLst>
          </p:cNvPr>
          <p:cNvSpPr>
            <a:spLocks noGrp="1" noChangeArrowheads="1"/>
          </p:cNvSpPr>
          <p:nvPr>
            <p:ph type="body" idx="1"/>
          </p:nvPr>
        </p:nvSpPr>
        <p:spPr>
          <a:xfrm>
            <a:off x="2916018" y="404664"/>
            <a:ext cx="6120477" cy="2160587"/>
          </a:xfrm>
        </p:spPr>
        <p:txBody>
          <a:bodyPr>
            <a:noAutofit/>
          </a:bodyPr>
          <a:lstStyle/>
          <a:p>
            <a:pPr marL="0" indent="0">
              <a:lnSpc>
                <a:spcPct val="107000"/>
              </a:lnSpc>
              <a:spcAft>
                <a:spcPts val="800"/>
              </a:spcAft>
              <a:buNone/>
            </a:pPr>
            <a:r>
              <a:rPr lang="en-GB" sz="1800" b="1" u="sng" dirty="0">
                <a:effectLst/>
                <a:latin typeface="Calibri" panose="020F0502020204030204" pitchFamily="34" charset="0"/>
                <a:ea typeface="Calibri" panose="020F0502020204030204" pitchFamily="34" charset="0"/>
                <a:cs typeface="Calibri" panose="020F0502020204030204" pitchFamily="34" charset="0"/>
              </a:rPr>
              <a:t>Alter Activity log and Diary summary screens to increase clarity and add learner OTJ confirmation.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b="1" u="none" strike="noStrike"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a:effectLst/>
                <a:latin typeface="Calibri" panose="020F0502020204030204" pitchFamily="34" charset="0"/>
                <a:ea typeface="Calibri" panose="020F0502020204030204" pitchFamily="34" charset="0"/>
                <a:cs typeface="Calibri" panose="020F0502020204030204" pitchFamily="34" charset="0"/>
              </a:rPr>
              <a:t>In the </a:t>
            </a:r>
            <a:r>
              <a:rPr lang="en-GB" sz="1800" b="1" dirty="0">
                <a:effectLst/>
                <a:latin typeface="Calibri" panose="020F0502020204030204" pitchFamily="34" charset="0"/>
                <a:ea typeface="Calibri" panose="020F0502020204030204" pitchFamily="34" charset="0"/>
                <a:cs typeface="Calibri" panose="020F0502020204030204" pitchFamily="34" charset="0"/>
              </a:rPr>
              <a:t>Activity log</a:t>
            </a:r>
            <a:r>
              <a:rPr lang="en-GB" sz="1800" dirty="0">
                <a:effectLst/>
                <a:latin typeface="Calibri" panose="020F0502020204030204" pitchFamily="34" charset="0"/>
                <a:ea typeface="Calibri" panose="020F0502020204030204" pitchFamily="34" charset="0"/>
                <a:cs typeface="Calibri" panose="020F0502020204030204" pitchFamily="34" charset="0"/>
              </a:rPr>
              <a:t> and </a:t>
            </a:r>
            <a:r>
              <a:rPr lang="en-GB" sz="1800" b="1" dirty="0">
                <a:effectLst/>
                <a:latin typeface="Calibri" panose="020F0502020204030204" pitchFamily="34" charset="0"/>
                <a:ea typeface="Calibri" panose="020F0502020204030204" pitchFamily="34" charset="0"/>
                <a:cs typeface="Calibri" panose="020F0502020204030204" pitchFamily="34" charset="0"/>
              </a:rPr>
              <a:t>Diary</a:t>
            </a:r>
            <a:r>
              <a:rPr lang="en-GB" sz="1800" dirty="0">
                <a:effectLst/>
                <a:latin typeface="Calibri" panose="020F0502020204030204" pitchFamily="34" charset="0"/>
                <a:ea typeface="Calibri" panose="020F0502020204030204" pitchFamily="34" charset="0"/>
                <a:cs typeface="Calibri" panose="020F0502020204030204" pitchFamily="34" charset="0"/>
              </a:rPr>
              <a:t> tables, it is sometimes difficult to see the difference between bold and normal text for the OTJ hours confirmation information, so we have changed the way this is displayed.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Calibri" panose="020F0502020204030204" pitchFamily="34" charset="0"/>
              </a:rPr>
              <a:t>There are three people who can confirm the hours so there are three lights, learner, assessor and line manager (employer).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A solid blue circle indicates that that user has confirmed the hours.</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Blue edging around a grey circle indicates a request has been sent and is pending confirmation.</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A grey circle indicates no confirmation has been requested. </a:t>
            </a: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48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descr="A screenshot of a computer&#10;&#10;Description automatically generated">
            <a:extLst>
              <a:ext uri="{FF2B5EF4-FFF2-40B4-BE49-F238E27FC236}">
                <a16:creationId xmlns:a16="http://schemas.microsoft.com/office/drawing/2014/main" id="{9A0253F7-7359-2919-D1D8-91A4E90AA02D}"/>
              </a:ext>
            </a:extLst>
          </p:cNvPr>
          <p:cNvPicPr>
            <a:picLocks noChangeAspect="1"/>
          </p:cNvPicPr>
          <p:nvPr/>
        </p:nvPicPr>
        <p:blipFill rotWithShape="1">
          <a:blip r:embed="rId2"/>
          <a:srcRect r="39059" b="66955"/>
          <a:stretch/>
        </p:blipFill>
        <p:spPr bwMode="auto">
          <a:xfrm>
            <a:off x="3044293" y="5003797"/>
            <a:ext cx="5776179" cy="1089767"/>
          </a:xfrm>
          <a:prstGeom prst="rect">
            <a:avLst/>
          </a:prstGeom>
          <a:ln w="3175">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5752688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EF070-0814-691D-C63D-B832CFE918B0}"/>
            </a:ext>
          </a:extLst>
        </p:cNvPr>
        <p:cNvGrpSpPr/>
        <p:nvPr/>
      </p:nvGrpSpPr>
      <p:grpSpPr>
        <a:xfrm>
          <a:off x="0" y="0"/>
          <a:ext cx="0" cy="0"/>
          <a:chOff x="0" y="0"/>
          <a:chExt cx="0" cy="0"/>
        </a:xfrm>
      </p:grpSpPr>
      <p:sp>
        <p:nvSpPr>
          <p:cNvPr id="16386" name="Rectangle 2">
            <a:extLst>
              <a:ext uri="{FF2B5EF4-FFF2-40B4-BE49-F238E27FC236}">
                <a16:creationId xmlns:a16="http://schemas.microsoft.com/office/drawing/2014/main" id="{F3A2B3D7-31E4-75F7-4608-035EDB7CB462}"/>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pic>
        <p:nvPicPr>
          <p:cNvPr id="2" name="Picture 1" descr="A screenshot of a computer&#10;&#10;Description automatically generated">
            <a:extLst>
              <a:ext uri="{FF2B5EF4-FFF2-40B4-BE49-F238E27FC236}">
                <a16:creationId xmlns:a16="http://schemas.microsoft.com/office/drawing/2014/main" id="{50B55807-C07B-DFB5-98EE-34532F25E7FA}"/>
              </a:ext>
            </a:extLst>
          </p:cNvPr>
          <p:cNvPicPr>
            <a:picLocks noChangeAspect="1"/>
          </p:cNvPicPr>
          <p:nvPr/>
        </p:nvPicPr>
        <p:blipFill>
          <a:blip r:embed="rId2"/>
          <a:stretch>
            <a:fillRect/>
          </a:stretch>
        </p:blipFill>
        <p:spPr>
          <a:xfrm>
            <a:off x="2895600" y="1464215"/>
            <a:ext cx="5731510" cy="1994535"/>
          </a:xfrm>
          <a:prstGeom prst="rect">
            <a:avLst/>
          </a:prstGeom>
          <a:ln w="3175">
            <a:solidFill>
              <a:schemeClr val="tx1"/>
            </a:solidFill>
          </a:ln>
        </p:spPr>
      </p:pic>
      <p:sp>
        <p:nvSpPr>
          <p:cNvPr id="4" name="Rectangle 2">
            <a:extLst>
              <a:ext uri="{FF2B5EF4-FFF2-40B4-BE49-F238E27FC236}">
                <a16:creationId xmlns:a16="http://schemas.microsoft.com/office/drawing/2014/main" id="{C2091569-4858-9D12-C720-30A2E4746D52}"/>
              </a:ext>
            </a:extLst>
          </p:cNvPr>
          <p:cNvSpPr>
            <a:spLocks noChangeArrowheads="1"/>
          </p:cNvSpPr>
          <p:nvPr/>
        </p:nvSpPr>
        <p:spPr bwMode="auto">
          <a:xfrm>
            <a:off x="2895600" y="1484784"/>
            <a:ext cx="3597275" cy="585787"/>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GB"/>
          </a:p>
        </p:txBody>
      </p:sp>
    </p:spTree>
    <p:extLst>
      <p:ext uri="{BB962C8B-B14F-4D97-AF65-F5344CB8AC3E}">
        <p14:creationId xmlns:p14="http://schemas.microsoft.com/office/powerpoint/2010/main" val="268704489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431D5-6ECB-5DF5-8CD0-C8CE0BC970A2}"/>
            </a:ext>
          </a:extLst>
        </p:cNvPr>
        <p:cNvGrpSpPr/>
        <p:nvPr/>
      </p:nvGrpSpPr>
      <p:grpSpPr>
        <a:xfrm>
          <a:off x="0" y="0"/>
          <a:ext cx="0" cy="0"/>
          <a:chOff x="0" y="0"/>
          <a:chExt cx="0" cy="0"/>
        </a:xfrm>
      </p:grpSpPr>
      <p:sp>
        <p:nvSpPr>
          <p:cNvPr id="16386" name="Rectangle 2">
            <a:extLst>
              <a:ext uri="{FF2B5EF4-FFF2-40B4-BE49-F238E27FC236}">
                <a16:creationId xmlns:a16="http://schemas.microsoft.com/office/drawing/2014/main" id="{74693E2A-9925-90A4-6658-CA4E737270F0}"/>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A6AF0580-78CE-0C74-BF4C-E55782DC9FA1}"/>
              </a:ext>
            </a:extLst>
          </p:cNvPr>
          <p:cNvSpPr>
            <a:spLocks noGrp="1" noChangeArrowheads="1"/>
          </p:cNvSpPr>
          <p:nvPr>
            <p:ph type="body" idx="1"/>
          </p:nvPr>
        </p:nvSpPr>
        <p:spPr>
          <a:xfrm>
            <a:off x="2483768" y="1484784"/>
            <a:ext cx="6011044"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48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3" name="Picture 2" descr="A screenshot of a computer&#10;&#10;Description automatically generated">
            <a:extLst>
              <a:ext uri="{FF2B5EF4-FFF2-40B4-BE49-F238E27FC236}">
                <a16:creationId xmlns:a16="http://schemas.microsoft.com/office/drawing/2014/main" id="{D83AC6B8-E5C1-2603-87DA-A6FCFC9790C1}"/>
              </a:ext>
            </a:extLst>
          </p:cNvPr>
          <p:cNvPicPr>
            <a:picLocks noChangeAspect="1"/>
          </p:cNvPicPr>
          <p:nvPr/>
        </p:nvPicPr>
        <p:blipFill rotWithShape="1">
          <a:blip r:embed="rId2"/>
          <a:srcRect l="85806" t="39654" r="968" b="16432"/>
          <a:stretch/>
        </p:blipFill>
        <p:spPr bwMode="auto">
          <a:xfrm>
            <a:off x="4907915" y="328154"/>
            <a:ext cx="1685872" cy="1948718"/>
          </a:xfrm>
          <a:prstGeom prst="rect">
            <a:avLst/>
          </a:prstGeom>
          <a:ln>
            <a:noFill/>
          </a:ln>
          <a:extLst>
            <a:ext uri="{53640926-AAD7-44D8-BBD7-CCE9431645EC}">
              <a14:shadowObscured xmlns:a14="http://schemas.microsoft.com/office/drawing/2010/main"/>
            </a:ext>
          </a:extLst>
        </p:spPr>
      </p:pic>
      <p:pic>
        <p:nvPicPr>
          <p:cNvPr id="4" name="Picture 3" descr="A screenshot of a phone&#10;&#10;Description automatically generated">
            <a:extLst>
              <a:ext uri="{FF2B5EF4-FFF2-40B4-BE49-F238E27FC236}">
                <a16:creationId xmlns:a16="http://schemas.microsoft.com/office/drawing/2014/main" id="{4FDBCBF3-99D8-D83D-DD6C-7A2833CF1CBF}"/>
              </a:ext>
            </a:extLst>
          </p:cNvPr>
          <p:cNvPicPr>
            <a:picLocks noChangeAspect="1"/>
          </p:cNvPicPr>
          <p:nvPr/>
        </p:nvPicPr>
        <p:blipFill rotWithShape="1">
          <a:blip r:embed="rId3"/>
          <a:srcRect b="65839"/>
          <a:stretch/>
        </p:blipFill>
        <p:spPr bwMode="auto">
          <a:xfrm>
            <a:off x="4860032" y="2276872"/>
            <a:ext cx="1804430" cy="792088"/>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75F79177-3DDD-9E80-BF29-6DCF5D9E882F}"/>
              </a:ext>
            </a:extLst>
          </p:cNvPr>
          <p:cNvSpPr txBox="1"/>
          <p:nvPr/>
        </p:nvSpPr>
        <p:spPr>
          <a:xfrm>
            <a:off x="2483769" y="3580133"/>
            <a:ext cx="6408712" cy="2931508"/>
          </a:xfrm>
          <a:prstGeom prst="rect">
            <a:avLst/>
          </a:prstGeom>
          <a:noFill/>
        </p:spPr>
        <p:txBody>
          <a:bodyPr wrap="square">
            <a:spAutoFit/>
          </a:bodyPr>
          <a:lstStyle/>
          <a:p>
            <a:pPr>
              <a:lnSpc>
                <a:spcPct val="107000"/>
              </a:lnSpc>
              <a:spcAft>
                <a:spcPts val="800"/>
              </a:spcAft>
            </a:pPr>
            <a:r>
              <a:rPr lang="en-GB" sz="1800" b="0" dirty="0">
                <a:effectLst/>
                <a:latin typeface="Calibri" panose="020F0502020204030204" pitchFamily="34" charset="0"/>
                <a:ea typeface="Calibri" panose="020F0502020204030204" pitchFamily="34" charset="0"/>
                <a:cs typeface="Calibri" panose="020F0502020204030204" pitchFamily="34" charset="0"/>
              </a:rPr>
              <a:t>Any records from before we introduced learner confirmation will show as 'confirmation not requested' for the learner. </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0" dirty="0">
                <a:effectLst/>
                <a:latin typeface="Calibri" panose="020F0502020204030204" pitchFamily="34" charset="0"/>
                <a:ea typeface="Calibri" panose="020F0502020204030204" pitchFamily="34" charset="0"/>
                <a:cs typeface="Calibri" panose="020F0502020204030204" pitchFamily="34" charset="0"/>
              </a:rPr>
              <a:t> Where a learner doesn't have a line manager (employer) assigned, the corresponding entry in the key, and icons in the table, will be hidden.</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0" dirty="0">
                <a:effectLst/>
                <a:latin typeface="Calibri" panose="020F0502020204030204" pitchFamily="34" charset="0"/>
                <a:ea typeface="Calibri" panose="020F0502020204030204" pitchFamily="34" charset="0"/>
                <a:cs typeface="Calibri" panose="020F0502020204030204" pitchFamily="34" charset="0"/>
              </a:rPr>
              <a:t> The role names in the key will adjust as per the centre settings i.e. line manager / employer.</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b="1"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b="1"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896496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DA2DA-B855-8BAF-A716-FCD35F41DA69}"/>
            </a:ext>
          </a:extLst>
        </p:cNvPr>
        <p:cNvGrpSpPr/>
        <p:nvPr/>
      </p:nvGrpSpPr>
      <p:grpSpPr>
        <a:xfrm>
          <a:off x="0" y="0"/>
          <a:ext cx="0" cy="0"/>
          <a:chOff x="0" y="0"/>
          <a:chExt cx="0" cy="0"/>
        </a:xfrm>
      </p:grpSpPr>
      <p:sp>
        <p:nvSpPr>
          <p:cNvPr id="16386" name="Rectangle 2">
            <a:extLst>
              <a:ext uri="{FF2B5EF4-FFF2-40B4-BE49-F238E27FC236}">
                <a16:creationId xmlns:a16="http://schemas.microsoft.com/office/drawing/2014/main" id="{EBDE0CE4-E510-1C29-288D-F67532F74A7F}"/>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FC13A47A-7475-B71C-7B4E-F103EDEC1496}"/>
              </a:ext>
            </a:extLst>
          </p:cNvPr>
          <p:cNvSpPr>
            <a:spLocks noGrp="1" noChangeArrowheads="1"/>
          </p:cNvSpPr>
          <p:nvPr>
            <p:ph type="body" idx="1"/>
          </p:nvPr>
        </p:nvSpPr>
        <p:spPr>
          <a:xfrm>
            <a:off x="2627784" y="1278216"/>
            <a:ext cx="6396203" cy="2160587"/>
          </a:xfrm>
        </p:spPr>
        <p:txBody>
          <a:bodyPr>
            <a:noAutofit/>
          </a:bodyPr>
          <a:lstStyle/>
          <a:p>
            <a:pPr marL="0" marR="0" lvl="0" indent="0" algn="l" defTabSz="914400" rtl="0" eaLnBrk="0" fontAlgn="base" latinLnBrk="0" hangingPunct="0">
              <a:lnSpc>
                <a:spcPct val="150000"/>
              </a:lnSpc>
              <a:spcBef>
                <a:spcPct val="20000"/>
              </a:spcBef>
              <a:spcAft>
                <a:spcPts val="750"/>
              </a:spcAft>
              <a:buClr>
                <a:srgbClr val="000099"/>
              </a:buClr>
              <a:buSzTx/>
              <a:buNone/>
              <a:tabLst/>
              <a:defRPr/>
            </a:pP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Aptos" panose="020B0004020202020204" pitchFamily="34" charset="0"/>
                <a:cs typeface="Calibri" panose="020F0502020204030204" pitchFamily="34" charset="0"/>
              </a:rPr>
              <a:t>Enhancements for EPA centres.  </a:t>
            </a:r>
          </a:p>
          <a:p>
            <a:pPr marL="0" marR="0" lvl="0" indent="0" algn="l" defTabSz="914400" rtl="0" eaLnBrk="0" fontAlgn="base" latinLnBrk="0" hangingPunct="0">
              <a:lnSpc>
                <a:spcPct val="150000"/>
              </a:lnSpc>
              <a:spcBef>
                <a:spcPct val="20000"/>
              </a:spcBef>
              <a:spcAft>
                <a:spcPts val="750"/>
              </a:spcAft>
              <a:buClr>
                <a:srgbClr val="000099"/>
              </a:buClr>
              <a:buSz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Aptos" panose="020B0004020202020204" pitchFamily="34" charset="0"/>
                <a:cs typeface="Calibri" panose="020F0502020204030204" pitchFamily="34" charset="0"/>
              </a:rPr>
              <a:t>With this update, we have also added several enhancements for EPAO organisations using VQManager to manage End Point Assessment. If you are, or are considering becoming, an EPAO and would like to use VQManager, please do get in touch.</a:t>
            </a:r>
          </a:p>
          <a:p>
            <a:pPr marL="0" indent="0" algn="ctr">
              <a:buNone/>
              <a:defRPr/>
            </a:pPr>
            <a:endParaRPr lang="en-GB" sz="1800" b="1" u="sng" dirty="0">
              <a:latin typeface="Calibri" panose="020F0502020204030204" pitchFamily="34" charset="0"/>
              <a:cs typeface="Calibri" panose="020F0502020204030204" pitchFamily="34" charset="0"/>
            </a:endParaRPr>
          </a:p>
          <a:p>
            <a:pPr marL="0" indent="0" algn="ctr">
              <a:buNone/>
              <a:defRPr/>
            </a:pPr>
            <a:endParaRPr lang="en-GB" sz="1800" b="1" u="sng" dirty="0">
              <a:latin typeface="Calibri" panose="020F0502020204030204" pitchFamily="34" charset="0"/>
              <a:cs typeface="Calibri" panose="020F0502020204030204" pitchFamily="34" charset="0"/>
            </a:endParaRPr>
          </a:p>
          <a:p>
            <a:pPr marL="0" indent="0" algn="ctr">
              <a:buNone/>
              <a:defRPr/>
            </a:pPr>
            <a:endParaRPr lang="en-GB" sz="1800" b="1" u="sng" dirty="0">
              <a:latin typeface="Calibri" panose="020F0502020204030204" pitchFamily="34" charset="0"/>
              <a:cs typeface="Calibri" panose="020F0502020204030204" pitchFamily="34" charset="0"/>
            </a:endParaRPr>
          </a:p>
          <a:p>
            <a:pPr marL="0" indent="0">
              <a:buNone/>
            </a:pPr>
            <a:endParaRPr lang="en-GB" sz="1800" dirty="0">
              <a:latin typeface="Calibri" panose="020F0502020204030204" pitchFamily="34" charset="0"/>
              <a:cs typeface="Calibri" panose="020F0502020204030204" pitchFamily="34" charset="0"/>
            </a:endParaRPr>
          </a:p>
          <a:p>
            <a:pPr marL="0" indent="0">
              <a:buFontTx/>
              <a:buNone/>
              <a:defRPr/>
            </a:pPr>
            <a:endParaRPr lang="en-GB" alt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452003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B37BF-DF84-18FD-D797-B4A9742B5C91}"/>
            </a:ext>
          </a:extLst>
        </p:cNvPr>
        <p:cNvGrpSpPr/>
        <p:nvPr/>
      </p:nvGrpSpPr>
      <p:grpSpPr>
        <a:xfrm>
          <a:off x="0" y="0"/>
          <a:ext cx="0" cy="0"/>
          <a:chOff x="0" y="0"/>
          <a:chExt cx="0" cy="0"/>
        </a:xfrm>
      </p:grpSpPr>
      <p:sp>
        <p:nvSpPr>
          <p:cNvPr id="16386" name="Rectangle 2">
            <a:extLst>
              <a:ext uri="{FF2B5EF4-FFF2-40B4-BE49-F238E27FC236}">
                <a16:creationId xmlns:a16="http://schemas.microsoft.com/office/drawing/2014/main" id="{2B035B91-287B-AD0F-7248-074FF64679C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7B4F84E9-0C5A-477B-2A30-ECBEC206E64B}"/>
              </a:ext>
            </a:extLst>
          </p:cNvPr>
          <p:cNvSpPr>
            <a:spLocks noGrp="1" noChangeArrowheads="1"/>
          </p:cNvSpPr>
          <p:nvPr>
            <p:ph type="body" idx="1"/>
          </p:nvPr>
        </p:nvSpPr>
        <p:spPr>
          <a:xfrm>
            <a:off x="2771800" y="188640"/>
            <a:ext cx="6011044" cy="2160587"/>
          </a:xfrm>
        </p:spPr>
        <p:txBody>
          <a:bodyPr>
            <a:noAutofit/>
          </a:bodyPr>
          <a:lstStyle/>
          <a:p>
            <a:pPr marL="0" indent="0">
              <a:lnSpc>
                <a:spcPct val="107000"/>
              </a:lnSpc>
              <a:spcAft>
                <a:spcPts val="800"/>
              </a:spcAft>
              <a:buNone/>
            </a:pPr>
            <a:r>
              <a:rPr lang="en-GB" sz="1800" b="1" u="sng" dirty="0">
                <a:effectLst/>
                <a:latin typeface="Calibri" panose="020F0502020204030204" pitchFamily="34" charset="0"/>
                <a:ea typeface="Calibri" panose="020F0502020204030204" pitchFamily="34" charset="0"/>
                <a:cs typeface="Calibri" panose="020F0502020204030204" pitchFamily="34" charset="0"/>
              </a:rPr>
              <a:t>Add Learner OTJ confirmation date and comments to Diary and Activity log downloads.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b="1" u="none" strike="noStrike"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a:effectLst/>
                <a:latin typeface="Calibri" panose="020F0502020204030204" pitchFamily="34" charset="0"/>
                <a:ea typeface="Calibri" panose="020F0502020204030204" pitchFamily="34" charset="0"/>
                <a:cs typeface="Calibri" panose="020F0502020204030204" pitchFamily="34" charset="0"/>
              </a:rPr>
              <a:t>Since we've added learner confirmation to OTJ records, we have also ensured this information has been included in the EPA downloads too.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Calibri" panose="020F0502020204030204" pitchFamily="34" charset="0"/>
              </a:rPr>
              <a:t> Here is an example from an activity log: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spcAft>
                <a:spcPts val="750"/>
              </a:spcAft>
              <a:buNone/>
              <a:defRPr/>
            </a:pPr>
            <a:r>
              <a:rPr kumimoji="0" lang="en-GB" sz="1600" b="0" i="0" u="none" strike="noStrike" kern="1200" cap="none" spc="0" normalizeH="0" baseline="0" noProof="0" dirty="0">
                <a:ln>
                  <a:noFill/>
                </a:ln>
                <a:solidFill>
                  <a:srgbClr val="000000"/>
                </a:solidFill>
                <a:effectLst/>
                <a:uLnTx/>
                <a:uFillTx/>
                <a:latin typeface="Calibri" panose="020F0502020204030204" pitchFamily="34" charset="0"/>
                <a:ea typeface="Aptos" panose="020B0004020202020204" pitchFamily="34" charset="0"/>
                <a:cs typeface="Calibri" panose="020F0502020204030204" pitchFamily="34" charset="0"/>
              </a:rPr>
              <a:t>.</a:t>
            </a: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48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descr="A screenshot of a computer&#10;&#10;Description automatically generated">
            <a:extLst>
              <a:ext uri="{FF2B5EF4-FFF2-40B4-BE49-F238E27FC236}">
                <a16:creationId xmlns:a16="http://schemas.microsoft.com/office/drawing/2014/main" id="{2BBE4903-C144-7370-6965-752221FBBD4C}"/>
              </a:ext>
            </a:extLst>
          </p:cNvPr>
          <p:cNvPicPr>
            <a:picLocks noChangeAspect="1"/>
          </p:cNvPicPr>
          <p:nvPr/>
        </p:nvPicPr>
        <p:blipFill>
          <a:blip r:embed="rId2"/>
          <a:stretch>
            <a:fillRect/>
          </a:stretch>
        </p:blipFill>
        <p:spPr>
          <a:xfrm>
            <a:off x="2555776" y="2458885"/>
            <a:ext cx="6227068" cy="3634411"/>
          </a:xfrm>
          <a:prstGeom prst="rect">
            <a:avLst/>
          </a:prstGeom>
          <a:ln w="3175">
            <a:solidFill>
              <a:schemeClr val="tx1"/>
            </a:solidFill>
          </a:ln>
        </p:spPr>
      </p:pic>
    </p:spTree>
    <p:extLst>
      <p:ext uri="{BB962C8B-B14F-4D97-AF65-F5344CB8AC3E}">
        <p14:creationId xmlns:p14="http://schemas.microsoft.com/office/powerpoint/2010/main" val="393402144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5F641-059D-B9A2-8A22-25611DAE61D3}"/>
            </a:ext>
          </a:extLst>
        </p:cNvPr>
        <p:cNvGrpSpPr/>
        <p:nvPr/>
      </p:nvGrpSpPr>
      <p:grpSpPr>
        <a:xfrm>
          <a:off x="0" y="0"/>
          <a:ext cx="0" cy="0"/>
          <a:chOff x="0" y="0"/>
          <a:chExt cx="0" cy="0"/>
        </a:xfrm>
      </p:grpSpPr>
      <p:sp>
        <p:nvSpPr>
          <p:cNvPr id="16386" name="Rectangle 2">
            <a:extLst>
              <a:ext uri="{FF2B5EF4-FFF2-40B4-BE49-F238E27FC236}">
                <a16:creationId xmlns:a16="http://schemas.microsoft.com/office/drawing/2014/main" id="{A15B1AEF-D3C1-96D5-45B0-6B51B93DF39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9B11068D-2427-1F23-8973-90DA4A8C77A5}"/>
              </a:ext>
            </a:extLst>
          </p:cNvPr>
          <p:cNvSpPr>
            <a:spLocks noGrp="1" noChangeArrowheads="1"/>
          </p:cNvSpPr>
          <p:nvPr>
            <p:ph type="body" idx="1"/>
          </p:nvPr>
        </p:nvSpPr>
        <p:spPr>
          <a:xfrm>
            <a:off x="2483768" y="1484784"/>
            <a:ext cx="6011044"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48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descr="A close-up of a document&#10;&#10;Description automatically generated">
            <a:extLst>
              <a:ext uri="{FF2B5EF4-FFF2-40B4-BE49-F238E27FC236}">
                <a16:creationId xmlns:a16="http://schemas.microsoft.com/office/drawing/2014/main" id="{C819C33D-31E2-C1AC-363E-D552B0BB097B}"/>
              </a:ext>
            </a:extLst>
          </p:cNvPr>
          <p:cNvPicPr>
            <a:picLocks noChangeAspect="1"/>
          </p:cNvPicPr>
          <p:nvPr/>
        </p:nvPicPr>
        <p:blipFill>
          <a:blip r:embed="rId2"/>
          <a:stretch>
            <a:fillRect/>
          </a:stretch>
        </p:blipFill>
        <p:spPr>
          <a:xfrm>
            <a:off x="1605999" y="1196752"/>
            <a:ext cx="7084526" cy="4176464"/>
          </a:xfrm>
          <a:prstGeom prst="rect">
            <a:avLst/>
          </a:prstGeom>
          <a:ln w="3175">
            <a:solidFill>
              <a:schemeClr val="tx1"/>
            </a:solidFill>
          </a:ln>
        </p:spPr>
      </p:pic>
      <p:sp>
        <p:nvSpPr>
          <p:cNvPr id="3" name="Rectangle 2">
            <a:extLst>
              <a:ext uri="{FF2B5EF4-FFF2-40B4-BE49-F238E27FC236}">
                <a16:creationId xmlns:a16="http://schemas.microsoft.com/office/drawing/2014/main" id="{16A57261-6713-1211-D37E-D1EF78A62422}"/>
              </a:ext>
            </a:extLst>
          </p:cNvPr>
          <p:cNvSpPr>
            <a:spLocks noChangeArrowheads="1"/>
          </p:cNvSpPr>
          <p:nvPr/>
        </p:nvSpPr>
        <p:spPr bwMode="auto">
          <a:xfrm>
            <a:off x="5076254" y="4077072"/>
            <a:ext cx="1079922" cy="504056"/>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GB"/>
          </a:p>
        </p:txBody>
      </p:sp>
    </p:spTree>
    <p:extLst>
      <p:ext uri="{BB962C8B-B14F-4D97-AF65-F5344CB8AC3E}">
        <p14:creationId xmlns:p14="http://schemas.microsoft.com/office/powerpoint/2010/main" val="356522492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201FA-AE10-6C8F-DDF2-CAAF6AC1C0F0}"/>
            </a:ext>
          </a:extLst>
        </p:cNvPr>
        <p:cNvGrpSpPr/>
        <p:nvPr/>
      </p:nvGrpSpPr>
      <p:grpSpPr>
        <a:xfrm>
          <a:off x="0" y="0"/>
          <a:ext cx="0" cy="0"/>
          <a:chOff x="0" y="0"/>
          <a:chExt cx="0" cy="0"/>
        </a:xfrm>
      </p:grpSpPr>
      <p:sp>
        <p:nvSpPr>
          <p:cNvPr id="16386" name="Rectangle 2">
            <a:extLst>
              <a:ext uri="{FF2B5EF4-FFF2-40B4-BE49-F238E27FC236}">
                <a16:creationId xmlns:a16="http://schemas.microsoft.com/office/drawing/2014/main" id="{3B3B87AA-B4F1-6C22-42FB-609722DADB22}"/>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B6F2CA0C-A686-2510-1274-D4478EC328F5}"/>
              </a:ext>
            </a:extLst>
          </p:cNvPr>
          <p:cNvSpPr>
            <a:spLocks noGrp="1" noChangeArrowheads="1"/>
          </p:cNvSpPr>
          <p:nvPr>
            <p:ph type="body" idx="1"/>
          </p:nvPr>
        </p:nvSpPr>
        <p:spPr>
          <a:xfrm>
            <a:off x="2411760" y="470553"/>
            <a:ext cx="6011044"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nSpc>
                <a:spcPct val="107000"/>
              </a:lnSpc>
              <a:spcAft>
                <a:spcPts val="800"/>
              </a:spcAft>
              <a:buNone/>
            </a:pPr>
            <a:r>
              <a:rPr lang="en-GB" sz="1800" b="1" u="sng" dirty="0">
                <a:effectLst/>
                <a:latin typeface="Calibri" panose="020F0502020204030204" pitchFamily="34" charset="0"/>
                <a:ea typeface="Calibri" panose="020F0502020204030204" pitchFamily="34" charset="0"/>
                <a:cs typeface="Calibri" panose="020F0502020204030204" pitchFamily="34" charset="0"/>
              </a:rPr>
              <a:t>Add notification for learners of new Calendar entries.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Calibri" panose="020F0502020204030204" pitchFamily="34" charset="0"/>
              </a:rPr>
              <a:t>We have added a new notification to the learner’s </a:t>
            </a:r>
            <a:r>
              <a:rPr lang="en-GB" sz="1800" b="1" dirty="0">
                <a:effectLst/>
                <a:latin typeface="Calibri" panose="020F0502020204030204" pitchFamily="34" charset="0"/>
                <a:ea typeface="Calibri" panose="020F0502020204030204" pitchFamily="34" charset="0"/>
                <a:cs typeface="Calibri" panose="020F0502020204030204" pitchFamily="34" charset="0"/>
              </a:rPr>
              <a:t>To Do</a:t>
            </a:r>
            <a:r>
              <a:rPr lang="en-GB" sz="1800" dirty="0">
                <a:effectLst/>
                <a:latin typeface="Calibri" panose="020F0502020204030204" pitchFamily="34" charset="0"/>
                <a:ea typeface="Calibri" panose="020F0502020204030204" pitchFamily="34" charset="0"/>
                <a:cs typeface="Calibri" panose="020F0502020204030204" pitchFamily="34" charset="0"/>
              </a:rPr>
              <a:t> tab to notify them when someone adds a new entry to their </a:t>
            </a:r>
            <a:r>
              <a:rPr lang="en-GB" sz="1800" b="1" dirty="0">
                <a:effectLst/>
                <a:latin typeface="Calibri" panose="020F0502020204030204" pitchFamily="34" charset="0"/>
                <a:ea typeface="Calibri" panose="020F0502020204030204" pitchFamily="34" charset="0"/>
                <a:cs typeface="Calibri" panose="020F0502020204030204" pitchFamily="34" charset="0"/>
              </a:rPr>
              <a:t>Calendar</a:t>
            </a:r>
            <a:r>
              <a:rPr lang="en-GB" sz="1800" dirty="0">
                <a:effectLst/>
                <a:latin typeface="Calibri" panose="020F0502020204030204" pitchFamily="34" charset="0"/>
                <a:ea typeface="Calibri" panose="020F0502020204030204" pitchFamily="34"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Calibri" panose="020F0502020204030204" pitchFamily="34" charset="0"/>
              </a:rPr>
              <a:t> The learner would see a new table on the </a:t>
            </a:r>
            <a:r>
              <a:rPr lang="en-GB" sz="1800" b="1" dirty="0">
                <a:effectLst/>
                <a:latin typeface="Calibri" panose="020F0502020204030204" pitchFamily="34" charset="0"/>
                <a:ea typeface="Calibri" panose="020F0502020204030204" pitchFamily="34" charset="0"/>
                <a:cs typeface="Calibri" panose="020F0502020204030204" pitchFamily="34" charset="0"/>
              </a:rPr>
              <a:t>To Do</a:t>
            </a:r>
            <a:r>
              <a:rPr lang="en-GB" sz="1800" dirty="0">
                <a:effectLst/>
                <a:latin typeface="Calibri" panose="020F0502020204030204" pitchFamily="34" charset="0"/>
                <a:ea typeface="Calibri" panose="020F0502020204030204" pitchFamily="34" charset="0"/>
                <a:cs typeface="Calibri" panose="020F0502020204030204" pitchFamily="34" charset="0"/>
              </a:rPr>
              <a:t> list indicating </a:t>
            </a:r>
            <a:r>
              <a:rPr lang="en-GB" sz="1800" b="1" dirty="0">
                <a:effectLst/>
                <a:latin typeface="Calibri" panose="020F0502020204030204" pitchFamily="34" charset="0"/>
                <a:ea typeface="Calibri" panose="020F0502020204030204" pitchFamily="34" charset="0"/>
                <a:cs typeface="Calibri" panose="020F0502020204030204" pitchFamily="34" charset="0"/>
              </a:rPr>
              <a:t>Calendar entries logged by others in the last 30 days</a:t>
            </a:r>
            <a:r>
              <a:rPr lang="en-GB" sz="1800" dirty="0">
                <a:effectLst/>
                <a:latin typeface="Calibri" panose="020F0502020204030204" pitchFamily="34" charset="0"/>
                <a:ea typeface="Calibri" panose="020F0502020204030204" pitchFamily="34"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defRPr/>
            </a:pPr>
            <a:endParaRPr lang="en-GB" sz="48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descr="A screenshot of a computer&#10;&#10;Description automatically generated">
            <a:extLst>
              <a:ext uri="{FF2B5EF4-FFF2-40B4-BE49-F238E27FC236}">
                <a16:creationId xmlns:a16="http://schemas.microsoft.com/office/drawing/2014/main" id="{8AB86763-32EA-4571-A4DC-61166564AA02}"/>
              </a:ext>
            </a:extLst>
          </p:cNvPr>
          <p:cNvPicPr>
            <a:picLocks noChangeAspect="1"/>
          </p:cNvPicPr>
          <p:nvPr/>
        </p:nvPicPr>
        <p:blipFill>
          <a:blip r:embed="rId2"/>
          <a:stretch>
            <a:fillRect/>
          </a:stretch>
        </p:blipFill>
        <p:spPr>
          <a:xfrm>
            <a:off x="2411759" y="3429000"/>
            <a:ext cx="6356423" cy="1440160"/>
          </a:xfrm>
          <a:prstGeom prst="rect">
            <a:avLst/>
          </a:prstGeom>
          <a:ln w="3175">
            <a:solidFill>
              <a:schemeClr val="tx1"/>
            </a:solidFill>
          </a:ln>
        </p:spPr>
      </p:pic>
    </p:spTree>
    <p:extLst>
      <p:ext uri="{BB962C8B-B14F-4D97-AF65-F5344CB8AC3E}">
        <p14:creationId xmlns:p14="http://schemas.microsoft.com/office/powerpoint/2010/main" val="60610298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47475-3AA5-49EE-C2D1-3BFF7E8EE589}"/>
            </a:ext>
          </a:extLst>
        </p:cNvPr>
        <p:cNvGrpSpPr/>
        <p:nvPr/>
      </p:nvGrpSpPr>
      <p:grpSpPr>
        <a:xfrm>
          <a:off x="0" y="0"/>
          <a:ext cx="0" cy="0"/>
          <a:chOff x="0" y="0"/>
          <a:chExt cx="0" cy="0"/>
        </a:xfrm>
      </p:grpSpPr>
      <p:sp>
        <p:nvSpPr>
          <p:cNvPr id="16386" name="Rectangle 2">
            <a:extLst>
              <a:ext uri="{FF2B5EF4-FFF2-40B4-BE49-F238E27FC236}">
                <a16:creationId xmlns:a16="http://schemas.microsoft.com/office/drawing/2014/main" id="{90B3864A-2D01-AC5A-2F7A-A8E7292E3CA0}"/>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3427258F-DC7E-5C15-D475-8DA350D45D1D}"/>
              </a:ext>
            </a:extLst>
          </p:cNvPr>
          <p:cNvSpPr>
            <a:spLocks noGrp="1" noChangeArrowheads="1"/>
          </p:cNvSpPr>
          <p:nvPr>
            <p:ph type="body" idx="1"/>
          </p:nvPr>
        </p:nvSpPr>
        <p:spPr>
          <a:xfrm>
            <a:off x="2771800" y="1289711"/>
            <a:ext cx="6011044" cy="2160587"/>
          </a:xfrm>
        </p:spPr>
        <p:txBody>
          <a:bodyPr>
            <a:noAutofit/>
          </a:bodyPr>
          <a:lstStyle/>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Calibri" panose="020F0502020204030204" pitchFamily="34" charset="0"/>
              </a:rPr>
              <a:t>Clicking on 'view' opens the calendar entry in question for the learner to view.</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48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descr="A screenshot of a computer&#10;&#10;Description automatically generated">
            <a:extLst>
              <a:ext uri="{FF2B5EF4-FFF2-40B4-BE49-F238E27FC236}">
                <a16:creationId xmlns:a16="http://schemas.microsoft.com/office/drawing/2014/main" id="{DE7A9ABD-B090-06E0-48CF-0D7A90C72CAC}"/>
              </a:ext>
            </a:extLst>
          </p:cNvPr>
          <p:cNvPicPr>
            <a:picLocks noChangeAspect="1"/>
          </p:cNvPicPr>
          <p:nvPr/>
        </p:nvPicPr>
        <p:blipFill>
          <a:blip r:embed="rId2"/>
          <a:stretch>
            <a:fillRect/>
          </a:stretch>
        </p:blipFill>
        <p:spPr>
          <a:xfrm>
            <a:off x="2719945" y="2564904"/>
            <a:ext cx="6172535" cy="3182008"/>
          </a:xfrm>
          <a:prstGeom prst="rect">
            <a:avLst/>
          </a:prstGeom>
          <a:ln w="3175">
            <a:solidFill>
              <a:schemeClr val="tx1"/>
            </a:solidFill>
          </a:ln>
        </p:spPr>
      </p:pic>
    </p:spTree>
    <p:extLst>
      <p:ext uri="{BB962C8B-B14F-4D97-AF65-F5344CB8AC3E}">
        <p14:creationId xmlns:p14="http://schemas.microsoft.com/office/powerpoint/2010/main" val="261052961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447A1-F846-4446-0074-7ECDF10E3FCC}"/>
            </a:ext>
          </a:extLst>
        </p:cNvPr>
        <p:cNvGrpSpPr/>
        <p:nvPr/>
      </p:nvGrpSpPr>
      <p:grpSpPr>
        <a:xfrm>
          <a:off x="0" y="0"/>
          <a:ext cx="0" cy="0"/>
          <a:chOff x="0" y="0"/>
          <a:chExt cx="0" cy="0"/>
        </a:xfrm>
      </p:grpSpPr>
      <p:sp>
        <p:nvSpPr>
          <p:cNvPr id="16386" name="Rectangle 2">
            <a:extLst>
              <a:ext uri="{FF2B5EF4-FFF2-40B4-BE49-F238E27FC236}">
                <a16:creationId xmlns:a16="http://schemas.microsoft.com/office/drawing/2014/main" id="{DEAE4E46-7598-755D-9C4C-24267AFC3BFB}"/>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742CBD7B-CCE0-CF6A-99E4-A7778CA7C7B3}"/>
              </a:ext>
            </a:extLst>
          </p:cNvPr>
          <p:cNvSpPr>
            <a:spLocks noGrp="1" noChangeArrowheads="1"/>
          </p:cNvSpPr>
          <p:nvPr>
            <p:ph type="body" idx="1"/>
          </p:nvPr>
        </p:nvSpPr>
        <p:spPr>
          <a:xfrm>
            <a:off x="2699792" y="958889"/>
            <a:ext cx="6011044" cy="2160587"/>
          </a:xfrm>
        </p:spPr>
        <p:txBody>
          <a:bodyPr>
            <a:noAutofit/>
          </a:bodyPr>
          <a:lstStyle/>
          <a:p>
            <a:pPr marL="0" marR="0" lvl="0" indent="0" algn="l" defTabSz="914400" rtl="0" eaLnBrk="0" fontAlgn="base" latinLnBrk="0" hangingPunct="0">
              <a:spcBef>
                <a:spcPct val="20000"/>
              </a:spcBef>
              <a:spcAft>
                <a:spcPts val="750"/>
              </a:spcAft>
              <a:buClr>
                <a:srgbClr val="000099"/>
              </a:buClr>
              <a:buSz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Just as a quick reminder, once a calendar entry has been created for a single learner, it can be duplicated across to other learners if required. </a:t>
            </a:r>
          </a:p>
          <a:p>
            <a:pPr marL="0" indent="0">
              <a:buNone/>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function is also available in the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Activity Log</a:t>
            </a:r>
            <a:r>
              <a:rPr lang="en-GB" sz="1800" dirty="0">
                <a:effectLst/>
                <a:latin typeface="Calibri" panose="020F0502020204030204" pitchFamily="34" charset="0"/>
                <a:ea typeface="Calibri" panose="020F0502020204030204" pitchFamily="34" charset="0"/>
                <a:cs typeface="Times New Roman" panose="02020603050405020304" pitchFamily="18" charset="0"/>
              </a:rPr>
              <a:t> area, where entries can be copied from one learner to others including the OTJ hours claimed.</a:t>
            </a:r>
          </a:p>
          <a:p>
            <a:pPr marL="0" indent="0" algn="ctr">
              <a:buNone/>
              <a:defRPr/>
            </a:pPr>
            <a:endParaRPr lang="en-GB" sz="48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5110B329-3EC7-5D5A-AAFC-B478C6802817}"/>
              </a:ext>
            </a:extLst>
          </p:cNvPr>
          <p:cNvPicPr>
            <a:picLocks noChangeAspect="1"/>
          </p:cNvPicPr>
          <p:nvPr/>
        </p:nvPicPr>
        <p:blipFill>
          <a:blip r:embed="rId2"/>
          <a:stretch>
            <a:fillRect/>
          </a:stretch>
        </p:blipFill>
        <p:spPr>
          <a:xfrm>
            <a:off x="3328987" y="3200400"/>
            <a:ext cx="3983817" cy="732656"/>
          </a:xfrm>
          <a:prstGeom prst="rect">
            <a:avLst/>
          </a:prstGeom>
          <a:ln w="3175">
            <a:solidFill>
              <a:schemeClr val="tx1"/>
            </a:solidFill>
          </a:ln>
        </p:spPr>
      </p:pic>
    </p:spTree>
    <p:extLst>
      <p:ext uri="{BB962C8B-B14F-4D97-AF65-F5344CB8AC3E}">
        <p14:creationId xmlns:p14="http://schemas.microsoft.com/office/powerpoint/2010/main" val="307371381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D82CC-B001-08BE-186B-F8D2055AC558}"/>
            </a:ext>
          </a:extLst>
        </p:cNvPr>
        <p:cNvGrpSpPr/>
        <p:nvPr/>
      </p:nvGrpSpPr>
      <p:grpSpPr>
        <a:xfrm>
          <a:off x="0" y="0"/>
          <a:ext cx="0" cy="0"/>
          <a:chOff x="0" y="0"/>
          <a:chExt cx="0" cy="0"/>
        </a:xfrm>
      </p:grpSpPr>
      <p:sp>
        <p:nvSpPr>
          <p:cNvPr id="16386" name="Rectangle 2">
            <a:extLst>
              <a:ext uri="{FF2B5EF4-FFF2-40B4-BE49-F238E27FC236}">
                <a16:creationId xmlns:a16="http://schemas.microsoft.com/office/drawing/2014/main" id="{9C10EF80-0B33-E376-56B2-415A1618B18C}"/>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B96F71C0-5ABA-75C0-D393-12730C5B113C}"/>
              </a:ext>
            </a:extLst>
          </p:cNvPr>
          <p:cNvSpPr>
            <a:spLocks noGrp="1" noChangeArrowheads="1"/>
          </p:cNvSpPr>
          <p:nvPr>
            <p:ph type="body" idx="1"/>
          </p:nvPr>
        </p:nvSpPr>
        <p:spPr>
          <a:xfrm>
            <a:off x="2723659" y="836712"/>
            <a:ext cx="6011044" cy="2160587"/>
          </a:xfrm>
        </p:spPr>
        <p:txBody>
          <a:bodyPr>
            <a:noAutofit/>
          </a:bodyPr>
          <a:lstStyle/>
          <a:p>
            <a:pPr marL="0" indent="0">
              <a:lnSpc>
                <a:spcPct val="107000"/>
              </a:lnSpc>
              <a:spcAft>
                <a:spcPts val="800"/>
              </a:spcAft>
              <a:buNone/>
            </a:pPr>
            <a:r>
              <a:rPr lang="en-GB" sz="1800" b="1" u="sng" dirty="0">
                <a:effectLst/>
                <a:latin typeface="Calibri" panose="020F0502020204030204" pitchFamily="34" charset="0"/>
                <a:ea typeface="Calibri" panose="020F0502020204030204" pitchFamily="34" charset="0"/>
                <a:cs typeface="Calibri" panose="020F0502020204030204" pitchFamily="34" charset="0"/>
              </a:rPr>
              <a:t>Allow Line Managers to upload files to Progress Reviews.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b="1" u="none" strike="noStrike"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a:effectLst/>
                <a:latin typeface="Calibri" panose="020F0502020204030204" pitchFamily="34" charset="0"/>
                <a:ea typeface="Calibri" panose="020F0502020204030204" pitchFamily="34" charset="0"/>
                <a:cs typeface="Calibri" panose="020F0502020204030204" pitchFamily="34" charset="0"/>
              </a:rPr>
              <a:t>Previously line managers were only able to add comments to the progress reviews, they are now able to upload files too. </a:t>
            </a:r>
            <a:endParaRPr lang="en-GB" sz="2400" b="1" u="sng" dirty="0">
              <a:latin typeface="Calibri" panose="020F0502020204030204" pitchFamily="34" charset="0"/>
              <a:cs typeface="Calibri" panose="020F0502020204030204" pitchFamily="34" charset="0"/>
            </a:endParaRPr>
          </a:p>
          <a:p>
            <a:pPr marL="0" indent="0" algn="ctr">
              <a:buNone/>
              <a:defRPr/>
            </a:pPr>
            <a:endParaRPr lang="en-GB" sz="48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descr="A screenshot of a computer&#10;&#10;Description automatically generated">
            <a:extLst>
              <a:ext uri="{FF2B5EF4-FFF2-40B4-BE49-F238E27FC236}">
                <a16:creationId xmlns:a16="http://schemas.microsoft.com/office/drawing/2014/main" id="{518788FD-90A6-CF43-2427-569A3189E778}"/>
              </a:ext>
            </a:extLst>
          </p:cNvPr>
          <p:cNvPicPr>
            <a:picLocks noChangeAspect="1"/>
          </p:cNvPicPr>
          <p:nvPr/>
        </p:nvPicPr>
        <p:blipFill>
          <a:blip r:embed="rId2"/>
          <a:stretch>
            <a:fillRect/>
          </a:stretch>
        </p:blipFill>
        <p:spPr>
          <a:xfrm>
            <a:off x="2483768" y="2776645"/>
            <a:ext cx="6490826" cy="2740587"/>
          </a:xfrm>
          <a:prstGeom prst="rect">
            <a:avLst/>
          </a:prstGeom>
          <a:ln w="3175">
            <a:solidFill>
              <a:schemeClr val="tx1"/>
            </a:solidFill>
          </a:ln>
        </p:spPr>
      </p:pic>
    </p:spTree>
    <p:extLst>
      <p:ext uri="{BB962C8B-B14F-4D97-AF65-F5344CB8AC3E}">
        <p14:creationId xmlns:p14="http://schemas.microsoft.com/office/powerpoint/2010/main" val="420232845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C8D95-6D61-9E0C-B5EA-84E66FA9FEA7}"/>
            </a:ext>
          </a:extLst>
        </p:cNvPr>
        <p:cNvGrpSpPr/>
        <p:nvPr/>
      </p:nvGrpSpPr>
      <p:grpSpPr>
        <a:xfrm>
          <a:off x="0" y="0"/>
          <a:ext cx="0" cy="0"/>
          <a:chOff x="0" y="0"/>
          <a:chExt cx="0" cy="0"/>
        </a:xfrm>
      </p:grpSpPr>
      <p:sp>
        <p:nvSpPr>
          <p:cNvPr id="16386" name="Rectangle 2">
            <a:extLst>
              <a:ext uri="{FF2B5EF4-FFF2-40B4-BE49-F238E27FC236}">
                <a16:creationId xmlns:a16="http://schemas.microsoft.com/office/drawing/2014/main" id="{E8685500-B13D-ABD2-7936-DD9294C5FC17}"/>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624DC44F-0B45-429F-19FC-493640484D98}"/>
              </a:ext>
            </a:extLst>
          </p:cNvPr>
          <p:cNvSpPr>
            <a:spLocks noGrp="1" noChangeArrowheads="1"/>
          </p:cNvSpPr>
          <p:nvPr>
            <p:ph type="body" idx="1"/>
          </p:nvPr>
        </p:nvSpPr>
        <p:spPr>
          <a:xfrm>
            <a:off x="2483768" y="1484784"/>
            <a:ext cx="6011044"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48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descr="A screenshot of a computer&#10;&#10;Description automatically generated">
            <a:extLst>
              <a:ext uri="{FF2B5EF4-FFF2-40B4-BE49-F238E27FC236}">
                <a16:creationId xmlns:a16="http://schemas.microsoft.com/office/drawing/2014/main" id="{AA223B66-8C34-F9F1-7454-37B51C191979}"/>
              </a:ext>
            </a:extLst>
          </p:cNvPr>
          <p:cNvPicPr>
            <a:picLocks noChangeAspect="1"/>
          </p:cNvPicPr>
          <p:nvPr/>
        </p:nvPicPr>
        <p:blipFill>
          <a:blip r:embed="rId2"/>
          <a:stretch>
            <a:fillRect/>
          </a:stretch>
        </p:blipFill>
        <p:spPr>
          <a:xfrm>
            <a:off x="2771800" y="1951121"/>
            <a:ext cx="6248400" cy="2125951"/>
          </a:xfrm>
          <a:prstGeom prst="rect">
            <a:avLst/>
          </a:prstGeom>
          <a:ln w="3175">
            <a:solidFill>
              <a:schemeClr val="tx1"/>
            </a:solidFill>
          </a:ln>
        </p:spPr>
      </p:pic>
      <p:sp>
        <p:nvSpPr>
          <p:cNvPr id="3" name="Rectangle 2">
            <a:extLst>
              <a:ext uri="{FF2B5EF4-FFF2-40B4-BE49-F238E27FC236}">
                <a16:creationId xmlns:a16="http://schemas.microsoft.com/office/drawing/2014/main" id="{531C69BC-A1C6-660C-FA0A-16151B75E6EF}"/>
              </a:ext>
            </a:extLst>
          </p:cNvPr>
          <p:cNvSpPr>
            <a:spLocks noChangeArrowheads="1"/>
          </p:cNvSpPr>
          <p:nvPr/>
        </p:nvSpPr>
        <p:spPr bwMode="auto">
          <a:xfrm>
            <a:off x="2771800" y="3516227"/>
            <a:ext cx="2808312" cy="488837"/>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GB"/>
          </a:p>
        </p:txBody>
      </p:sp>
      <p:sp>
        <p:nvSpPr>
          <p:cNvPr id="5" name="TextBox 4">
            <a:extLst>
              <a:ext uri="{FF2B5EF4-FFF2-40B4-BE49-F238E27FC236}">
                <a16:creationId xmlns:a16="http://schemas.microsoft.com/office/drawing/2014/main" id="{37168FC4-3D89-5919-D2BF-05CCDEA67997}"/>
              </a:ext>
            </a:extLst>
          </p:cNvPr>
          <p:cNvSpPr txBox="1"/>
          <p:nvPr/>
        </p:nvSpPr>
        <p:spPr>
          <a:xfrm>
            <a:off x="2816086" y="825715"/>
            <a:ext cx="6327913" cy="671915"/>
          </a:xfrm>
          <a:prstGeom prst="rect">
            <a:avLst/>
          </a:prstGeom>
          <a:noFill/>
        </p:spPr>
        <p:txBody>
          <a:bodyPr wrap="square">
            <a:spAutoFit/>
          </a:bodyPr>
          <a:lstStyle/>
          <a:p>
            <a:pPr marL="0" indent="0">
              <a:lnSpc>
                <a:spcPct val="107000"/>
              </a:lnSpc>
              <a:spcAft>
                <a:spcPts val="800"/>
              </a:spcAft>
              <a:buNone/>
            </a:pPr>
            <a:r>
              <a:rPr lang="en-GB" sz="1800" b="0" dirty="0">
                <a:effectLst/>
                <a:latin typeface="Calibri" panose="020F0502020204030204" pitchFamily="34" charset="0"/>
                <a:ea typeface="Calibri" panose="020F0502020204030204" pitchFamily="34" charset="0"/>
                <a:cs typeface="Calibri" panose="020F0502020204030204" pitchFamily="34" charset="0"/>
              </a:rPr>
              <a:t>The uploading of files works in the same way as it does for other users and areas of the system.</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213844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D55FD-9D51-761C-22A7-05040081879C}"/>
            </a:ext>
          </a:extLst>
        </p:cNvPr>
        <p:cNvGrpSpPr/>
        <p:nvPr/>
      </p:nvGrpSpPr>
      <p:grpSpPr>
        <a:xfrm>
          <a:off x="0" y="0"/>
          <a:ext cx="0" cy="0"/>
          <a:chOff x="0" y="0"/>
          <a:chExt cx="0" cy="0"/>
        </a:xfrm>
      </p:grpSpPr>
      <p:sp>
        <p:nvSpPr>
          <p:cNvPr id="16386" name="Rectangle 2">
            <a:extLst>
              <a:ext uri="{FF2B5EF4-FFF2-40B4-BE49-F238E27FC236}">
                <a16:creationId xmlns:a16="http://schemas.microsoft.com/office/drawing/2014/main" id="{3E4D8925-795D-8D23-31CC-290616011F27}"/>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F9E5093A-C29E-30A4-3382-AEC725B75D2B}"/>
              </a:ext>
            </a:extLst>
          </p:cNvPr>
          <p:cNvSpPr>
            <a:spLocks noGrp="1" noChangeArrowheads="1"/>
          </p:cNvSpPr>
          <p:nvPr>
            <p:ph type="body" idx="1"/>
          </p:nvPr>
        </p:nvSpPr>
        <p:spPr>
          <a:xfrm>
            <a:off x="2594248" y="797093"/>
            <a:ext cx="6516216" cy="2160587"/>
          </a:xfrm>
        </p:spPr>
        <p:txBody>
          <a:bodyPr>
            <a:noAutofit/>
          </a:bodyPr>
          <a:lstStyle/>
          <a:p>
            <a:pPr marL="0" indent="0">
              <a:lnSpc>
                <a:spcPct val="107000"/>
              </a:lnSpc>
              <a:spcAft>
                <a:spcPts val="800"/>
              </a:spcAft>
              <a:buNone/>
            </a:pPr>
            <a:r>
              <a:rPr lang="en-GB" sz="1800" b="1" u="sng" dirty="0">
                <a:effectLst/>
                <a:latin typeface="Calibri" panose="020F0502020204030204" pitchFamily="34" charset="0"/>
                <a:ea typeface="Calibri" panose="020F0502020204030204" pitchFamily="34" charset="0"/>
                <a:cs typeface="Calibri" panose="020F0502020204030204" pitchFamily="34" charset="0"/>
              </a:rPr>
              <a:t>Add rows to Progress Review report to show which users signed off.</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Calibri" panose="020F0502020204030204" pitchFamily="34" charset="0"/>
              </a:rPr>
              <a:t> It is now possible to see the name of the person who signed off a progress review in the progress review report.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48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descr="A screenshot of a computer&#10;&#10;Description automatically generated">
            <a:extLst>
              <a:ext uri="{FF2B5EF4-FFF2-40B4-BE49-F238E27FC236}">
                <a16:creationId xmlns:a16="http://schemas.microsoft.com/office/drawing/2014/main" id="{D6322B33-DEA5-32FE-ED55-3AB6F4B0C98B}"/>
              </a:ext>
            </a:extLst>
          </p:cNvPr>
          <p:cNvPicPr>
            <a:picLocks noChangeAspect="1"/>
          </p:cNvPicPr>
          <p:nvPr/>
        </p:nvPicPr>
        <p:blipFill>
          <a:blip r:embed="rId2"/>
          <a:stretch>
            <a:fillRect/>
          </a:stretch>
        </p:blipFill>
        <p:spPr>
          <a:xfrm>
            <a:off x="2483768" y="2658911"/>
            <a:ext cx="6537529" cy="2160586"/>
          </a:xfrm>
          <a:prstGeom prst="rect">
            <a:avLst/>
          </a:prstGeom>
          <a:ln w="3175">
            <a:solidFill>
              <a:schemeClr val="accent1"/>
            </a:solidFill>
          </a:ln>
        </p:spPr>
      </p:pic>
    </p:spTree>
    <p:extLst>
      <p:ext uri="{BB962C8B-B14F-4D97-AF65-F5344CB8AC3E}">
        <p14:creationId xmlns:p14="http://schemas.microsoft.com/office/powerpoint/2010/main" val="53656719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CBA4C-9CCC-3918-EAC1-88B0366BAEFD}"/>
            </a:ext>
          </a:extLst>
        </p:cNvPr>
        <p:cNvGrpSpPr/>
        <p:nvPr/>
      </p:nvGrpSpPr>
      <p:grpSpPr>
        <a:xfrm>
          <a:off x="0" y="0"/>
          <a:ext cx="0" cy="0"/>
          <a:chOff x="0" y="0"/>
          <a:chExt cx="0" cy="0"/>
        </a:xfrm>
      </p:grpSpPr>
      <p:sp>
        <p:nvSpPr>
          <p:cNvPr id="16386" name="Rectangle 2">
            <a:extLst>
              <a:ext uri="{FF2B5EF4-FFF2-40B4-BE49-F238E27FC236}">
                <a16:creationId xmlns:a16="http://schemas.microsoft.com/office/drawing/2014/main" id="{2EB5384F-4D20-F14A-BC2E-28BD6FDFC3C8}"/>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445574D8-74FF-457A-5012-6F968077E9F9}"/>
              </a:ext>
            </a:extLst>
          </p:cNvPr>
          <p:cNvSpPr>
            <a:spLocks noGrp="1" noChangeArrowheads="1"/>
          </p:cNvSpPr>
          <p:nvPr>
            <p:ph type="body" idx="1"/>
          </p:nvPr>
        </p:nvSpPr>
        <p:spPr>
          <a:xfrm>
            <a:off x="2821277" y="632456"/>
            <a:ext cx="6011044" cy="2160587"/>
          </a:xfrm>
        </p:spPr>
        <p:txBody>
          <a:bodyPr>
            <a:noAutofit/>
          </a:bodyPr>
          <a:lstStyle/>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Calibri" panose="020F0502020204030204" pitchFamily="34" charset="0"/>
              </a:rPr>
              <a:t>The name which appears is the name of the assessor who confirms the review in the “actual date” field.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48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descr="A screenshot of a data sheet&#10;&#10;Description automatically generated">
            <a:extLst>
              <a:ext uri="{FF2B5EF4-FFF2-40B4-BE49-F238E27FC236}">
                <a16:creationId xmlns:a16="http://schemas.microsoft.com/office/drawing/2014/main" id="{42807DF2-68C4-B448-E564-B35BBA156DE7}"/>
              </a:ext>
            </a:extLst>
          </p:cNvPr>
          <p:cNvPicPr>
            <a:picLocks noChangeAspect="1"/>
          </p:cNvPicPr>
          <p:nvPr/>
        </p:nvPicPr>
        <p:blipFill>
          <a:blip r:embed="rId2"/>
          <a:stretch>
            <a:fillRect/>
          </a:stretch>
        </p:blipFill>
        <p:spPr>
          <a:xfrm>
            <a:off x="4427984" y="1474705"/>
            <a:ext cx="2520280" cy="4577614"/>
          </a:xfrm>
          <a:prstGeom prst="rect">
            <a:avLst/>
          </a:prstGeom>
          <a:ln w="3175">
            <a:solidFill>
              <a:schemeClr val="tx1"/>
            </a:solidFill>
          </a:ln>
        </p:spPr>
      </p:pic>
      <p:sp>
        <p:nvSpPr>
          <p:cNvPr id="3" name="Rectangle 2">
            <a:extLst>
              <a:ext uri="{FF2B5EF4-FFF2-40B4-BE49-F238E27FC236}">
                <a16:creationId xmlns:a16="http://schemas.microsoft.com/office/drawing/2014/main" id="{86BD057E-2967-2519-D353-982DDB3BED6C}"/>
              </a:ext>
            </a:extLst>
          </p:cNvPr>
          <p:cNvSpPr>
            <a:spLocks noChangeArrowheads="1"/>
          </p:cNvSpPr>
          <p:nvPr/>
        </p:nvSpPr>
        <p:spPr bwMode="auto">
          <a:xfrm>
            <a:off x="4394312" y="3068960"/>
            <a:ext cx="814950" cy="216024"/>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GB"/>
          </a:p>
        </p:txBody>
      </p:sp>
      <p:sp>
        <p:nvSpPr>
          <p:cNvPr id="4" name="Text Box 5">
            <a:extLst>
              <a:ext uri="{FF2B5EF4-FFF2-40B4-BE49-F238E27FC236}">
                <a16:creationId xmlns:a16="http://schemas.microsoft.com/office/drawing/2014/main" id="{9C68D444-DDA9-C081-F173-5FE121728CD4}"/>
              </a:ext>
            </a:extLst>
          </p:cNvPr>
          <p:cNvSpPr txBox="1">
            <a:spLocks noChangeArrowheads="1"/>
          </p:cNvSpPr>
          <p:nvPr/>
        </p:nvSpPr>
        <p:spPr bwMode="auto">
          <a:xfrm>
            <a:off x="5209262" y="3053996"/>
            <a:ext cx="874906" cy="301977"/>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GB" altLang="en-US" sz="1200" b="0" i="0" u="none" strike="noStrike" cap="none" normalizeH="0" baseline="0" dirty="0">
                <a:ln>
                  <a:noFill/>
                </a:ln>
                <a:solidFill>
                  <a:srgbClr val="7F7F7F"/>
                </a:solidFill>
                <a:effectLst/>
                <a:latin typeface="Aptos" panose="020B0004020202020204" pitchFamily="34" charset="0"/>
              </a:rPr>
              <a:t>Kari North</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94BF070C-952B-5128-5F9B-15A211FA9EB0}"/>
              </a:ext>
            </a:extLst>
          </p:cNvPr>
          <p:cNvSpPr>
            <a:spLocks noChangeArrowheads="1"/>
          </p:cNvSpPr>
          <p:nvPr/>
        </p:nvSpPr>
        <p:spPr bwMode="auto">
          <a:xfrm>
            <a:off x="5242934" y="3068960"/>
            <a:ext cx="747606" cy="216024"/>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GB"/>
          </a:p>
        </p:txBody>
      </p:sp>
    </p:spTree>
    <p:extLst>
      <p:ext uri="{BB962C8B-B14F-4D97-AF65-F5344CB8AC3E}">
        <p14:creationId xmlns:p14="http://schemas.microsoft.com/office/powerpoint/2010/main" val="341593983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CF524-E358-0F42-8D54-821011A62232}"/>
            </a:ext>
          </a:extLst>
        </p:cNvPr>
        <p:cNvGrpSpPr/>
        <p:nvPr/>
      </p:nvGrpSpPr>
      <p:grpSpPr>
        <a:xfrm>
          <a:off x="0" y="0"/>
          <a:ext cx="0" cy="0"/>
          <a:chOff x="0" y="0"/>
          <a:chExt cx="0" cy="0"/>
        </a:xfrm>
      </p:grpSpPr>
      <p:sp>
        <p:nvSpPr>
          <p:cNvPr id="16386" name="Rectangle 2">
            <a:extLst>
              <a:ext uri="{FF2B5EF4-FFF2-40B4-BE49-F238E27FC236}">
                <a16:creationId xmlns:a16="http://schemas.microsoft.com/office/drawing/2014/main" id="{9F441E99-6D82-FB82-16A8-E093225E34C5}"/>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5E20939B-1DC1-6D8A-8269-64FC8FD23114}"/>
              </a:ext>
            </a:extLst>
          </p:cNvPr>
          <p:cNvSpPr>
            <a:spLocks noGrp="1" noChangeArrowheads="1"/>
          </p:cNvSpPr>
          <p:nvPr>
            <p:ph type="body" idx="1"/>
          </p:nvPr>
        </p:nvSpPr>
        <p:spPr>
          <a:xfrm>
            <a:off x="2699792" y="1254669"/>
            <a:ext cx="6248400" cy="2160587"/>
          </a:xfrm>
        </p:spPr>
        <p:txBody>
          <a:bodyPr>
            <a:noAutofit/>
          </a:bodyPr>
          <a:lstStyle/>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Calibri" panose="020F0502020204030204" pitchFamily="34" charset="0"/>
              </a:rPr>
              <a:t>The name of the line manager (employer) who also confirms the review is now visible - if this is applicable.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Calibri" panose="020F0502020204030204" pitchFamily="34" charset="0"/>
              </a:rPr>
              <a:t> The new rows in this report appear in the on screen and downloadable versions as you would expect.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48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descr="A blue rectangle with white text&#10;&#10;Description automatically generated">
            <a:extLst>
              <a:ext uri="{FF2B5EF4-FFF2-40B4-BE49-F238E27FC236}">
                <a16:creationId xmlns:a16="http://schemas.microsoft.com/office/drawing/2014/main" id="{B55293CF-C132-8A0D-7E02-0B52C471BC6E}"/>
              </a:ext>
            </a:extLst>
          </p:cNvPr>
          <p:cNvPicPr>
            <a:picLocks noChangeAspect="1"/>
          </p:cNvPicPr>
          <p:nvPr/>
        </p:nvPicPr>
        <p:blipFill>
          <a:blip r:embed="rId2"/>
          <a:stretch>
            <a:fillRect/>
          </a:stretch>
        </p:blipFill>
        <p:spPr>
          <a:xfrm>
            <a:off x="3851920" y="3284984"/>
            <a:ext cx="3084750" cy="990599"/>
          </a:xfrm>
          <a:prstGeom prst="rect">
            <a:avLst/>
          </a:prstGeom>
          <a:ln w="3175">
            <a:solidFill>
              <a:sysClr val="windowText" lastClr="000000"/>
            </a:solidFill>
          </a:ln>
        </p:spPr>
      </p:pic>
    </p:spTree>
    <p:extLst>
      <p:ext uri="{BB962C8B-B14F-4D97-AF65-F5344CB8AC3E}">
        <p14:creationId xmlns:p14="http://schemas.microsoft.com/office/powerpoint/2010/main" val="404814072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A5C78-7D40-0023-19F4-E1F650E5F1E5}"/>
            </a:ext>
          </a:extLst>
        </p:cNvPr>
        <p:cNvGrpSpPr/>
        <p:nvPr/>
      </p:nvGrpSpPr>
      <p:grpSpPr>
        <a:xfrm>
          <a:off x="0" y="0"/>
          <a:ext cx="0" cy="0"/>
          <a:chOff x="0" y="0"/>
          <a:chExt cx="0" cy="0"/>
        </a:xfrm>
      </p:grpSpPr>
      <p:sp>
        <p:nvSpPr>
          <p:cNvPr id="16386" name="Rectangle 2">
            <a:extLst>
              <a:ext uri="{FF2B5EF4-FFF2-40B4-BE49-F238E27FC236}">
                <a16:creationId xmlns:a16="http://schemas.microsoft.com/office/drawing/2014/main" id="{A813F464-98A8-4FC1-056B-D410FF4B369A}"/>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3C65471C-418B-759E-B40B-7B04C17F4E3D}"/>
              </a:ext>
            </a:extLst>
          </p:cNvPr>
          <p:cNvSpPr>
            <a:spLocks noGrp="1" noChangeArrowheads="1"/>
          </p:cNvSpPr>
          <p:nvPr>
            <p:ph type="body" idx="1"/>
          </p:nvPr>
        </p:nvSpPr>
        <p:spPr>
          <a:xfrm>
            <a:off x="2895600" y="908720"/>
            <a:ext cx="6011044" cy="2160587"/>
          </a:xfrm>
        </p:spPr>
        <p:txBody>
          <a:bodyPr>
            <a:noAutofit/>
          </a:bodyPr>
          <a:lstStyle/>
          <a:p>
            <a:pPr marL="0" indent="0">
              <a:lnSpc>
                <a:spcPct val="107000"/>
              </a:lnSpc>
              <a:spcAft>
                <a:spcPts val="800"/>
              </a:spcAft>
              <a:buNone/>
            </a:pPr>
            <a:r>
              <a:rPr lang="en-GB" sz="1800" b="1" u="sng" dirty="0">
                <a:effectLst/>
                <a:latin typeface="Calibri" panose="020F0502020204030204" pitchFamily="34" charset="0"/>
                <a:ea typeface="Calibri" panose="020F0502020204030204" pitchFamily="34" charset="0"/>
                <a:cs typeface="Calibri" panose="020F0502020204030204" pitchFamily="34" charset="0"/>
              </a:rPr>
              <a:t>Multi-Factor Authentication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Calibri" panose="020F0502020204030204" pitchFamily="34" charset="0"/>
              </a:rPr>
              <a:t>We have added an option for clients who require Multi-Factor Authentication (MFA).  When switched on, this requires the user to receive a one-time password (OTP) every time they log into VQManager.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Calibri" panose="020F0502020204030204" pitchFamily="34" charset="0"/>
              </a:rPr>
              <a:t>This development won’t be added automatically to your centre but can be turned on for those organisations who require it.  </a:t>
            </a:r>
          </a:p>
          <a:p>
            <a:pPr marL="0" indent="0">
              <a:lnSpc>
                <a:spcPct val="107000"/>
              </a:lnSpc>
              <a:spcAft>
                <a:spcPts val="800"/>
              </a:spcAft>
              <a:buNone/>
            </a:pPr>
            <a:r>
              <a:rPr lang="en-GB" sz="1800" b="1" dirty="0">
                <a:effectLst/>
                <a:latin typeface="Calibri" panose="020F0502020204030204" pitchFamily="34" charset="0"/>
                <a:ea typeface="Calibri" panose="020F0502020204030204" pitchFamily="34" charset="0"/>
                <a:cs typeface="Calibri" panose="020F0502020204030204" pitchFamily="34" charset="0"/>
              </a:rPr>
              <a:t>There is a cost for this service. Please contact us for details.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defRPr/>
            </a:pPr>
            <a:endParaRPr lang="en-GB" sz="48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731634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3273B-BCD4-B690-5D0A-D931ADC21AEC}"/>
            </a:ext>
          </a:extLst>
        </p:cNvPr>
        <p:cNvGrpSpPr/>
        <p:nvPr/>
      </p:nvGrpSpPr>
      <p:grpSpPr>
        <a:xfrm>
          <a:off x="0" y="0"/>
          <a:ext cx="0" cy="0"/>
          <a:chOff x="0" y="0"/>
          <a:chExt cx="0" cy="0"/>
        </a:xfrm>
      </p:grpSpPr>
      <p:sp>
        <p:nvSpPr>
          <p:cNvPr id="16386" name="Rectangle 2">
            <a:extLst>
              <a:ext uri="{FF2B5EF4-FFF2-40B4-BE49-F238E27FC236}">
                <a16:creationId xmlns:a16="http://schemas.microsoft.com/office/drawing/2014/main" id="{BAEF4BB1-FBDE-2A60-3303-D51A42D92A63}"/>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5C117731-4802-B74C-0625-18ECF9E6C12C}"/>
              </a:ext>
            </a:extLst>
          </p:cNvPr>
          <p:cNvSpPr>
            <a:spLocks noGrp="1" noChangeArrowheads="1"/>
          </p:cNvSpPr>
          <p:nvPr>
            <p:ph type="body" idx="1"/>
          </p:nvPr>
        </p:nvSpPr>
        <p:spPr>
          <a:xfrm>
            <a:off x="2889379" y="801274"/>
            <a:ext cx="6011044" cy="2160587"/>
          </a:xfrm>
        </p:spPr>
        <p:txBody>
          <a:bodyPr>
            <a:noAutofit/>
          </a:bodyPr>
          <a:lstStyle/>
          <a:p>
            <a:pPr marL="0" indent="0">
              <a:lnSpc>
                <a:spcPct val="107000"/>
              </a:lnSpc>
              <a:spcAft>
                <a:spcPts val="800"/>
              </a:spcAft>
              <a:buNone/>
            </a:pPr>
            <a:r>
              <a:rPr lang="en-GB" sz="1800" b="1" u="sng" dirty="0">
                <a:effectLst/>
                <a:latin typeface="Calibri" panose="020F0502020204030204" pitchFamily="34" charset="0"/>
                <a:ea typeface="Calibri" panose="020F0502020204030204" pitchFamily="34" charset="0"/>
                <a:cs typeface="Calibri" panose="020F0502020204030204" pitchFamily="34" charset="0"/>
              </a:rPr>
              <a:t>Shortcuts page for assessors.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b="1"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GB" sz="1800" dirty="0">
                <a:effectLst/>
                <a:latin typeface="Calibri" panose="020F0502020204030204" pitchFamily="34" charset="0"/>
                <a:ea typeface="Calibri" panose="020F0502020204030204" pitchFamily="34" charset="0"/>
                <a:cs typeface="Calibri" panose="020F0502020204030204" pitchFamily="34" charset="0"/>
              </a:rPr>
              <a:t>We have now added a </a:t>
            </a:r>
            <a:r>
              <a:rPr lang="en-GB" sz="1800" b="1" dirty="0">
                <a:effectLst/>
                <a:latin typeface="Calibri" panose="020F0502020204030204" pitchFamily="34" charset="0"/>
                <a:ea typeface="Calibri" panose="020F0502020204030204" pitchFamily="34" charset="0"/>
                <a:cs typeface="Calibri" panose="020F0502020204030204" pitchFamily="34" charset="0"/>
              </a:rPr>
              <a:t>Shortcuts </a:t>
            </a:r>
            <a:r>
              <a:rPr lang="en-GB" sz="1800" dirty="0">
                <a:effectLst/>
                <a:latin typeface="Calibri" panose="020F0502020204030204" pitchFamily="34" charset="0"/>
                <a:ea typeface="Calibri" panose="020F0502020204030204" pitchFamily="34" charset="0"/>
                <a:cs typeface="Calibri" panose="020F0502020204030204" pitchFamily="34" charset="0"/>
              </a:rPr>
              <a:t>page for Assessors. </a:t>
            </a:r>
          </a:p>
          <a:p>
            <a:pPr marL="0" indent="0">
              <a:lnSpc>
                <a:spcPct val="107000"/>
              </a:lnSpc>
              <a:spcAft>
                <a:spcPts val="800"/>
              </a:spcAft>
              <a:buNone/>
            </a:pPr>
            <a:endParaRPr lang="en-GB" sz="1800" b="1" dirty="0">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endParaRPr lang="en-GB" sz="1800" b="1" dirty="0">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endParaRPr lang="en-GB" sz="1800" b="1" dirty="0">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endParaRPr lang="en-GB" sz="1800" b="1" dirty="0">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endParaRPr lang="en-GB" sz="1800" b="1" dirty="0">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r>
              <a:rPr lang="en-GB" sz="1800" b="1" dirty="0">
                <a:effectLst/>
                <a:latin typeface="Calibri" panose="020F0502020204030204" pitchFamily="34" charset="0"/>
                <a:ea typeface="Calibri" panose="020F0502020204030204" pitchFamily="34" charset="0"/>
                <a:cs typeface="Calibri" panose="020F0502020204030204" pitchFamily="34" charset="0"/>
              </a:rPr>
              <a:t>Please contact us if you would like this set as the assessor’s landing page, the first page your assessors will see when they log in.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48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descr="A pencils in a glass&#10;&#10;Description automatically generated">
            <a:extLst>
              <a:ext uri="{FF2B5EF4-FFF2-40B4-BE49-F238E27FC236}">
                <a16:creationId xmlns:a16="http://schemas.microsoft.com/office/drawing/2014/main" id="{1605DD43-EE0F-D49A-5448-CD4629A682CD}"/>
              </a:ext>
            </a:extLst>
          </p:cNvPr>
          <p:cNvPicPr>
            <a:picLocks noChangeAspect="1"/>
          </p:cNvPicPr>
          <p:nvPr/>
        </p:nvPicPr>
        <p:blipFill>
          <a:blip r:embed="rId2"/>
          <a:stretch>
            <a:fillRect/>
          </a:stretch>
        </p:blipFill>
        <p:spPr>
          <a:xfrm>
            <a:off x="2889379" y="2210876"/>
            <a:ext cx="5227320" cy="988695"/>
          </a:xfrm>
          <a:prstGeom prst="rect">
            <a:avLst/>
          </a:prstGeom>
        </p:spPr>
      </p:pic>
      <p:sp>
        <p:nvSpPr>
          <p:cNvPr id="3" name="Rectangle 2">
            <a:extLst>
              <a:ext uri="{FF2B5EF4-FFF2-40B4-BE49-F238E27FC236}">
                <a16:creationId xmlns:a16="http://schemas.microsoft.com/office/drawing/2014/main" id="{59881742-C776-0DFB-92E5-6D1F6E3812B0}"/>
              </a:ext>
            </a:extLst>
          </p:cNvPr>
          <p:cNvSpPr>
            <a:spLocks noChangeArrowheads="1"/>
          </p:cNvSpPr>
          <p:nvPr/>
        </p:nvSpPr>
        <p:spPr bwMode="auto">
          <a:xfrm>
            <a:off x="6146700" y="2276872"/>
            <a:ext cx="1017588" cy="9398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GB"/>
          </a:p>
        </p:txBody>
      </p:sp>
    </p:spTree>
    <p:extLst>
      <p:ext uri="{BB962C8B-B14F-4D97-AF65-F5344CB8AC3E}">
        <p14:creationId xmlns:p14="http://schemas.microsoft.com/office/powerpoint/2010/main" val="246030326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7B52F-F095-294A-E0A8-08BDAF78EC4A}"/>
            </a:ext>
          </a:extLst>
        </p:cNvPr>
        <p:cNvGrpSpPr/>
        <p:nvPr/>
      </p:nvGrpSpPr>
      <p:grpSpPr>
        <a:xfrm>
          <a:off x="0" y="0"/>
          <a:ext cx="0" cy="0"/>
          <a:chOff x="0" y="0"/>
          <a:chExt cx="0" cy="0"/>
        </a:xfrm>
      </p:grpSpPr>
      <p:sp>
        <p:nvSpPr>
          <p:cNvPr id="16386" name="Rectangle 2">
            <a:extLst>
              <a:ext uri="{FF2B5EF4-FFF2-40B4-BE49-F238E27FC236}">
                <a16:creationId xmlns:a16="http://schemas.microsoft.com/office/drawing/2014/main" id="{98A73EC6-285A-199D-1A2A-746894D4C66E}"/>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724E7BB7-28CE-06B0-AD1F-47DFE148EECA}"/>
              </a:ext>
            </a:extLst>
          </p:cNvPr>
          <p:cNvSpPr>
            <a:spLocks noGrp="1" noChangeArrowheads="1"/>
          </p:cNvSpPr>
          <p:nvPr>
            <p:ph type="body" idx="1"/>
          </p:nvPr>
        </p:nvSpPr>
        <p:spPr>
          <a:xfrm>
            <a:off x="2666123" y="688373"/>
            <a:ext cx="6011044" cy="2160587"/>
          </a:xfrm>
        </p:spPr>
        <p:txBody>
          <a:bodyPr>
            <a:noAutofit/>
          </a:bodyPr>
          <a:lstStyle/>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Calibri" panose="020F0502020204030204" pitchFamily="34" charset="0"/>
              </a:rPr>
              <a:t>The layout is similar to the existing </a:t>
            </a:r>
            <a:r>
              <a:rPr lang="en-GB" sz="1800" b="1" dirty="0">
                <a:effectLst/>
                <a:latin typeface="Calibri" panose="020F0502020204030204" pitchFamily="34" charset="0"/>
                <a:ea typeface="Calibri" panose="020F0502020204030204" pitchFamily="34" charset="0"/>
                <a:cs typeface="Calibri" panose="020F0502020204030204" pitchFamily="34" charset="0"/>
              </a:rPr>
              <a:t>Shortcuts </a:t>
            </a:r>
            <a:r>
              <a:rPr lang="en-GB" sz="1800" dirty="0">
                <a:effectLst/>
                <a:latin typeface="Calibri" panose="020F0502020204030204" pitchFamily="34" charset="0"/>
                <a:ea typeface="Calibri" panose="020F0502020204030204" pitchFamily="34" charset="0"/>
                <a:cs typeface="Calibri" panose="020F0502020204030204" pitchFamily="34" charset="0"/>
              </a:rPr>
              <a:t>page for the line managers and learners.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48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descr="A screenshot of a computer&#10;&#10;Description automatically generated">
            <a:extLst>
              <a:ext uri="{FF2B5EF4-FFF2-40B4-BE49-F238E27FC236}">
                <a16:creationId xmlns:a16="http://schemas.microsoft.com/office/drawing/2014/main" id="{5A0617CA-D07C-51A1-BA39-80566BFF1DF7}"/>
              </a:ext>
            </a:extLst>
          </p:cNvPr>
          <p:cNvPicPr>
            <a:picLocks noChangeAspect="1"/>
          </p:cNvPicPr>
          <p:nvPr/>
        </p:nvPicPr>
        <p:blipFill>
          <a:blip r:embed="rId2"/>
          <a:stretch>
            <a:fillRect/>
          </a:stretch>
        </p:blipFill>
        <p:spPr>
          <a:xfrm>
            <a:off x="2644081" y="1663353"/>
            <a:ext cx="6248399" cy="4285928"/>
          </a:xfrm>
          <a:prstGeom prst="rect">
            <a:avLst/>
          </a:prstGeom>
          <a:ln w="3175">
            <a:solidFill>
              <a:schemeClr val="tx1"/>
            </a:solidFill>
          </a:ln>
        </p:spPr>
      </p:pic>
    </p:spTree>
    <p:extLst>
      <p:ext uri="{BB962C8B-B14F-4D97-AF65-F5344CB8AC3E}">
        <p14:creationId xmlns:p14="http://schemas.microsoft.com/office/powerpoint/2010/main" val="53524710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5347A-DF89-C4E3-8C91-6C8D7E4EC440}"/>
            </a:ext>
          </a:extLst>
        </p:cNvPr>
        <p:cNvGrpSpPr/>
        <p:nvPr/>
      </p:nvGrpSpPr>
      <p:grpSpPr>
        <a:xfrm>
          <a:off x="0" y="0"/>
          <a:ext cx="0" cy="0"/>
          <a:chOff x="0" y="0"/>
          <a:chExt cx="0" cy="0"/>
        </a:xfrm>
      </p:grpSpPr>
      <p:sp>
        <p:nvSpPr>
          <p:cNvPr id="16386" name="Rectangle 2">
            <a:extLst>
              <a:ext uri="{FF2B5EF4-FFF2-40B4-BE49-F238E27FC236}">
                <a16:creationId xmlns:a16="http://schemas.microsoft.com/office/drawing/2014/main" id="{962AF22B-7FD7-296D-74B6-A501BF672040}"/>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F3A74C10-CDBE-62DC-5300-70DECD66DEA3}"/>
              </a:ext>
            </a:extLst>
          </p:cNvPr>
          <p:cNvSpPr>
            <a:spLocks noGrp="1" noChangeArrowheads="1"/>
          </p:cNvSpPr>
          <p:nvPr>
            <p:ph type="body" idx="1"/>
          </p:nvPr>
        </p:nvSpPr>
        <p:spPr>
          <a:xfrm>
            <a:off x="2887486" y="404664"/>
            <a:ext cx="6011044" cy="2160587"/>
          </a:xfrm>
        </p:spPr>
        <p:txBody>
          <a:bodyPr>
            <a:noAutofit/>
          </a:bodyPr>
          <a:lstStyle/>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Calibri" panose="020F0502020204030204" pitchFamily="34" charset="0"/>
              </a:rPr>
              <a:t>Clicking on the graphs will take the assessor to the </a:t>
            </a:r>
            <a:r>
              <a:rPr lang="en-GB" sz="1800" b="1" dirty="0">
                <a:effectLst/>
                <a:latin typeface="Calibri" panose="020F0502020204030204" pitchFamily="34" charset="0"/>
                <a:ea typeface="Calibri" panose="020F0502020204030204" pitchFamily="34" charset="0"/>
                <a:cs typeface="Calibri" panose="020F0502020204030204" pitchFamily="34" charset="0"/>
              </a:rPr>
              <a:t>Dashboard</a:t>
            </a:r>
            <a:r>
              <a:rPr lang="en-GB" sz="1800" dirty="0">
                <a:effectLst/>
                <a:latin typeface="Calibri" panose="020F0502020204030204" pitchFamily="34" charset="0"/>
                <a:ea typeface="Calibri" panose="020F0502020204030204" pitchFamily="34"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48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descr="A screenshot of a graph&#10;&#10;Description automatically generated">
            <a:extLst>
              <a:ext uri="{FF2B5EF4-FFF2-40B4-BE49-F238E27FC236}">
                <a16:creationId xmlns:a16="http://schemas.microsoft.com/office/drawing/2014/main" id="{AC7BED78-0712-A7D8-84CF-D2687AE8D2E8}"/>
              </a:ext>
            </a:extLst>
          </p:cNvPr>
          <p:cNvPicPr>
            <a:picLocks noChangeAspect="1"/>
          </p:cNvPicPr>
          <p:nvPr/>
        </p:nvPicPr>
        <p:blipFill>
          <a:blip r:embed="rId2"/>
          <a:stretch>
            <a:fillRect/>
          </a:stretch>
        </p:blipFill>
        <p:spPr>
          <a:xfrm>
            <a:off x="3766820" y="908719"/>
            <a:ext cx="4290726" cy="2520281"/>
          </a:xfrm>
          <a:prstGeom prst="rect">
            <a:avLst/>
          </a:prstGeom>
          <a:ln w="3175">
            <a:solidFill>
              <a:schemeClr val="tx1"/>
            </a:solidFill>
          </a:ln>
        </p:spPr>
      </p:pic>
      <p:pic>
        <p:nvPicPr>
          <p:cNvPr id="3" name="Picture 2" descr="A screenshot of a computer&#10;&#10;Description automatically generated">
            <a:extLst>
              <a:ext uri="{FF2B5EF4-FFF2-40B4-BE49-F238E27FC236}">
                <a16:creationId xmlns:a16="http://schemas.microsoft.com/office/drawing/2014/main" id="{CFFC4C8E-46B0-A448-A774-69D223AFC9C4}"/>
              </a:ext>
            </a:extLst>
          </p:cNvPr>
          <p:cNvPicPr>
            <a:picLocks noChangeAspect="1"/>
          </p:cNvPicPr>
          <p:nvPr/>
        </p:nvPicPr>
        <p:blipFill>
          <a:blip r:embed="rId3"/>
          <a:stretch>
            <a:fillRect/>
          </a:stretch>
        </p:blipFill>
        <p:spPr>
          <a:xfrm>
            <a:off x="2084256" y="3717032"/>
            <a:ext cx="6518246" cy="2376264"/>
          </a:xfrm>
          <a:prstGeom prst="rect">
            <a:avLst/>
          </a:prstGeom>
          <a:ln w="3175">
            <a:solidFill>
              <a:schemeClr val="tx1"/>
            </a:solidFill>
          </a:ln>
        </p:spPr>
      </p:pic>
    </p:spTree>
    <p:extLst>
      <p:ext uri="{BB962C8B-B14F-4D97-AF65-F5344CB8AC3E}">
        <p14:creationId xmlns:p14="http://schemas.microsoft.com/office/powerpoint/2010/main" val="171381261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46ACB-058B-E5AD-29FE-7FACCF458D22}"/>
            </a:ext>
          </a:extLst>
        </p:cNvPr>
        <p:cNvGrpSpPr/>
        <p:nvPr/>
      </p:nvGrpSpPr>
      <p:grpSpPr>
        <a:xfrm>
          <a:off x="0" y="0"/>
          <a:ext cx="0" cy="0"/>
          <a:chOff x="0" y="0"/>
          <a:chExt cx="0" cy="0"/>
        </a:xfrm>
      </p:grpSpPr>
      <p:sp>
        <p:nvSpPr>
          <p:cNvPr id="16386" name="Rectangle 2">
            <a:extLst>
              <a:ext uri="{FF2B5EF4-FFF2-40B4-BE49-F238E27FC236}">
                <a16:creationId xmlns:a16="http://schemas.microsoft.com/office/drawing/2014/main" id="{13A8D490-D0DC-5A0E-48F2-28BD819F3D44}"/>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97B9A470-841C-8B7E-1B03-449CCDEFD29E}"/>
              </a:ext>
            </a:extLst>
          </p:cNvPr>
          <p:cNvSpPr>
            <a:spLocks noGrp="1" noChangeArrowheads="1"/>
          </p:cNvSpPr>
          <p:nvPr>
            <p:ph type="body" idx="1"/>
          </p:nvPr>
        </p:nvSpPr>
        <p:spPr>
          <a:xfrm>
            <a:off x="3014278" y="476672"/>
            <a:ext cx="6011044" cy="2160587"/>
          </a:xfrm>
        </p:spPr>
        <p:txBody>
          <a:bodyPr>
            <a:noAutofit/>
          </a:bodyPr>
          <a:lstStyle/>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Calibri" panose="020F0502020204030204" pitchFamily="34" charset="0"/>
              </a:rPr>
              <a:t>Clicking on the icons will take the assessor to the relevant page.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48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descr="A screenshot of a computer&#10;&#10;Description automatically generated">
            <a:extLst>
              <a:ext uri="{FF2B5EF4-FFF2-40B4-BE49-F238E27FC236}">
                <a16:creationId xmlns:a16="http://schemas.microsoft.com/office/drawing/2014/main" id="{5D719392-2099-6434-823E-0798D750CF61}"/>
              </a:ext>
            </a:extLst>
          </p:cNvPr>
          <p:cNvPicPr>
            <a:picLocks noChangeAspect="1"/>
          </p:cNvPicPr>
          <p:nvPr/>
        </p:nvPicPr>
        <p:blipFill>
          <a:blip r:embed="rId2"/>
          <a:stretch>
            <a:fillRect/>
          </a:stretch>
        </p:blipFill>
        <p:spPr>
          <a:xfrm>
            <a:off x="3275856" y="1185035"/>
            <a:ext cx="4333875" cy="1285875"/>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FF26718D-A795-3FE2-C015-C62476C922A7}"/>
              </a:ext>
            </a:extLst>
          </p:cNvPr>
          <p:cNvPicPr>
            <a:picLocks noChangeAspect="1"/>
          </p:cNvPicPr>
          <p:nvPr/>
        </p:nvPicPr>
        <p:blipFill>
          <a:blip r:embed="rId3"/>
          <a:stretch>
            <a:fillRect/>
          </a:stretch>
        </p:blipFill>
        <p:spPr>
          <a:xfrm>
            <a:off x="3275856" y="2387958"/>
            <a:ext cx="3124200" cy="3810000"/>
          </a:xfrm>
          <a:prstGeom prst="rect">
            <a:avLst/>
          </a:prstGeom>
        </p:spPr>
      </p:pic>
    </p:spTree>
    <p:extLst>
      <p:ext uri="{BB962C8B-B14F-4D97-AF65-F5344CB8AC3E}">
        <p14:creationId xmlns:p14="http://schemas.microsoft.com/office/powerpoint/2010/main" val="198389314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0AE86-ACB1-0A61-C1FE-5F2847063CF7}"/>
            </a:ext>
          </a:extLst>
        </p:cNvPr>
        <p:cNvGrpSpPr/>
        <p:nvPr/>
      </p:nvGrpSpPr>
      <p:grpSpPr>
        <a:xfrm>
          <a:off x="0" y="0"/>
          <a:ext cx="0" cy="0"/>
          <a:chOff x="0" y="0"/>
          <a:chExt cx="0" cy="0"/>
        </a:xfrm>
      </p:grpSpPr>
      <p:sp>
        <p:nvSpPr>
          <p:cNvPr id="16386" name="Rectangle 2">
            <a:extLst>
              <a:ext uri="{FF2B5EF4-FFF2-40B4-BE49-F238E27FC236}">
                <a16:creationId xmlns:a16="http://schemas.microsoft.com/office/drawing/2014/main" id="{FCEF66E9-2525-1D5D-2FE6-4AAF17E78BF4}"/>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1EECF3AE-E10D-3D15-3CC5-8BEE2A471CB9}"/>
              </a:ext>
            </a:extLst>
          </p:cNvPr>
          <p:cNvSpPr>
            <a:spLocks noGrp="1" noChangeArrowheads="1"/>
          </p:cNvSpPr>
          <p:nvPr>
            <p:ph type="body" idx="1"/>
          </p:nvPr>
        </p:nvSpPr>
        <p:spPr>
          <a:xfrm>
            <a:off x="2895600" y="908720"/>
            <a:ext cx="6011044" cy="2160587"/>
          </a:xfrm>
        </p:spPr>
        <p:txBody>
          <a:bodyPr>
            <a:noAutofit/>
          </a:bodyPr>
          <a:lstStyle/>
          <a:p>
            <a:pPr marL="0" indent="0">
              <a:lnSpc>
                <a:spcPct val="107000"/>
              </a:lnSpc>
              <a:spcAft>
                <a:spcPts val="800"/>
              </a:spcAft>
              <a:buNone/>
            </a:pPr>
            <a:r>
              <a:rPr lang="en-GB" sz="1800" b="1" u="sng" dirty="0">
                <a:effectLst/>
                <a:latin typeface="Calibri" panose="020F0502020204030204" pitchFamily="34" charset="0"/>
                <a:ea typeface="Calibri" panose="020F0502020204030204" pitchFamily="34" charset="0"/>
                <a:cs typeface="Calibri" panose="020F0502020204030204" pitchFamily="34" charset="0"/>
              </a:rPr>
              <a:t>Allow bulk deletion of assessment plan templates.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b="1" u="none" strike="noStrike"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a:effectLst/>
                <a:latin typeface="Calibri" panose="020F0502020204030204" pitchFamily="34" charset="0"/>
                <a:ea typeface="Calibri" panose="020F0502020204030204" pitchFamily="34" charset="0"/>
                <a:cs typeface="Calibri" panose="020F0502020204030204" pitchFamily="34" charset="0"/>
              </a:rPr>
              <a:t>Assessors are now able to delete assessment plan templates in bulk.  This is useful to clear up old templates that aren’t being used any more. </a:t>
            </a: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Calibri" panose="020F0502020204030204" pitchFamily="34" charset="0"/>
              </a:rPr>
              <a:t>Assessment plans assigned to learners are </a:t>
            </a:r>
            <a:r>
              <a:rPr lang="en-GB" sz="1800" u="sng" dirty="0">
                <a:effectLst/>
                <a:latin typeface="Calibri" panose="020F0502020204030204" pitchFamily="34" charset="0"/>
                <a:ea typeface="Calibri" panose="020F0502020204030204" pitchFamily="34" charset="0"/>
                <a:cs typeface="Calibri" panose="020F0502020204030204" pitchFamily="34" charset="0"/>
              </a:rPr>
              <a:t>not</a:t>
            </a:r>
            <a:r>
              <a:rPr lang="en-GB" sz="1800" dirty="0">
                <a:effectLst/>
                <a:latin typeface="Calibri" panose="020F0502020204030204" pitchFamily="34" charset="0"/>
                <a:ea typeface="Calibri" panose="020F0502020204030204" pitchFamily="34" charset="0"/>
                <a:cs typeface="Calibri" panose="020F0502020204030204" pitchFamily="34" charset="0"/>
              </a:rPr>
              <a:t> affected by this – the function only removes templates you won’t be assigning to learners in future.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48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15846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673C8-9440-4512-2EE0-A3B5E62564BE}"/>
            </a:ext>
          </a:extLst>
        </p:cNvPr>
        <p:cNvGrpSpPr/>
        <p:nvPr/>
      </p:nvGrpSpPr>
      <p:grpSpPr>
        <a:xfrm>
          <a:off x="0" y="0"/>
          <a:ext cx="0" cy="0"/>
          <a:chOff x="0" y="0"/>
          <a:chExt cx="0" cy="0"/>
        </a:xfrm>
      </p:grpSpPr>
      <p:sp>
        <p:nvSpPr>
          <p:cNvPr id="16386" name="Rectangle 2">
            <a:extLst>
              <a:ext uri="{FF2B5EF4-FFF2-40B4-BE49-F238E27FC236}">
                <a16:creationId xmlns:a16="http://schemas.microsoft.com/office/drawing/2014/main" id="{346C92D0-2606-9094-9268-35DFA68741E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5401518A-7013-268E-7143-C6278C55EB68}"/>
              </a:ext>
            </a:extLst>
          </p:cNvPr>
          <p:cNvSpPr>
            <a:spLocks noGrp="1" noChangeArrowheads="1"/>
          </p:cNvSpPr>
          <p:nvPr>
            <p:ph type="body" idx="1"/>
          </p:nvPr>
        </p:nvSpPr>
        <p:spPr>
          <a:xfrm>
            <a:off x="2882348" y="990599"/>
            <a:ext cx="5938124" cy="2160587"/>
          </a:xfrm>
        </p:spPr>
        <p:txBody>
          <a:bodyPr>
            <a:noAutofit/>
          </a:bodyPr>
          <a:lstStyle/>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Calibri" panose="020F0502020204030204" pitchFamily="34" charset="0"/>
              </a:rPr>
              <a:t>On the </a:t>
            </a:r>
            <a:r>
              <a:rPr lang="en-GB" sz="1800" b="1" dirty="0">
                <a:effectLst/>
                <a:latin typeface="Calibri" panose="020F0502020204030204" pitchFamily="34" charset="0"/>
                <a:ea typeface="Calibri" panose="020F0502020204030204" pitchFamily="34" charset="0"/>
                <a:cs typeface="Calibri" panose="020F0502020204030204" pitchFamily="34" charset="0"/>
              </a:rPr>
              <a:t>View, edit or apply single plan templates</a:t>
            </a:r>
            <a:r>
              <a:rPr lang="en-GB" sz="1800" dirty="0">
                <a:effectLst/>
                <a:latin typeface="Calibri" panose="020F0502020204030204" pitchFamily="34" charset="0"/>
                <a:ea typeface="Calibri" panose="020F0502020204030204" pitchFamily="34" charset="0"/>
                <a:cs typeface="Calibri" panose="020F0502020204030204" pitchFamily="34" charset="0"/>
              </a:rPr>
              <a:t> tab, you could previously click on </a:t>
            </a:r>
            <a:r>
              <a:rPr lang="en-GB" sz="1800" b="1" dirty="0">
                <a:effectLst/>
                <a:latin typeface="Calibri" panose="020F0502020204030204" pitchFamily="34" charset="0"/>
                <a:ea typeface="Calibri" panose="020F0502020204030204" pitchFamily="34" charset="0"/>
                <a:cs typeface="Calibri" panose="020F0502020204030204" pitchFamily="34" charset="0"/>
              </a:rPr>
              <a:t>“Apply” “Delete” “Edit” and “View”</a:t>
            </a:r>
            <a:r>
              <a:rPr lang="en-GB" sz="1800" dirty="0">
                <a:effectLst/>
                <a:latin typeface="Calibri" panose="020F0502020204030204" pitchFamily="34" charset="0"/>
                <a:ea typeface="Calibri" panose="020F0502020204030204" pitchFamily="34" charset="0"/>
                <a:cs typeface="Calibri" panose="020F0502020204030204" pitchFamily="34" charset="0"/>
              </a:rPr>
              <a:t> to complete that action for that specific plan.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Calibri" panose="020F0502020204030204" pitchFamily="34" charset="0"/>
              </a:rPr>
              <a:t>This new function allows assessors to select several plans using the new tick box and delete in one go.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48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descr="A screenshot of a computer&#10;&#10;Description automatically generated">
            <a:extLst>
              <a:ext uri="{FF2B5EF4-FFF2-40B4-BE49-F238E27FC236}">
                <a16:creationId xmlns:a16="http://schemas.microsoft.com/office/drawing/2014/main" id="{8D69AAF6-9337-4562-92A5-60F741D8FE2B}"/>
              </a:ext>
            </a:extLst>
          </p:cNvPr>
          <p:cNvPicPr>
            <a:picLocks noChangeAspect="1"/>
          </p:cNvPicPr>
          <p:nvPr/>
        </p:nvPicPr>
        <p:blipFill rotWithShape="1">
          <a:blip r:embed="rId2"/>
          <a:srcRect l="73718" t="64539" r="5990" b="7962"/>
          <a:stretch/>
        </p:blipFill>
        <p:spPr bwMode="auto">
          <a:xfrm>
            <a:off x="3995936" y="2924944"/>
            <a:ext cx="2664298" cy="1773888"/>
          </a:xfrm>
          <a:prstGeom prst="rect">
            <a:avLst/>
          </a:prstGeom>
          <a:ln w="317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242AD71E-5323-2C2F-9DF1-AB5D0764E22F}"/>
              </a:ext>
            </a:extLst>
          </p:cNvPr>
          <p:cNvSpPr>
            <a:spLocks noChangeArrowheads="1"/>
          </p:cNvSpPr>
          <p:nvPr/>
        </p:nvSpPr>
        <p:spPr bwMode="auto">
          <a:xfrm>
            <a:off x="6012159" y="3835079"/>
            <a:ext cx="627213" cy="602033"/>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GB"/>
          </a:p>
        </p:txBody>
      </p:sp>
    </p:spTree>
    <p:extLst>
      <p:ext uri="{BB962C8B-B14F-4D97-AF65-F5344CB8AC3E}">
        <p14:creationId xmlns:p14="http://schemas.microsoft.com/office/powerpoint/2010/main" val="427733224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C67F8-0168-9D9B-CA0A-F19A3D04797C}"/>
            </a:ext>
          </a:extLst>
        </p:cNvPr>
        <p:cNvGrpSpPr/>
        <p:nvPr/>
      </p:nvGrpSpPr>
      <p:grpSpPr>
        <a:xfrm>
          <a:off x="0" y="0"/>
          <a:ext cx="0" cy="0"/>
          <a:chOff x="0" y="0"/>
          <a:chExt cx="0" cy="0"/>
        </a:xfrm>
      </p:grpSpPr>
      <p:sp>
        <p:nvSpPr>
          <p:cNvPr id="25603" name="Rectangle 3">
            <a:extLst>
              <a:ext uri="{FF2B5EF4-FFF2-40B4-BE49-F238E27FC236}">
                <a16:creationId xmlns:a16="http://schemas.microsoft.com/office/drawing/2014/main" id="{FA1AEA9F-55E0-9747-4147-FA5CC23F5139}"/>
              </a:ext>
            </a:extLst>
          </p:cNvPr>
          <p:cNvSpPr>
            <a:spLocks noGrp="1" noChangeArrowheads="1"/>
          </p:cNvSpPr>
          <p:nvPr>
            <p:ph type="body" idx="1"/>
          </p:nvPr>
        </p:nvSpPr>
        <p:spPr>
          <a:xfrm>
            <a:off x="2935696" y="260648"/>
            <a:ext cx="6011044" cy="2160587"/>
          </a:xfrm>
        </p:spPr>
        <p:txBody>
          <a:bodyPr>
            <a:noAutofit/>
          </a:bodyPr>
          <a:lstStyle/>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Calibri" panose="020F0502020204030204" pitchFamily="34" charset="0"/>
              </a:rPr>
              <a:t>There is also the usual “select all” option in the blue area within the table if required: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48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descr="A screenshot of a computer&#10;&#10;Description automatically generated">
            <a:extLst>
              <a:ext uri="{FF2B5EF4-FFF2-40B4-BE49-F238E27FC236}">
                <a16:creationId xmlns:a16="http://schemas.microsoft.com/office/drawing/2014/main" id="{0176C724-3AAB-0B52-DBE3-58B4E8B9C4DE}"/>
              </a:ext>
            </a:extLst>
          </p:cNvPr>
          <p:cNvPicPr>
            <a:picLocks noChangeAspect="1"/>
          </p:cNvPicPr>
          <p:nvPr/>
        </p:nvPicPr>
        <p:blipFill rotWithShape="1">
          <a:blip r:embed="rId2"/>
          <a:srcRect l="88853" t="64539" r="5993" b="25723"/>
          <a:stretch/>
        </p:blipFill>
        <p:spPr bwMode="auto">
          <a:xfrm>
            <a:off x="8408778" y="229650"/>
            <a:ext cx="703580" cy="653415"/>
          </a:xfrm>
          <a:prstGeom prst="rect">
            <a:avLst/>
          </a:prstGeom>
          <a:ln w="317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3" name="Picture 2" descr="A screenshot of a computer&#10;&#10;Description automatically generated">
            <a:extLst>
              <a:ext uri="{FF2B5EF4-FFF2-40B4-BE49-F238E27FC236}">
                <a16:creationId xmlns:a16="http://schemas.microsoft.com/office/drawing/2014/main" id="{0E406E00-A05E-73BD-A766-64BD671A028D}"/>
              </a:ext>
            </a:extLst>
          </p:cNvPr>
          <p:cNvPicPr>
            <a:picLocks noChangeAspect="1"/>
          </p:cNvPicPr>
          <p:nvPr/>
        </p:nvPicPr>
        <p:blipFill rotWithShape="1">
          <a:blip r:embed="rId2"/>
          <a:srcRect b="38523"/>
          <a:stretch/>
        </p:blipFill>
        <p:spPr bwMode="auto">
          <a:xfrm>
            <a:off x="2398508" y="1095471"/>
            <a:ext cx="6277961" cy="1896743"/>
          </a:xfrm>
          <a:prstGeom prst="rect">
            <a:avLst/>
          </a:prstGeom>
          <a:ln w="317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4" name="Picture 3" descr="A screenshot of a computer&#10;&#10;Description automatically generated">
            <a:extLst>
              <a:ext uri="{FF2B5EF4-FFF2-40B4-BE49-F238E27FC236}">
                <a16:creationId xmlns:a16="http://schemas.microsoft.com/office/drawing/2014/main" id="{FEA27C47-6F07-CD7E-A137-4742B743AF9E}"/>
              </a:ext>
            </a:extLst>
          </p:cNvPr>
          <p:cNvPicPr>
            <a:picLocks noChangeAspect="1"/>
          </p:cNvPicPr>
          <p:nvPr/>
        </p:nvPicPr>
        <p:blipFill>
          <a:blip r:embed="rId3"/>
          <a:stretch>
            <a:fillRect/>
          </a:stretch>
        </p:blipFill>
        <p:spPr>
          <a:xfrm>
            <a:off x="2411760" y="3008066"/>
            <a:ext cx="6277961" cy="3805310"/>
          </a:xfrm>
          <a:prstGeom prst="rect">
            <a:avLst/>
          </a:prstGeom>
          <a:ln w="3175">
            <a:solidFill>
              <a:schemeClr val="tx1"/>
            </a:solidFill>
          </a:ln>
        </p:spPr>
      </p:pic>
    </p:spTree>
    <p:extLst>
      <p:ext uri="{BB962C8B-B14F-4D97-AF65-F5344CB8AC3E}">
        <p14:creationId xmlns:p14="http://schemas.microsoft.com/office/powerpoint/2010/main" val="141748486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A2F14-C6C1-A598-134E-9F5E3A7C32B1}"/>
            </a:ext>
          </a:extLst>
        </p:cNvPr>
        <p:cNvGrpSpPr/>
        <p:nvPr/>
      </p:nvGrpSpPr>
      <p:grpSpPr>
        <a:xfrm>
          <a:off x="0" y="0"/>
          <a:ext cx="0" cy="0"/>
          <a:chOff x="0" y="0"/>
          <a:chExt cx="0" cy="0"/>
        </a:xfrm>
      </p:grpSpPr>
      <p:sp>
        <p:nvSpPr>
          <p:cNvPr id="16386" name="Rectangle 2">
            <a:extLst>
              <a:ext uri="{FF2B5EF4-FFF2-40B4-BE49-F238E27FC236}">
                <a16:creationId xmlns:a16="http://schemas.microsoft.com/office/drawing/2014/main" id="{0D7A1BD0-36C5-A581-6AE0-DB1D04CDE0EA}"/>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D50C7CB2-83CE-74B7-2290-231E085C1E06}"/>
              </a:ext>
            </a:extLst>
          </p:cNvPr>
          <p:cNvSpPr>
            <a:spLocks noGrp="1" noChangeArrowheads="1"/>
          </p:cNvSpPr>
          <p:nvPr>
            <p:ph type="body" idx="1"/>
          </p:nvPr>
        </p:nvSpPr>
        <p:spPr>
          <a:xfrm>
            <a:off x="2699792" y="764704"/>
            <a:ext cx="6248400" cy="2160587"/>
          </a:xfrm>
        </p:spPr>
        <p:txBody>
          <a:bodyPr>
            <a:noAutofit/>
          </a:bodyPr>
          <a:lstStyle/>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Calibri" panose="020F0502020204030204" pitchFamily="34" charset="0"/>
              </a:rPr>
              <a:t>After selecting the templates they’d like to remove, the assessor clicks the </a:t>
            </a:r>
            <a:r>
              <a:rPr lang="en-GB" sz="1800" b="1" dirty="0">
                <a:effectLst/>
                <a:latin typeface="Calibri" panose="020F0502020204030204" pitchFamily="34" charset="0"/>
                <a:ea typeface="Calibri" panose="020F0502020204030204" pitchFamily="34" charset="0"/>
                <a:cs typeface="Calibri" panose="020F0502020204030204" pitchFamily="34" charset="0"/>
              </a:rPr>
              <a:t>Delete selected templates</a:t>
            </a:r>
            <a:r>
              <a:rPr lang="en-GB" sz="1800" dirty="0">
                <a:effectLst/>
                <a:latin typeface="Calibri" panose="020F0502020204030204" pitchFamily="34" charset="0"/>
                <a:ea typeface="Calibri" panose="020F0502020204030204" pitchFamily="34" charset="0"/>
                <a:cs typeface="Calibri" panose="020F0502020204030204" pitchFamily="34" charset="0"/>
              </a:rPr>
              <a:t> button at the bottom of the page.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Calibri" panose="020F0502020204030204" pitchFamily="34" charset="0"/>
              </a:rPr>
              <a:t> When this is selected, a pop up appears to double-check the decision.  Click </a:t>
            </a:r>
            <a:r>
              <a:rPr lang="en-GB" sz="1800" b="1" dirty="0">
                <a:effectLst/>
                <a:latin typeface="Calibri" panose="020F0502020204030204" pitchFamily="34" charset="0"/>
                <a:ea typeface="Calibri" panose="020F0502020204030204" pitchFamily="34" charset="0"/>
                <a:cs typeface="Calibri" panose="020F0502020204030204" pitchFamily="34" charset="0"/>
              </a:rPr>
              <a:t>OK </a:t>
            </a:r>
            <a:r>
              <a:rPr lang="en-GB" sz="1800" dirty="0">
                <a:effectLst/>
                <a:latin typeface="Calibri" panose="020F0502020204030204" pitchFamily="34" charset="0"/>
                <a:ea typeface="Calibri" panose="020F0502020204030204" pitchFamily="34" charset="0"/>
                <a:cs typeface="Calibri" panose="020F0502020204030204" pitchFamily="34" charset="0"/>
              </a:rPr>
              <a:t>to delete, </a:t>
            </a:r>
            <a:r>
              <a:rPr lang="en-GB" sz="1800" b="1" dirty="0">
                <a:effectLst/>
                <a:latin typeface="Calibri" panose="020F0502020204030204" pitchFamily="34" charset="0"/>
                <a:ea typeface="Calibri" panose="020F0502020204030204" pitchFamily="34" charset="0"/>
                <a:cs typeface="Calibri" panose="020F0502020204030204" pitchFamily="34" charset="0"/>
              </a:rPr>
              <a:t>Cancel</a:t>
            </a:r>
            <a:r>
              <a:rPr lang="en-GB" sz="1800" dirty="0">
                <a:effectLst/>
                <a:latin typeface="Calibri" panose="020F0502020204030204" pitchFamily="34" charset="0"/>
                <a:ea typeface="Calibri" panose="020F0502020204030204" pitchFamily="34" charset="0"/>
                <a:cs typeface="Calibri" panose="020F0502020204030204" pitchFamily="34" charset="0"/>
              </a:rPr>
              <a:t> to return to the page.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48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descr="A screenshot of a computer error&#10;&#10;Description automatically generated">
            <a:extLst>
              <a:ext uri="{FF2B5EF4-FFF2-40B4-BE49-F238E27FC236}">
                <a16:creationId xmlns:a16="http://schemas.microsoft.com/office/drawing/2014/main" id="{609E0668-E85F-C494-3B3F-82091DCC9E95}"/>
              </a:ext>
            </a:extLst>
          </p:cNvPr>
          <p:cNvPicPr>
            <a:picLocks noChangeAspect="1"/>
          </p:cNvPicPr>
          <p:nvPr/>
        </p:nvPicPr>
        <p:blipFill rotWithShape="1">
          <a:blip r:embed="rId2"/>
          <a:srcRect l="4187" t="6589" r="4106" b="8336"/>
          <a:stretch/>
        </p:blipFill>
        <p:spPr bwMode="auto">
          <a:xfrm>
            <a:off x="2712275" y="2925291"/>
            <a:ext cx="5820165" cy="1871861"/>
          </a:xfrm>
          <a:prstGeom prst="rect">
            <a:avLst/>
          </a:prstGeom>
          <a:ln w="3175">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9287724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4A1CE-F632-A864-5C16-6D47964FE3CF}"/>
            </a:ext>
          </a:extLst>
        </p:cNvPr>
        <p:cNvGrpSpPr/>
        <p:nvPr/>
      </p:nvGrpSpPr>
      <p:grpSpPr>
        <a:xfrm>
          <a:off x="0" y="0"/>
          <a:ext cx="0" cy="0"/>
          <a:chOff x="0" y="0"/>
          <a:chExt cx="0" cy="0"/>
        </a:xfrm>
      </p:grpSpPr>
      <p:sp>
        <p:nvSpPr>
          <p:cNvPr id="16386" name="Rectangle 2">
            <a:extLst>
              <a:ext uri="{FF2B5EF4-FFF2-40B4-BE49-F238E27FC236}">
                <a16:creationId xmlns:a16="http://schemas.microsoft.com/office/drawing/2014/main" id="{F74B4896-FE26-BD4E-A294-A2667BBB81B1}"/>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A27E1731-78F7-074C-B3E1-26DDE425C58B}"/>
              </a:ext>
            </a:extLst>
          </p:cNvPr>
          <p:cNvSpPr>
            <a:spLocks noGrp="1" noChangeArrowheads="1"/>
          </p:cNvSpPr>
          <p:nvPr>
            <p:ph type="body" idx="1"/>
          </p:nvPr>
        </p:nvSpPr>
        <p:spPr>
          <a:xfrm>
            <a:off x="2627784" y="403391"/>
            <a:ext cx="6248400" cy="2160587"/>
          </a:xfrm>
        </p:spPr>
        <p:txBody>
          <a:bodyPr>
            <a:noAutofit/>
          </a:bodyPr>
          <a:lstStyle/>
          <a:p>
            <a:pPr marL="0" indent="0">
              <a:lnSpc>
                <a:spcPct val="107000"/>
              </a:lnSpc>
              <a:spcAft>
                <a:spcPts val="800"/>
              </a:spcAft>
              <a:buNone/>
            </a:pPr>
            <a:r>
              <a:rPr lang="en-GB" sz="1800" b="1"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b="1" u="sng" dirty="0">
                <a:effectLst/>
                <a:latin typeface="Calibri" panose="020F0502020204030204" pitchFamily="34" charset="0"/>
                <a:ea typeface="Calibri" panose="020F0502020204030204" pitchFamily="34" charset="0"/>
                <a:cs typeface="Calibri" panose="020F0502020204030204" pitchFamily="34" charset="0"/>
              </a:rPr>
              <a:t>Allowing assessors to sign off OTJ records in bulk.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Calibri" panose="020F0502020204030204" pitchFamily="34" charset="0"/>
              </a:rPr>
              <a:t> Assessors are now able to sign off OTJ records in bulk.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Calibri" panose="020F0502020204030204" pitchFamily="34" charset="0"/>
              </a:rPr>
              <a:t> In the </a:t>
            </a:r>
            <a:r>
              <a:rPr lang="en-GB" sz="1800" b="1" dirty="0">
                <a:effectLst/>
                <a:latin typeface="Calibri" panose="020F0502020204030204" pitchFamily="34" charset="0"/>
                <a:ea typeface="Calibri" panose="020F0502020204030204" pitchFamily="34" charset="0"/>
                <a:cs typeface="Calibri" panose="020F0502020204030204" pitchFamily="34" charset="0"/>
              </a:rPr>
              <a:t>Confirmation of OTJ hours</a:t>
            </a:r>
            <a:r>
              <a:rPr lang="en-GB" sz="1800" dirty="0">
                <a:effectLst/>
                <a:latin typeface="Calibri" panose="020F0502020204030204" pitchFamily="34" charset="0"/>
                <a:ea typeface="Calibri" panose="020F0502020204030204" pitchFamily="34" charset="0"/>
                <a:cs typeface="Calibri" panose="020F0502020204030204" pitchFamily="34" charset="0"/>
              </a:rPr>
              <a:t> table on the </a:t>
            </a:r>
            <a:r>
              <a:rPr lang="en-GB" sz="1800" b="1" dirty="0">
                <a:effectLst/>
                <a:latin typeface="Calibri" panose="020F0502020204030204" pitchFamily="34" charset="0"/>
                <a:ea typeface="Calibri" panose="020F0502020204030204" pitchFamily="34" charset="0"/>
                <a:cs typeface="Calibri" panose="020F0502020204030204" pitchFamily="34" charset="0"/>
              </a:rPr>
              <a:t>To Do</a:t>
            </a:r>
            <a:r>
              <a:rPr lang="en-GB" sz="1800" dirty="0">
                <a:effectLst/>
                <a:latin typeface="Calibri" panose="020F0502020204030204" pitchFamily="34" charset="0"/>
                <a:ea typeface="Calibri" panose="020F0502020204030204" pitchFamily="34" charset="0"/>
                <a:cs typeface="Calibri" panose="020F0502020204030204" pitchFamily="34" charset="0"/>
              </a:rPr>
              <a:t> tab, there is a new tick box allowing the assessor to select multiple entries.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48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descr="A screenshot of a computer&#10;&#10;Description automatically generated">
            <a:extLst>
              <a:ext uri="{FF2B5EF4-FFF2-40B4-BE49-F238E27FC236}">
                <a16:creationId xmlns:a16="http://schemas.microsoft.com/office/drawing/2014/main" id="{625FBB9C-7B23-DCD3-BB6D-9FEF0FA153BB}"/>
              </a:ext>
            </a:extLst>
          </p:cNvPr>
          <p:cNvPicPr>
            <a:picLocks noChangeAspect="1"/>
          </p:cNvPicPr>
          <p:nvPr/>
        </p:nvPicPr>
        <p:blipFill>
          <a:blip r:embed="rId2"/>
          <a:stretch>
            <a:fillRect/>
          </a:stretch>
        </p:blipFill>
        <p:spPr>
          <a:xfrm>
            <a:off x="2387216" y="2739062"/>
            <a:ext cx="6379661" cy="3128338"/>
          </a:xfrm>
          <a:prstGeom prst="rect">
            <a:avLst/>
          </a:prstGeom>
          <a:ln w="3175">
            <a:solidFill>
              <a:schemeClr val="tx1"/>
            </a:solidFill>
          </a:ln>
        </p:spPr>
      </p:pic>
      <p:sp>
        <p:nvSpPr>
          <p:cNvPr id="3" name="Rectangle 2">
            <a:extLst>
              <a:ext uri="{FF2B5EF4-FFF2-40B4-BE49-F238E27FC236}">
                <a16:creationId xmlns:a16="http://schemas.microsoft.com/office/drawing/2014/main" id="{31166154-3BA7-645F-246F-B71EB3D9F3AD}"/>
              </a:ext>
            </a:extLst>
          </p:cNvPr>
          <p:cNvSpPr>
            <a:spLocks noChangeArrowheads="1"/>
          </p:cNvSpPr>
          <p:nvPr/>
        </p:nvSpPr>
        <p:spPr bwMode="auto">
          <a:xfrm>
            <a:off x="7452321" y="5517232"/>
            <a:ext cx="792088" cy="35016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GB"/>
          </a:p>
        </p:txBody>
      </p:sp>
    </p:spTree>
    <p:extLst>
      <p:ext uri="{BB962C8B-B14F-4D97-AF65-F5344CB8AC3E}">
        <p14:creationId xmlns:p14="http://schemas.microsoft.com/office/powerpoint/2010/main" val="213560822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108CD-73B8-7E7D-97E5-8D5269DFFE84}"/>
            </a:ext>
          </a:extLst>
        </p:cNvPr>
        <p:cNvGrpSpPr/>
        <p:nvPr/>
      </p:nvGrpSpPr>
      <p:grpSpPr>
        <a:xfrm>
          <a:off x="0" y="0"/>
          <a:ext cx="0" cy="0"/>
          <a:chOff x="0" y="0"/>
          <a:chExt cx="0" cy="0"/>
        </a:xfrm>
      </p:grpSpPr>
      <p:sp>
        <p:nvSpPr>
          <p:cNvPr id="16386" name="Rectangle 2">
            <a:extLst>
              <a:ext uri="{FF2B5EF4-FFF2-40B4-BE49-F238E27FC236}">
                <a16:creationId xmlns:a16="http://schemas.microsoft.com/office/drawing/2014/main" id="{8B380CA9-E3C6-F219-24F3-6C370DA4386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F6D2FF51-898E-0579-72A7-61E8ED73DC1E}"/>
              </a:ext>
            </a:extLst>
          </p:cNvPr>
          <p:cNvSpPr>
            <a:spLocks noGrp="1" noChangeArrowheads="1"/>
          </p:cNvSpPr>
          <p:nvPr>
            <p:ph type="body" idx="1"/>
          </p:nvPr>
        </p:nvSpPr>
        <p:spPr>
          <a:xfrm>
            <a:off x="3014278" y="972140"/>
            <a:ext cx="6011044" cy="2160587"/>
          </a:xfrm>
        </p:spPr>
        <p:txBody>
          <a:bodyPr>
            <a:noAutofit/>
          </a:bodyPr>
          <a:lstStyle/>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Calibri" panose="020F0502020204030204" pitchFamily="34" charset="0"/>
              </a:rPr>
              <a:t>The assessor then selects the hyperlink </a:t>
            </a:r>
            <a:r>
              <a:rPr lang="en-GB" sz="1800" b="1" dirty="0">
                <a:effectLst/>
                <a:latin typeface="Calibri" panose="020F0502020204030204" pitchFamily="34" charset="0"/>
                <a:ea typeface="Calibri" panose="020F0502020204030204" pitchFamily="34" charset="0"/>
                <a:cs typeface="Calibri" panose="020F0502020204030204" pitchFamily="34" charset="0"/>
              </a:rPr>
              <a:t>Sign off multiple OTJ records</a:t>
            </a:r>
            <a:r>
              <a:rPr lang="en-GB" sz="1800" dirty="0">
                <a:effectLst/>
                <a:latin typeface="Calibri" panose="020F0502020204030204" pitchFamily="34" charset="0"/>
                <a:ea typeface="Calibri" panose="020F0502020204030204" pitchFamily="34" charset="0"/>
                <a:cs typeface="Calibri" panose="020F0502020204030204" pitchFamily="34" charset="0"/>
              </a:rPr>
              <a:t> and a pop up appears: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48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descr="A screen shot of a message&#10;&#10;Description automatically generated">
            <a:extLst>
              <a:ext uri="{FF2B5EF4-FFF2-40B4-BE49-F238E27FC236}">
                <a16:creationId xmlns:a16="http://schemas.microsoft.com/office/drawing/2014/main" id="{490DF919-77D2-407A-294A-7710667B9DB0}"/>
              </a:ext>
            </a:extLst>
          </p:cNvPr>
          <p:cNvPicPr>
            <a:picLocks noChangeAspect="1"/>
          </p:cNvPicPr>
          <p:nvPr/>
        </p:nvPicPr>
        <p:blipFill>
          <a:blip r:embed="rId2"/>
          <a:stretch>
            <a:fillRect/>
          </a:stretch>
        </p:blipFill>
        <p:spPr>
          <a:xfrm>
            <a:off x="3014278" y="1844824"/>
            <a:ext cx="5974996" cy="2024295"/>
          </a:xfrm>
          <a:prstGeom prst="rect">
            <a:avLst/>
          </a:prstGeom>
          <a:ln w="3175">
            <a:solidFill>
              <a:schemeClr val="tx1"/>
            </a:solidFill>
          </a:ln>
        </p:spPr>
      </p:pic>
    </p:spTree>
    <p:extLst>
      <p:ext uri="{BB962C8B-B14F-4D97-AF65-F5344CB8AC3E}">
        <p14:creationId xmlns:p14="http://schemas.microsoft.com/office/powerpoint/2010/main" val="305870838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2D89D-5BF3-E56B-4001-E38247E751F2}"/>
            </a:ext>
          </a:extLst>
        </p:cNvPr>
        <p:cNvGrpSpPr/>
        <p:nvPr/>
      </p:nvGrpSpPr>
      <p:grpSpPr>
        <a:xfrm>
          <a:off x="0" y="0"/>
          <a:ext cx="0" cy="0"/>
          <a:chOff x="0" y="0"/>
          <a:chExt cx="0" cy="0"/>
        </a:xfrm>
      </p:grpSpPr>
      <p:sp>
        <p:nvSpPr>
          <p:cNvPr id="16386" name="Rectangle 2">
            <a:extLst>
              <a:ext uri="{FF2B5EF4-FFF2-40B4-BE49-F238E27FC236}">
                <a16:creationId xmlns:a16="http://schemas.microsoft.com/office/drawing/2014/main" id="{CFFE49FF-FF36-0155-7FE2-56149C72A9F8}"/>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2CB83809-E9B4-E9DC-7DC3-7D7F42F0FDCF}"/>
              </a:ext>
            </a:extLst>
          </p:cNvPr>
          <p:cNvSpPr>
            <a:spLocks noGrp="1" noChangeArrowheads="1"/>
          </p:cNvSpPr>
          <p:nvPr>
            <p:ph type="body" idx="1"/>
          </p:nvPr>
        </p:nvSpPr>
        <p:spPr>
          <a:xfrm>
            <a:off x="2809491" y="486949"/>
            <a:ext cx="6011044" cy="2160587"/>
          </a:xfrm>
        </p:spPr>
        <p:txBody>
          <a:bodyPr>
            <a:noAutofit/>
          </a:bodyPr>
          <a:lstStyle/>
          <a:p>
            <a:pPr marL="0" indent="0">
              <a:spcAft>
                <a:spcPts val="750"/>
              </a:spcAft>
              <a:buNone/>
              <a:defRPr/>
            </a:pPr>
            <a:r>
              <a:rPr lang="en-GB" sz="1800" dirty="0">
                <a:effectLst/>
                <a:latin typeface="Calibri" panose="020F0502020204030204" pitchFamily="34" charset="0"/>
                <a:ea typeface="Calibri" panose="020F0502020204030204" pitchFamily="34" charset="0"/>
              </a:rPr>
              <a:t>If activated in an organisation, when logging in, the user will receive an OTP by mobile text message, and this will need to be entered as a part of the login process. </a:t>
            </a:r>
            <a:endParaRPr lang="en-GB" sz="1800" b="1" u="sng" dirty="0">
              <a:latin typeface="Calibri" panose="020F0502020204030204" pitchFamily="34" charset="0"/>
              <a:cs typeface="Calibri" panose="020F0502020204030204" pitchFamily="34" charset="0"/>
            </a:endParaRPr>
          </a:p>
          <a:p>
            <a:pPr marL="0" marR="0" lvl="0" indent="0" algn="l" defTabSz="914400" rtl="0" eaLnBrk="0" fontAlgn="base" latinLnBrk="0" hangingPunct="0">
              <a:spcBef>
                <a:spcPct val="20000"/>
              </a:spcBef>
              <a:spcAft>
                <a:spcPts val="750"/>
              </a:spcAft>
              <a:buClr>
                <a:srgbClr val="000099"/>
              </a:buClr>
              <a:buSzTx/>
              <a:buNone/>
              <a:tabLst/>
              <a:defRPr/>
            </a:pPr>
            <a:r>
              <a:rPr lang="en-GB" sz="1800" dirty="0">
                <a:effectLst/>
                <a:latin typeface="Calibri" panose="020F0502020204030204" pitchFamily="34" charset="0"/>
                <a:ea typeface="Calibri" panose="020F0502020204030204" pitchFamily="34" charset="0"/>
              </a:rPr>
              <a:t>Users would log in using username and password as normal and then the page refreshes displaying this:</a:t>
            </a:r>
            <a:endParaRPr lang="en-GB" sz="1800" b="1" u="sng" dirty="0">
              <a:latin typeface="Calibri" panose="020F0502020204030204" pitchFamily="34" charset="0"/>
              <a:cs typeface="Calibri" panose="020F0502020204030204" pitchFamily="34" charset="0"/>
            </a:endParaRPr>
          </a:p>
          <a:p>
            <a:pPr marL="0" indent="0" algn="ctr">
              <a:buNone/>
              <a:defRPr/>
            </a:pPr>
            <a:endParaRPr lang="en-GB" sz="48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0756B92F-7B1A-CB36-89E7-6180F4967C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79179" y="2645170"/>
            <a:ext cx="5797277" cy="3361174"/>
          </a:xfrm>
          <a:prstGeom prst="rect">
            <a:avLst/>
          </a:prstGeom>
          <a:noFill/>
          <a:ln w="3175">
            <a:solidFill>
              <a:schemeClr val="tx1"/>
            </a:solidFill>
          </a:ln>
        </p:spPr>
      </p:pic>
    </p:spTree>
    <p:extLst>
      <p:ext uri="{BB962C8B-B14F-4D97-AF65-F5344CB8AC3E}">
        <p14:creationId xmlns:p14="http://schemas.microsoft.com/office/powerpoint/2010/main" val="15228729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547E9-3398-8B30-28C4-7901D1813B91}"/>
            </a:ext>
          </a:extLst>
        </p:cNvPr>
        <p:cNvGrpSpPr/>
        <p:nvPr/>
      </p:nvGrpSpPr>
      <p:grpSpPr>
        <a:xfrm>
          <a:off x="0" y="0"/>
          <a:ext cx="0" cy="0"/>
          <a:chOff x="0" y="0"/>
          <a:chExt cx="0" cy="0"/>
        </a:xfrm>
      </p:grpSpPr>
      <p:sp>
        <p:nvSpPr>
          <p:cNvPr id="16386" name="Rectangle 2">
            <a:extLst>
              <a:ext uri="{FF2B5EF4-FFF2-40B4-BE49-F238E27FC236}">
                <a16:creationId xmlns:a16="http://schemas.microsoft.com/office/drawing/2014/main" id="{4240FF8E-D8D8-C6E8-289B-5A98356DAABB}"/>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FA5A7CA7-B893-1AB0-5EC6-8DB837F76F2A}"/>
              </a:ext>
            </a:extLst>
          </p:cNvPr>
          <p:cNvSpPr>
            <a:spLocks noGrp="1" noChangeArrowheads="1"/>
          </p:cNvSpPr>
          <p:nvPr>
            <p:ph type="body" idx="1"/>
          </p:nvPr>
        </p:nvSpPr>
        <p:spPr>
          <a:xfrm>
            <a:off x="2699792" y="928822"/>
            <a:ext cx="6248400" cy="2160587"/>
          </a:xfrm>
        </p:spPr>
        <p:txBody>
          <a:bodyPr>
            <a:noAutofit/>
          </a:bodyPr>
          <a:lstStyle/>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Calibri" panose="020F0502020204030204" pitchFamily="34" charset="0"/>
              </a:rPr>
              <a:t>We have also added a new column </a:t>
            </a:r>
            <a:r>
              <a:rPr lang="en-GB" sz="1800" b="1" dirty="0">
                <a:effectLst/>
                <a:latin typeface="Calibri" panose="020F0502020204030204" pitchFamily="34" charset="0"/>
                <a:ea typeface="Calibri" panose="020F0502020204030204" pitchFamily="34" charset="0"/>
                <a:cs typeface="Calibri" panose="020F0502020204030204" pitchFamily="34" charset="0"/>
              </a:rPr>
              <a:t>Hours claimed</a:t>
            </a:r>
            <a:r>
              <a:rPr lang="en-GB" sz="1800" dirty="0">
                <a:effectLst/>
                <a:latin typeface="Calibri" panose="020F0502020204030204" pitchFamily="34" charset="0"/>
                <a:ea typeface="Calibri" panose="020F0502020204030204" pitchFamily="34" charset="0"/>
                <a:cs typeface="Calibri" panose="020F0502020204030204" pitchFamily="34" charset="0"/>
              </a:rPr>
              <a:t> into the </a:t>
            </a:r>
            <a:r>
              <a:rPr lang="en-GB" sz="1800" b="1" dirty="0">
                <a:latin typeface="Calibri" panose="020F0502020204030204" pitchFamily="34" charset="0"/>
                <a:ea typeface="Calibri" panose="020F0502020204030204" pitchFamily="34" charset="0"/>
                <a:cs typeface="Calibri" panose="020F0502020204030204" pitchFamily="34" charset="0"/>
              </a:rPr>
              <a:t>T</a:t>
            </a:r>
            <a:r>
              <a:rPr lang="en-GB" sz="1800" b="1" dirty="0">
                <a:effectLst/>
                <a:latin typeface="Calibri" panose="020F0502020204030204" pitchFamily="34" charset="0"/>
                <a:ea typeface="Calibri" panose="020F0502020204030204" pitchFamily="34" charset="0"/>
                <a:cs typeface="Calibri" panose="020F0502020204030204" pitchFamily="34" charset="0"/>
              </a:rPr>
              <a:t>o do</a:t>
            </a:r>
            <a:r>
              <a:rPr lang="en-GB" sz="1800" dirty="0">
                <a:effectLst/>
                <a:latin typeface="Calibri" panose="020F0502020204030204" pitchFamily="34" charset="0"/>
                <a:ea typeface="Calibri" panose="020F0502020204030204" pitchFamily="34" charset="0"/>
                <a:cs typeface="Calibri" panose="020F0502020204030204" pitchFamily="34" charset="0"/>
              </a:rPr>
              <a:t> table so the assessor is able to see at a glance what is being claimed for.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48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descr="A screenshot of a computer&#10;&#10;Description automatically generated">
            <a:extLst>
              <a:ext uri="{FF2B5EF4-FFF2-40B4-BE49-F238E27FC236}">
                <a16:creationId xmlns:a16="http://schemas.microsoft.com/office/drawing/2014/main" id="{C8E511E4-7C55-7B10-F46F-E390F79825C1}"/>
              </a:ext>
            </a:extLst>
          </p:cNvPr>
          <p:cNvPicPr>
            <a:picLocks noChangeAspect="1"/>
          </p:cNvPicPr>
          <p:nvPr/>
        </p:nvPicPr>
        <p:blipFill rotWithShape="1">
          <a:blip r:embed="rId2"/>
          <a:srcRect b="36142"/>
          <a:stretch/>
        </p:blipFill>
        <p:spPr bwMode="auto">
          <a:xfrm>
            <a:off x="2699792" y="2257241"/>
            <a:ext cx="6043635" cy="1891839"/>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DA22D8D2-7F9B-5DC9-BBA8-BAE4960ECD04}"/>
              </a:ext>
            </a:extLst>
          </p:cNvPr>
          <p:cNvSpPr>
            <a:spLocks noChangeArrowheads="1"/>
          </p:cNvSpPr>
          <p:nvPr/>
        </p:nvSpPr>
        <p:spPr bwMode="auto">
          <a:xfrm>
            <a:off x="5649912" y="2641688"/>
            <a:ext cx="369888" cy="1507392"/>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GB"/>
          </a:p>
        </p:txBody>
      </p:sp>
    </p:spTree>
    <p:extLst>
      <p:ext uri="{BB962C8B-B14F-4D97-AF65-F5344CB8AC3E}">
        <p14:creationId xmlns:p14="http://schemas.microsoft.com/office/powerpoint/2010/main" val="181935725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16F826C5-D62F-4F50-8225-AB36C53B74D7}"/>
              </a:ext>
            </a:extLst>
          </p:cNvPr>
          <p:cNvSpPr>
            <a:spLocks noGrp="1" noChangeArrowheads="1"/>
          </p:cNvSpPr>
          <p:nvPr>
            <p:ph type="body" idx="1"/>
          </p:nvPr>
        </p:nvSpPr>
        <p:spPr>
          <a:xfrm>
            <a:off x="2337994" y="438054"/>
            <a:ext cx="6806006" cy="876101"/>
          </a:xfrm>
        </p:spPr>
        <p:txBody>
          <a:bodyPr/>
          <a:lstStyle/>
          <a:p>
            <a:pPr marL="0" indent="0" algn="ctr" eaLnBrk="0" fontAlgn="base" hangingPunct="0">
              <a:spcBef>
                <a:spcPts val="480"/>
              </a:spcBef>
              <a:buNone/>
            </a:pPr>
            <a:r>
              <a:rPr lang="en-GB" sz="3200" b="1" kern="1200" dirty="0">
                <a:solidFill>
                  <a:srgbClr val="000000"/>
                </a:solidFill>
                <a:effectLst/>
                <a:latin typeface="Calibri" panose="020F0502020204030204" pitchFamily="34" charset="0"/>
                <a:ea typeface="Times New Roman" panose="02020603050405020304" pitchFamily="18" charset="0"/>
              </a:rPr>
              <a:t>Did you know?</a:t>
            </a:r>
          </a:p>
          <a:p>
            <a:pPr marL="342900" lvl="0" indent="-342900" eaLnBrk="0" fontAlgn="base" hangingPunct="0">
              <a:buFont typeface="Calibri" panose="020F0502020204030204" pitchFamily="34" charset="0"/>
              <a:buChar char="•"/>
              <a:tabLst>
                <a:tab pos="457200" algn="l"/>
              </a:tabLst>
            </a:pPr>
            <a:r>
              <a:rPr lang="en-GB" sz="16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You can sign off multiple units as an assessor and as an IQA?</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eaLnBrk="0" fontAlgn="base" hangingPunct="0">
              <a:buFont typeface="Calibri" panose="020F0502020204030204" pitchFamily="34" charset="0"/>
              <a:buChar char="•"/>
              <a:tabLst>
                <a:tab pos="457200" algn="l"/>
              </a:tabLst>
            </a:pPr>
            <a:r>
              <a:rPr lang="en-GB" sz="16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You can sign off multiple assessment plans at once?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eaLnBrk="0" fontAlgn="base" hangingPunct="0">
              <a:buFont typeface="Calibri" panose="020F0502020204030204" pitchFamily="34" charset="0"/>
              <a:buChar char="•"/>
              <a:tabLst>
                <a:tab pos="457200" algn="l"/>
              </a:tabLst>
            </a:pPr>
            <a:r>
              <a:rPr lang="en-GB" sz="16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You can share assessment plans between assessors (using your CA role)?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eaLnBrk="0" fontAlgn="base" hangingPunct="0">
              <a:buFont typeface="Calibri" panose="020F0502020204030204" pitchFamily="34" charset="0"/>
              <a:buChar char="•"/>
              <a:tabLst>
                <a:tab pos="457200" algn="l"/>
              </a:tabLst>
            </a:pPr>
            <a:r>
              <a:rPr lang="en-GB" sz="16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You can assign multiple assessment plans to multiple learners?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eaLnBrk="0" fontAlgn="base" hangingPunct="0">
              <a:buFont typeface="Calibri" panose="020F0502020204030204" pitchFamily="34" charset="0"/>
              <a:buChar char="•"/>
              <a:tabLst>
                <a:tab pos="457200" algn="l"/>
              </a:tabLst>
            </a:pPr>
            <a:r>
              <a:rPr lang="en-GB" sz="16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You can bulk map criteria addressing assessment plans when logging evidence?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eaLnBrk="0" fontAlgn="base" hangingPunct="0">
              <a:buFont typeface="Calibri" panose="020F0502020204030204" pitchFamily="34" charset="0"/>
              <a:buChar char="•"/>
              <a:tabLst>
                <a:tab pos="457200" algn="l"/>
              </a:tabLst>
            </a:pPr>
            <a:r>
              <a:rPr lang="en-GB" sz="16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You can set notes in the progress review area to remind assessor what to cover?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eaLnBrk="0" fontAlgn="base" hangingPunct="0">
              <a:buFont typeface="Calibri" panose="020F0502020204030204" pitchFamily="34" charset="0"/>
              <a:buChar char="•"/>
              <a:tabLst>
                <a:tab pos="457200" algn="l"/>
              </a:tabLst>
            </a:pPr>
            <a:r>
              <a:rPr lang="en-GB" sz="16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You can alter settings so only the assessor can alter the learner’s personal details rather than the learner themselves?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eaLnBrk="0" fontAlgn="base" hangingPunct="0">
              <a:buFont typeface="Calibri" panose="020F0502020204030204" pitchFamily="34" charset="0"/>
              <a:buChar char="•"/>
              <a:tabLst>
                <a:tab pos="457200" algn="l"/>
              </a:tabLst>
            </a:pPr>
            <a:r>
              <a:rPr lang="en-GB" sz="16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You can make the Shortcuts page a default “landing page” for the learners and employers?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eaLnBrk="0" fontAlgn="base" hangingPunct="0">
              <a:buFont typeface="Calibri" panose="020F0502020204030204" pitchFamily="34" charset="0"/>
              <a:buChar char="•"/>
              <a:tabLst>
                <a:tab pos="457200" algn="l"/>
              </a:tabLst>
            </a:pPr>
            <a:r>
              <a:rPr lang="en-GB" sz="16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You can see learner and assessor activity – what they did and when?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eaLnBrk="0" fontAlgn="base" hangingPunct="0">
              <a:buFont typeface="Calibri" panose="020F0502020204030204" pitchFamily="34" charset="0"/>
              <a:buChar char="•"/>
              <a:tabLst>
                <a:tab pos="457200" algn="l"/>
              </a:tabLst>
            </a:pPr>
            <a:r>
              <a:rPr lang="en-GB" sz="16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You can share a sampling plan with another IQA if one leaves your organisation?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eaLnBrk="0" fontAlgn="base" hangingPunct="0">
              <a:buFont typeface="Calibri" panose="020F0502020204030204" pitchFamily="34" charset="0"/>
              <a:buChar char="•"/>
              <a:tabLst>
                <a:tab pos="457200" algn="l"/>
              </a:tabLst>
            </a:pPr>
            <a:r>
              <a:rPr lang="en-GB" sz="16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Assessors can export evidence, activity log summary and Diary summary for EPA?</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eaLnBrk="0" fontAlgn="base" hangingPunct="0">
              <a:buFont typeface="Calibri" panose="020F0502020204030204" pitchFamily="34" charset="0"/>
              <a:buChar char="•"/>
              <a:tabLst>
                <a:tab pos="457200" algn="l"/>
              </a:tabLst>
            </a:pPr>
            <a:r>
              <a:rPr lang="en-GB" sz="16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You can build your own reports?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eaLnBrk="0" fontAlgn="base" hangingPunct="0">
              <a:buFont typeface="Calibri" panose="020F0502020204030204" pitchFamily="34" charset="0"/>
              <a:buChar char="•"/>
              <a:tabLst>
                <a:tab pos="457200" algn="l"/>
              </a:tabLst>
            </a:pPr>
            <a:r>
              <a:rPr lang="en-GB" sz="16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Assessors can run a skill scan for your learners throughout their course?</a:t>
            </a:r>
          </a:p>
          <a:p>
            <a:pPr marL="342900" lvl="0" indent="-342900" eaLnBrk="0" fontAlgn="base" hangingPunct="0">
              <a:buFont typeface="Calibri" panose="020F0502020204030204" pitchFamily="34" charset="0"/>
              <a:buChar char="•"/>
              <a:tabLst>
                <a:tab pos="457200" algn="l"/>
              </a:tabLst>
            </a:pPr>
            <a:r>
              <a:rPr lang="en-GB"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You can use the bulk edit function to perform multiple tasks at once?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600" b="1" dirty="0">
              <a:latin typeface="Calibri" panose="020F0502020204030204" pitchFamily="34" charset="0"/>
              <a:cs typeface="Calibri" panose="020F0502020204030204" pitchFamily="34" charset="0"/>
            </a:endParaRPr>
          </a:p>
        </p:txBody>
      </p:sp>
      <p:sp>
        <p:nvSpPr>
          <p:cNvPr id="6" name="Rectangle 5"/>
          <p:cNvSpPr/>
          <p:nvPr/>
        </p:nvSpPr>
        <p:spPr>
          <a:xfrm>
            <a:off x="2699792" y="1006378"/>
            <a:ext cx="5760640" cy="307777"/>
          </a:xfrm>
          <a:prstGeom prst="rect">
            <a:avLst/>
          </a:prstGeom>
        </p:spPr>
        <p:txBody>
          <a:bodyPr wrap="square">
            <a:spAutoFit/>
          </a:bodyPr>
          <a:lstStyle/>
          <a:p>
            <a:pPr lvl="0"/>
            <a:endParaRPr lang="en-GB" altLang="en-US" sz="1400" b="0" dirty="0">
              <a:solidFill>
                <a:srgbClr val="000000"/>
              </a:solidFill>
              <a:latin typeface="Calibri" panose="020F0502020204030204" pitchFamily="34" charset="0"/>
              <a:cs typeface="Calibri" panose="020F0502020204030204" pitchFamily="34" charset="0"/>
            </a:endParaRPr>
          </a:p>
        </p:txBody>
      </p:sp>
      <p:sp>
        <p:nvSpPr>
          <p:cNvPr id="2" name="Rectangle 1"/>
          <p:cNvSpPr/>
          <p:nvPr/>
        </p:nvSpPr>
        <p:spPr>
          <a:xfrm>
            <a:off x="2561895" y="1193022"/>
            <a:ext cx="6036434" cy="853567"/>
          </a:xfrm>
          <a:prstGeom prst="rect">
            <a:avLst/>
          </a:prstGeom>
        </p:spPr>
        <p:txBody>
          <a:bodyPr wrap="square">
            <a:spAutoFit/>
          </a:bodyPr>
          <a:lstStyle/>
          <a:p>
            <a:pPr>
              <a:lnSpc>
                <a:spcPct val="107000"/>
              </a:lnSpc>
              <a:spcAft>
                <a:spcPts val="800"/>
              </a:spcAft>
            </a:pPr>
            <a:endParaRPr lang="en-GB" sz="1600" dirty="0"/>
          </a:p>
          <a:p>
            <a:pPr>
              <a:lnSpc>
                <a:spcPct val="107000"/>
              </a:lnSpc>
              <a:spcAft>
                <a:spcPts val="8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325086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628900" y="-23395"/>
            <a:ext cx="6515100" cy="2160587"/>
          </a:xfrm>
        </p:spPr>
        <p:txBody>
          <a:bodyPr>
            <a:noAutofit/>
          </a:bodyPr>
          <a:lstStyle/>
          <a:p>
            <a:pPr marL="0" indent="0" algn="ctr">
              <a:buFontTx/>
              <a:buNone/>
              <a:defRPr/>
            </a:pPr>
            <a:r>
              <a:rPr lang="en-GB" sz="2400" b="1" dirty="0">
                <a:latin typeface="Calibri" panose="020F0502020204030204" pitchFamily="34" charset="0"/>
                <a:cs typeface="Calibri" panose="020F0502020204030204" pitchFamily="34" charset="0"/>
              </a:rPr>
              <a:t>www.SkillWise.net/support</a:t>
            </a:r>
          </a:p>
          <a:p>
            <a:pPr marL="0" indent="0">
              <a:buFontTx/>
              <a:buNone/>
              <a:defRPr/>
            </a:pPr>
            <a:endParaRPr lang="en-GB" sz="1600" b="1" dirty="0">
              <a:latin typeface="Calibri" panose="020F0502020204030204" pitchFamily="34" charset="0"/>
              <a:cs typeface="Calibri" panose="020F0502020204030204" pitchFamily="34" charset="0"/>
            </a:endParaRPr>
          </a:p>
          <a:p>
            <a:pPr marL="0" indent="0">
              <a:buNone/>
            </a:pPr>
            <a:r>
              <a:rPr lang="en-GB" sz="1600" dirty="0">
                <a:latin typeface="Calibri" panose="020F0502020204030204" pitchFamily="34" charset="0"/>
                <a:cs typeface="Calibri" panose="020F0502020204030204" pitchFamily="34" charset="0"/>
              </a:rPr>
              <a:t>We have an extensive support and training area for all users.  You will find video and PDF documents to help you use all functionality within VQManager.</a:t>
            </a:r>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r>
              <a:rPr lang="en-GB" sz="1600" dirty="0"/>
              <a:t>.</a:t>
            </a:r>
          </a:p>
          <a:p>
            <a:pPr marL="0" indent="0">
              <a:buNone/>
            </a:pPr>
            <a:endParaRPr lang="en-GB" sz="1600" dirty="0"/>
          </a:p>
          <a:p>
            <a:pPr marL="0" indent="0">
              <a:buNone/>
            </a:pPr>
            <a:endParaRPr lang="en-GB" sz="1600" dirty="0"/>
          </a:p>
          <a:p>
            <a:pPr marL="0" indent="0">
              <a:buNone/>
            </a:pPr>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altLang="en-US" sz="16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spcBef>
                <a:spcPct val="0"/>
              </a:spcBef>
              <a:buClrTx/>
              <a:buFontTx/>
              <a:buNone/>
              <a:defRPr/>
            </a:pPr>
            <a:endParaRPr lang="en-GB" altLang="en-US" sz="1600" b="1" dirty="0">
              <a:latin typeface="Arial" panose="020B060402020202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65EA3B6-26B5-ADF6-E096-99BB4B3EE1E3}"/>
              </a:ext>
            </a:extLst>
          </p:cNvPr>
          <p:cNvPicPr>
            <a:picLocks noChangeAspect="1"/>
          </p:cNvPicPr>
          <p:nvPr/>
        </p:nvPicPr>
        <p:blipFill>
          <a:blip r:embed="rId2"/>
          <a:stretch>
            <a:fillRect/>
          </a:stretch>
        </p:blipFill>
        <p:spPr>
          <a:xfrm>
            <a:off x="2905336" y="1556791"/>
            <a:ext cx="5267064" cy="4683875"/>
          </a:xfrm>
          <a:prstGeom prst="rect">
            <a:avLst/>
          </a:prstGeom>
        </p:spPr>
      </p:pic>
    </p:spTree>
    <p:extLst>
      <p:ext uri="{BB962C8B-B14F-4D97-AF65-F5344CB8AC3E}">
        <p14:creationId xmlns:p14="http://schemas.microsoft.com/office/powerpoint/2010/main" val="198010598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628900" y="-23395"/>
            <a:ext cx="6515100" cy="2160587"/>
          </a:xfrm>
        </p:spPr>
        <p:txBody>
          <a:bodyPr>
            <a:noAutofit/>
          </a:bodyPr>
          <a:lstStyle/>
          <a:p>
            <a:pPr marL="0" indent="0" algn="ctr">
              <a:buFontTx/>
              <a:buNone/>
              <a:defRPr/>
            </a:pPr>
            <a:r>
              <a:rPr lang="en-GB" sz="2400" b="1" dirty="0">
                <a:latin typeface="Calibri" panose="020F0502020204030204" pitchFamily="34" charset="0"/>
                <a:cs typeface="Calibri" panose="020F0502020204030204" pitchFamily="34" charset="0"/>
              </a:rPr>
              <a:t>www.SkillWise.net/support</a:t>
            </a:r>
          </a:p>
          <a:p>
            <a:pPr marL="0" indent="0">
              <a:buFontTx/>
              <a:buNone/>
              <a:defRPr/>
            </a:pPr>
            <a:endParaRPr lang="en-GB" sz="1600" b="1" dirty="0">
              <a:latin typeface="Calibri" panose="020F0502020204030204" pitchFamily="34" charset="0"/>
              <a:cs typeface="Calibri" panose="020F0502020204030204" pitchFamily="34" charset="0"/>
            </a:endParaRPr>
          </a:p>
          <a:p>
            <a:pPr marL="0" indent="0">
              <a:buNone/>
            </a:pPr>
            <a:r>
              <a:rPr lang="en-GB" sz="1600" dirty="0">
                <a:latin typeface="Calibri" panose="020F0502020204030204" pitchFamily="34" charset="0"/>
                <a:cs typeface="Calibri" panose="020F0502020204030204" pitchFamily="34" charset="0"/>
              </a:rPr>
              <a:t>This presentation can be found on the </a:t>
            </a:r>
            <a:r>
              <a:rPr lang="en-GB" sz="1600" b="1" dirty="0">
                <a:latin typeface="Calibri" panose="020F0502020204030204" pitchFamily="34" charset="0"/>
                <a:cs typeface="Calibri" panose="020F0502020204030204" pitchFamily="34" charset="0"/>
              </a:rPr>
              <a:t>Enhancement Notifications </a:t>
            </a:r>
            <a:r>
              <a:rPr lang="en-GB" sz="1600" dirty="0">
                <a:latin typeface="Calibri" panose="020F0502020204030204" pitchFamily="34" charset="0"/>
                <a:cs typeface="Calibri" panose="020F0502020204030204" pitchFamily="34" charset="0"/>
              </a:rPr>
              <a:t>page:</a:t>
            </a:r>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r>
              <a:rPr lang="en-GB" sz="1600" dirty="0"/>
              <a:t>.</a:t>
            </a:r>
          </a:p>
          <a:p>
            <a:pPr marL="0" indent="0">
              <a:buNone/>
            </a:pPr>
            <a:endParaRPr lang="en-GB" sz="1600" dirty="0"/>
          </a:p>
          <a:p>
            <a:pPr marL="0" indent="0">
              <a:buNone/>
            </a:pPr>
            <a:endParaRPr lang="en-GB" sz="1600" dirty="0"/>
          </a:p>
          <a:p>
            <a:pPr marL="0" indent="0">
              <a:buNone/>
            </a:pPr>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altLang="en-US" sz="16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spcBef>
                <a:spcPct val="0"/>
              </a:spcBef>
              <a:buClrTx/>
              <a:buFontTx/>
              <a:buNone/>
              <a:defRPr/>
            </a:pPr>
            <a:endParaRPr lang="en-GB" altLang="en-US" sz="1600" b="1" dirty="0">
              <a:latin typeface="Arial" panose="020B060402020202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2" name="Rectangle 3">
            <a:extLst>
              <a:ext uri="{FF2B5EF4-FFF2-40B4-BE49-F238E27FC236}">
                <a16:creationId xmlns:a16="http://schemas.microsoft.com/office/drawing/2014/main" id="{54514AC3-E032-5DA4-17E3-73A548CBE58C}"/>
              </a:ext>
            </a:extLst>
          </p:cNvPr>
          <p:cNvSpPr txBox="1">
            <a:spLocks noChangeArrowheads="1"/>
          </p:cNvSpPr>
          <p:nvPr/>
        </p:nvSpPr>
        <p:spPr bwMode="auto">
          <a:xfrm>
            <a:off x="2379916" y="5282406"/>
            <a:ext cx="6515100" cy="216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rgbClr val="000099"/>
              </a:buClr>
              <a:buChar char="•"/>
              <a:defRPr sz="36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99"/>
              </a:buClr>
              <a:buFont typeface="CommonBullets"/>
              <a:buChar char="&gt;"/>
              <a:defRPr sz="32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pPr>
            <a:r>
              <a:rPr lang="en-GB" sz="1600" b="0" dirty="0">
                <a:latin typeface="Calibri" panose="020F0502020204030204" pitchFamily="34" charset="0"/>
                <a:cs typeface="Calibri" panose="020F0502020204030204" pitchFamily="34" charset="0"/>
              </a:rPr>
              <a:t>And also on the</a:t>
            </a:r>
            <a:r>
              <a:rPr lang="en-GB" sz="1600" dirty="0">
                <a:latin typeface="Calibri" panose="020F0502020204030204" pitchFamily="34" charset="0"/>
                <a:cs typeface="Calibri" panose="020F0502020204030204" pitchFamily="34" charset="0"/>
              </a:rPr>
              <a:t> Functionality and Enhancements Webinars</a:t>
            </a:r>
            <a:r>
              <a:rPr lang="en-GB" sz="1600" b="0" dirty="0">
                <a:latin typeface="Calibri" panose="020F0502020204030204" pitchFamily="34" charset="0"/>
                <a:cs typeface="Calibri" panose="020F0502020204030204" pitchFamily="34" charset="0"/>
              </a:rPr>
              <a:t> page – see next slide:</a:t>
            </a:r>
          </a:p>
          <a:p>
            <a:pPr marL="0" indent="0">
              <a:buFontTx/>
              <a:buNone/>
            </a:pPr>
            <a:endParaRPr lang="en-GB" sz="1600" b="0" dirty="0"/>
          </a:p>
          <a:p>
            <a:pPr marL="0" indent="0">
              <a:buFontTx/>
              <a:buNone/>
            </a:pPr>
            <a:endParaRPr lang="en-GB" sz="1600" b="0" dirty="0"/>
          </a:p>
          <a:p>
            <a:pPr marL="0" indent="0">
              <a:buFontTx/>
              <a:buNone/>
            </a:pPr>
            <a:endParaRPr lang="en-GB" sz="1600" b="0" dirty="0"/>
          </a:p>
          <a:p>
            <a:pPr marL="0" indent="0">
              <a:buFontTx/>
              <a:buNone/>
            </a:pPr>
            <a:endParaRPr lang="en-GB" sz="1600" b="0" dirty="0"/>
          </a:p>
          <a:p>
            <a:pPr marL="0" indent="0">
              <a:buFontTx/>
              <a:buNone/>
            </a:pPr>
            <a:endParaRPr lang="en-GB" sz="1600" b="0" dirty="0"/>
          </a:p>
          <a:p>
            <a:pPr marL="0" indent="0">
              <a:buFontTx/>
              <a:buNone/>
            </a:pPr>
            <a:endParaRPr lang="en-GB" sz="1600" b="0" dirty="0"/>
          </a:p>
          <a:p>
            <a:pPr marL="0" indent="0">
              <a:buFontTx/>
              <a:buNone/>
            </a:pPr>
            <a:r>
              <a:rPr lang="en-GB" sz="1600" b="0" dirty="0"/>
              <a:t>.</a:t>
            </a:r>
          </a:p>
          <a:p>
            <a:pPr marL="0" indent="0">
              <a:buFontTx/>
              <a:buNone/>
            </a:pPr>
            <a:endParaRPr lang="en-GB" sz="1600" b="0" dirty="0"/>
          </a:p>
          <a:p>
            <a:pPr marL="0" indent="0">
              <a:buFontTx/>
              <a:buNone/>
            </a:pPr>
            <a:endParaRPr lang="en-GB" sz="1600" b="0" dirty="0"/>
          </a:p>
          <a:p>
            <a:pPr marL="0" indent="0">
              <a:buFontTx/>
              <a:buNone/>
            </a:pPr>
            <a:endParaRPr lang="en-GB" sz="1600" b="0" dirty="0"/>
          </a:p>
          <a:p>
            <a:endParaRPr lang="en-GB" sz="1600" b="0" dirty="0"/>
          </a:p>
          <a:p>
            <a:endParaRPr lang="en-GB" sz="1600" b="0" dirty="0"/>
          </a:p>
          <a:p>
            <a:endParaRPr lang="en-GB" sz="1600" b="0" dirty="0"/>
          </a:p>
          <a:p>
            <a:endParaRPr lang="en-GB" sz="1600" b="0" dirty="0"/>
          </a:p>
          <a:p>
            <a:endParaRPr lang="en-GB" sz="1600" b="0" dirty="0"/>
          </a:p>
          <a:p>
            <a:endParaRPr lang="en-GB" sz="1600" b="0" dirty="0"/>
          </a:p>
          <a:p>
            <a:endParaRPr lang="en-GB" sz="1600" b="0" dirty="0"/>
          </a:p>
          <a:p>
            <a:endParaRPr lang="en-GB" sz="1600" b="0" dirty="0"/>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altLang="en-US" sz="16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spcBef>
                <a:spcPct val="0"/>
              </a:spcBef>
              <a:buClrTx/>
              <a:buFontTx/>
              <a:buNone/>
              <a:defRPr/>
            </a:pPr>
            <a:endParaRPr lang="en-GB" altLang="en-US" sz="1600" b="1" dirty="0">
              <a:latin typeface="Arial" panose="020B0604020202020204" pitchFamily="34" charset="0"/>
            </a:endParaRPr>
          </a:p>
          <a:p>
            <a:pPr marL="0" indent="0">
              <a:buFontTx/>
              <a:buNone/>
              <a:defRPr/>
            </a:pPr>
            <a:endParaRPr lang="en-GB" altLang="en-US" sz="1600" b="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46CEBBF6-AFBA-5803-EF90-924BDD92DB2E}"/>
              </a:ext>
            </a:extLst>
          </p:cNvPr>
          <p:cNvPicPr>
            <a:picLocks noChangeAspect="1"/>
          </p:cNvPicPr>
          <p:nvPr/>
        </p:nvPicPr>
        <p:blipFill>
          <a:blip r:embed="rId2"/>
          <a:stretch>
            <a:fillRect/>
          </a:stretch>
        </p:blipFill>
        <p:spPr>
          <a:xfrm>
            <a:off x="2267744" y="1268760"/>
            <a:ext cx="6739445" cy="3973097"/>
          </a:xfrm>
          <a:prstGeom prst="rect">
            <a:avLst/>
          </a:prstGeom>
        </p:spPr>
      </p:pic>
    </p:spTree>
    <p:extLst>
      <p:ext uri="{BB962C8B-B14F-4D97-AF65-F5344CB8AC3E}">
        <p14:creationId xmlns:p14="http://schemas.microsoft.com/office/powerpoint/2010/main" val="2426312590"/>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762250" y="5441576"/>
            <a:ext cx="6515100" cy="921124"/>
          </a:xfrm>
        </p:spPr>
        <p:txBody>
          <a:bodyPr>
            <a:noAutofit/>
          </a:bodyPr>
          <a:lstStyle/>
          <a:p>
            <a:pPr marL="0" indent="0">
              <a:buNone/>
            </a:pPr>
            <a:r>
              <a:rPr lang="en-GB" sz="1600" dirty="0">
                <a:latin typeface="Calibri" panose="020F0502020204030204" pitchFamily="34" charset="0"/>
                <a:cs typeface="Calibri" panose="020F0502020204030204" pitchFamily="34" charset="0"/>
              </a:rPr>
              <a:t>This </a:t>
            </a:r>
            <a:r>
              <a:rPr lang="en-GB" sz="1600">
                <a:latin typeface="Calibri" panose="020F0502020204030204" pitchFamily="34" charset="0"/>
                <a:cs typeface="Calibri" panose="020F0502020204030204" pitchFamily="34" charset="0"/>
              </a:rPr>
              <a:t>page also </a:t>
            </a:r>
            <a:r>
              <a:rPr lang="en-GB" sz="1600" dirty="0">
                <a:latin typeface="Calibri" panose="020F0502020204030204" pitchFamily="34" charset="0"/>
                <a:cs typeface="Calibri" panose="020F0502020204030204" pitchFamily="34" charset="0"/>
              </a:rPr>
              <a:t>indicates when we will be holding more webinars to support you.</a:t>
            </a:r>
          </a:p>
          <a:p>
            <a:pPr marL="0" indent="0">
              <a:buNone/>
            </a:pPr>
            <a:endParaRPr lang="en-GB" sz="1600" dirty="0"/>
          </a:p>
          <a:p>
            <a:pPr marL="0" indent="0">
              <a:buNone/>
            </a:pPr>
            <a:endParaRPr lang="en-GB" sz="1600" dirty="0"/>
          </a:p>
          <a:p>
            <a:pPr marL="0" indent="0">
              <a:buNone/>
            </a:pPr>
            <a:r>
              <a:rPr lang="en-GB" sz="1600" dirty="0"/>
              <a:t>.</a:t>
            </a:r>
          </a:p>
          <a:p>
            <a:pPr marL="0" indent="0">
              <a:buNone/>
            </a:pPr>
            <a:endParaRPr lang="en-GB" sz="1600" dirty="0"/>
          </a:p>
          <a:p>
            <a:pPr marL="0" indent="0">
              <a:buNone/>
            </a:pPr>
            <a:endParaRPr lang="en-GB" sz="1600" dirty="0"/>
          </a:p>
          <a:p>
            <a:pPr marL="0" indent="0">
              <a:buNone/>
            </a:pPr>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altLang="en-US" sz="16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spcBef>
                <a:spcPct val="0"/>
              </a:spcBef>
              <a:buClrTx/>
              <a:buFontTx/>
              <a:buNone/>
              <a:defRPr/>
            </a:pPr>
            <a:endParaRPr lang="en-GB" altLang="en-US" sz="1600" b="1" dirty="0">
              <a:latin typeface="Arial" panose="020B060402020202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6" name="Rectangle 5"/>
          <p:cNvSpPr/>
          <p:nvPr/>
        </p:nvSpPr>
        <p:spPr>
          <a:xfrm>
            <a:off x="3374300" y="192296"/>
            <a:ext cx="5291000" cy="584775"/>
          </a:xfrm>
          <a:prstGeom prst="rect">
            <a:avLst/>
          </a:prstGeom>
        </p:spPr>
        <p:txBody>
          <a:bodyPr wrap="none">
            <a:spAutoFit/>
          </a:bodyPr>
          <a:lstStyle/>
          <a:p>
            <a:r>
              <a:rPr lang="en-GB" sz="3200" dirty="0">
                <a:solidFill>
                  <a:srgbClr val="000099"/>
                </a:solidFill>
              </a:rPr>
              <a:t>www.skillwise.net/support</a:t>
            </a:r>
          </a:p>
        </p:txBody>
      </p:sp>
      <p:pic>
        <p:nvPicPr>
          <p:cNvPr id="4" name="Picture 3"/>
          <p:cNvPicPr>
            <a:picLocks noChangeAspect="1"/>
          </p:cNvPicPr>
          <p:nvPr/>
        </p:nvPicPr>
        <p:blipFill>
          <a:blip r:embed="rId2"/>
          <a:stretch>
            <a:fillRect/>
          </a:stretch>
        </p:blipFill>
        <p:spPr>
          <a:xfrm>
            <a:off x="2647554" y="908720"/>
            <a:ext cx="6461152" cy="4368412"/>
          </a:xfrm>
          <a:prstGeom prst="rect">
            <a:avLst/>
          </a:prstGeom>
        </p:spPr>
      </p:pic>
    </p:spTree>
    <p:extLst>
      <p:ext uri="{BB962C8B-B14F-4D97-AF65-F5344CB8AC3E}">
        <p14:creationId xmlns:p14="http://schemas.microsoft.com/office/powerpoint/2010/main" val="183381496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A567D-0375-C315-D605-737D8F739643}"/>
            </a:ext>
          </a:extLst>
        </p:cNvPr>
        <p:cNvGrpSpPr/>
        <p:nvPr/>
      </p:nvGrpSpPr>
      <p:grpSpPr>
        <a:xfrm>
          <a:off x="0" y="0"/>
          <a:ext cx="0" cy="0"/>
          <a:chOff x="0" y="0"/>
          <a:chExt cx="0" cy="0"/>
        </a:xfrm>
      </p:grpSpPr>
      <p:sp>
        <p:nvSpPr>
          <p:cNvPr id="16386" name="Rectangle 2">
            <a:extLst>
              <a:ext uri="{FF2B5EF4-FFF2-40B4-BE49-F238E27FC236}">
                <a16:creationId xmlns:a16="http://schemas.microsoft.com/office/drawing/2014/main" id="{1B151EB0-ECCA-2AD5-FB88-8B81A3B67062}"/>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D76CAACC-A313-01E5-BE50-2DAD3E1FC01F}"/>
              </a:ext>
            </a:extLst>
          </p:cNvPr>
          <p:cNvSpPr>
            <a:spLocks noGrp="1" noChangeArrowheads="1"/>
          </p:cNvSpPr>
          <p:nvPr>
            <p:ph type="body" idx="1"/>
          </p:nvPr>
        </p:nvSpPr>
        <p:spPr>
          <a:xfrm>
            <a:off x="2895600" y="1092300"/>
            <a:ext cx="6011044" cy="2160587"/>
          </a:xfrm>
        </p:spPr>
        <p:txBody>
          <a:bodyPr>
            <a:noAutofit/>
          </a:bodyPr>
          <a:lstStyle/>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Calibri" panose="020F0502020204030204" pitchFamily="34" charset="0"/>
              </a:rPr>
              <a:t>If a user has multiple accounts that are linked together, and normally sees a drop-down at log in, this will appear after the OTP has been entered.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48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descr="A screenshot of a computer&#10;&#10;Description automatically generated">
            <a:extLst>
              <a:ext uri="{FF2B5EF4-FFF2-40B4-BE49-F238E27FC236}">
                <a16:creationId xmlns:a16="http://schemas.microsoft.com/office/drawing/2014/main" id="{878A1721-726F-A23B-9DAB-EDA0951A5546}"/>
              </a:ext>
            </a:extLst>
          </p:cNvPr>
          <p:cNvPicPr>
            <a:picLocks noChangeAspect="1"/>
          </p:cNvPicPr>
          <p:nvPr/>
        </p:nvPicPr>
        <p:blipFill>
          <a:blip r:embed="rId2"/>
          <a:stretch>
            <a:fillRect/>
          </a:stretch>
        </p:blipFill>
        <p:spPr>
          <a:xfrm>
            <a:off x="2843808" y="2238474"/>
            <a:ext cx="6094093" cy="2486670"/>
          </a:xfrm>
          <a:prstGeom prst="rect">
            <a:avLst/>
          </a:prstGeom>
        </p:spPr>
      </p:pic>
    </p:spTree>
    <p:extLst>
      <p:ext uri="{BB962C8B-B14F-4D97-AF65-F5344CB8AC3E}">
        <p14:creationId xmlns:p14="http://schemas.microsoft.com/office/powerpoint/2010/main" val="162220447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7B8F9-1296-9FDB-33EB-60D11A4306B6}"/>
            </a:ext>
          </a:extLst>
        </p:cNvPr>
        <p:cNvGrpSpPr/>
        <p:nvPr/>
      </p:nvGrpSpPr>
      <p:grpSpPr>
        <a:xfrm>
          <a:off x="0" y="0"/>
          <a:ext cx="0" cy="0"/>
          <a:chOff x="0" y="0"/>
          <a:chExt cx="0" cy="0"/>
        </a:xfrm>
      </p:grpSpPr>
      <p:sp>
        <p:nvSpPr>
          <p:cNvPr id="16386" name="Rectangle 2">
            <a:extLst>
              <a:ext uri="{FF2B5EF4-FFF2-40B4-BE49-F238E27FC236}">
                <a16:creationId xmlns:a16="http://schemas.microsoft.com/office/drawing/2014/main" id="{9A987E55-2ACC-321B-582C-43C7071EE653}"/>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701DC4ED-FAB9-7263-85C1-AF09B039D0E0}"/>
              </a:ext>
            </a:extLst>
          </p:cNvPr>
          <p:cNvSpPr>
            <a:spLocks noGrp="1" noChangeArrowheads="1"/>
          </p:cNvSpPr>
          <p:nvPr>
            <p:ph type="body" idx="1"/>
          </p:nvPr>
        </p:nvSpPr>
        <p:spPr>
          <a:xfrm>
            <a:off x="2895600" y="260474"/>
            <a:ext cx="6068888" cy="2160587"/>
          </a:xfrm>
        </p:spPr>
        <p:txBody>
          <a:bodyPr>
            <a:noAutofit/>
          </a:bodyPr>
          <a:lstStyle/>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Calibri" panose="020F0502020204030204" pitchFamily="34" charset="0"/>
              </a:rPr>
              <a:t>Clicking ‘retry’ will take the user back to the log in screen to start again.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Calibri" panose="020F0502020204030204" pitchFamily="34" charset="0"/>
              </a:rPr>
              <a:t> The limit for retrying after an incorrect entry of an OTP is five times, after which the user is taken back to the login page to start again with username and password.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Calibri" panose="020F0502020204030204" pitchFamily="34" charset="0"/>
              </a:rPr>
              <a:t> A </a:t>
            </a:r>
            <a:r>
              <a:rPr lang="en-GB" sz="1800" i="1" dirty="0">
                <a:effectLst/>
                <a:latin typeface="Calibri" panose="020F0502020204030204" pitchFamily="34" charset="0"/>
                <a:ea typeface="Calibri" panose="020F0502020204030204" pitchFamily="34" charset="0"/>
                <a:cs typeface="Calibri" panose="020F0502020204030204" pitchFamily="34" charset="0"/>
              </a:rPr>
              <a:t>new</a:t>
            </a:r>
            <a:r>
              <a:rPr lang="en-GB" sz="1800" dirty="0">
                <a:effectLst/>
                <a:latin typeface="Calibri" panose="020F0502020204030204" pitchFamily="34" charset="0"/>
                <a:ea typeface="Calibri" panose="020F0502020204030204" pitchFamily="34" charset="0"/>
                <a:cs typeface="Calibri" panose="020F0502020204030204" pitchFamily="34" charset="0"/>
              </a:rPr>
              <a:t> OTP is sent for every request. If there is no mobile phone number recorded for the user, the system will notify them of this issue: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48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descr="A screenshot of a computer&#10;&#10;Description automatically generated">
            <a:extLst>
              <a:ext uri="{FF2B5EF4-FFF2-40B4-BE49-F238E27FC236}">
                <a16:creationId xmlns:a16="http://schemas.microsoft.com/office/drawing/2014/main" id="{F9D1FE08-7B15-74A0-79CD-78E45F5C872E}"/>
              </a:ext>
            </a:extLst>
          </p:cNvPr>
          <p:cNvPicPr>
            <a:picLocks noChangeAspect="1"/>
          </p:cNvPicPr>
          <p:nvPr/>
        </p:nvPicPr>
        <p:blipFill>
          <a:blip r:embed="rId2"/>
          <a:stretch>
            <a:fillRect/>
          </a:stretch>
        </p:blipFill>
        <p:spPr>
          <a:xfrm>
            <a:off x="3203849" y="3068960"/>
            <a:ext cx="5174712" cy="3096344"/>
          </a:xfrm>
          <a:prstGeom prst="rect">
            <a:avLst/>
          </a:prstGeom>
          <a:ln w="3175">
            <a:solidFill>
              <a:schemeClr val="tx1"/>
            </a:solidFill>
          </a:ln>
        </p:spPr>
      </p:pic>
      <p:sp>
        <p:nvSpPr>
          <p:cNvPr id="4" name="Rectangle 1">
            <a:extLst>
              <a:ext uri="{FF2B5EF4-FFF2-40B4-BE49-F238E27FC236}">
                <a16:creationId xmlns:a16="http://schemas.microsoft.com/office/drawing/2014/main" id="{2947AB06-8413-364A-F2F0-ED7AFD7031B7}"/>
              </a:ext>
            </a:extLst>
          </p:cNvPr>
          <p:cNvSpPr>
            <a:spLocks noChangeArrowheads="1"/>
          </p:cNvSpPr>
          <p:nvPr/>
        </p:nvSpPr>
        <p:spPr bwMode="auto">
          <a:xfrm>
            <a:off x="3304824" y="5157192"/>
            <a:ext cx="4651552" cy="43204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GB"/>
          </a:p>
        </p:txBody>
      </p:sp>
    </p:spTree>
    <p:extLst>
      <p:ext uri="{BB962C8B-B14F-4D97-AF65-F5344CB8AC3E}">
        <p14:creationId xmlns:p14="http://schemas.microsoft.com/office/powerpoint/2010/main" val="250237068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4A555-147F-1CD0-5109-E58B8DFAFF6B}"/>
            </a:ext>
          </a:extLst>
        </p:cNvPr>
        <p:cNvGrpSpPr/>
        <p:nvPr/>
      </p:nvGrpSpPr>
      <p:grpSpPr>
        <a:xfrm>
          <a:off x="0" y="0"/>
          <a:ext cx="0" cy="0"/>
          <a:chOff x="0" y="0"/>
          <a:chExt cx="0" cy="0"/>
        </a:xfrm>
      </p:grpSpPr>
      <p:sp>
        <p:nvSpPr>
          <p:cNvPr id="16386" name="Rectangle 2">
            <a:extLst>
              <a:ext uri="{FF2B5EF4-FFF2-40B4-BE49-F238E27FC236}">
                <a16:creationId xmlns:a16="http://schemas.microsoft.com/office/drawing/2014/main" id="{6D516ABA-A1EA-E304-626B-38BD229E5A35}"/>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7E5AC052-2965-7BC0-1014-F9FA91B26C9F}"/>
              </a:ext>
            </a:extLst>
          </p:cNvPr>
          <p:cNvSpPr>
            <a:spLocks noGrp="1" noChangeArrowheads="1"/>
          </p:cNvSpPr>
          <p:nvPr>
            <p:ph type="body" idx="1"/>
          </p:nvPr>
        </p:nvSpPr>
        <p:spPr>
          <a:xfrm>
            <a:off x="2771800" y="836712"/>
            <a:ext cx="6011044" cy="2160587"/>
          </a:xfrm>
        </p:spPr>
        <p:txBody>
          <a:bodyPr>
            <a:noAutofit/>
          </a:bodyPr>
          <a:lstStyle/>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Calibri" panose="020F0502020204030204" pitchFamily="34" charset="0"/>
              </a:rPr>
              <a:t>In this instance, Admin users will be able to edit the user profile to enter a mobile number.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Calibri" panose="020F0502020204030204" pitchFamily="34" charset="0"/>
              </a:rPr>
              <a:t> Clients who require MFA switching on will need a valid mobile phone number in all their user accounts so this field </a:t>
            </a:r>
            <a:r>
              <a:rPr lang="en-GB" sz="1800" b="1" dirty="0">
                <a:effectLst/>
                <a:latin typeface="Calibri" panose="020F0502020204030204" pitchFamily="34" charset="0"/>
                <a:ea typeface="Calibri" panose="020F0502020204030204" pitchFamily="34" charset="0"/>
                <a:cs typeface="Calibri" panose="020F0502020204030204" pitchFamily="34" charset="0"/>
              </a:rPr>
              <a:t>MUST</a:t>
            </a:r>
            <a:r>
              <a:rPr lang="en-GB" sz="1800" dirty="0">
                <a:effectLst/>
                <a:latin typeface="Calibri" panose="020F0502020204030204" pitchFamily="34" charset="0"/>
                <a:ea typeface="Calibri" panose="020F0502020204030204" pitchFamily="34" charset="0"/>
                <a:cs typeface="Calibri" panose="020F0502020204030204" pitchFamily="34" charset="0"/>
              </a:rPr>
              <a:t> be populated for all users prior to any go live date. You may wish to factor in some preparation time before setting this up in your organisation.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b="1" dirty="0">
                <a:effectLst/>
                <a:latin typeface="Calibri" panose="020F0502020204030204" pitchFamily="34" charset="0"/>
                <a:ea typeface="Calibri" panose="020F0502020204030204" pitchFamily="34" charset="0"/>
                <a:cs typeface="Calibri" panose="020F0502020204030204" pitchFamily="34" charset="0"/>
              </a:rPr>
              <a:t>As previously mentioned, there is a cost for this service, please contact us for details.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48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611246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8D56E-A66A-6A00-7CAD-CF164ACA0ACB}"/>
            </a:ext>
          </a:extLst>
        </p:cNvPr>
        <p:cNvGrpSpPr/>
        <p:nvPr/>
      </p:nvGrpSpPr>
      <p:grpSpPr>
        <a:xfrm>
          <a:off x="0" y="0"/>
          <a:ext cx="0" cy="0"/>
          <a:chOff x="0" y="0"/>
          <a:chExt cx="0" cy="0"/>
        </a:xfrm>
      </p:grpSpPr>
      <p:sp>
        <p:nvSpPr>
          <p:cNvPr id="16386" name="Rectangle 2">
            <a:extLst>
              <a:ext uri="{FF2B5EF4-FFF2-40B4-BE49-F238E27FC236}">
                <a16:creationId xmlns:a16="http://schemas.microsoft.com/office/drawing/2014/main" id="{BDD27F9B-7EB9-6206-244C-4A250895931A}"/>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B6C6B514-A089-473A-759B-1BB5D04030E5}"/>
              </a:ext>
            </a:extLst>
          </p:cNvPr>
          <p:cNvSpPr>
            <a:spLocks noGrp="1" noChangeArrowheads="1"/>
          </p:cNvSpPr>
          <p:nvPr>
            <p:ph type="body" idx="1"/>
          </p:nvPr>
        </p:nvSpPr>
        <p:spPr>
          <a:xfrm>
            <a:off x="2627784" y="908720"/>
            <a:ext cx="6248400" cy="2160587"/>
          </a:xfrm>
        </p:spPr>
        <p:txBody>
          <a:bodyPr>
            <a:noAutofit/>
          </a:bodyPr>
          <a:lstStyle/>
          <a:p>
            <a:pPr marL="0" indent="0">
              <a:lnSpc>
                <a:spcPct val="107000"/>
              </a:lnSpc>
              <a:spcAft>
                <a:spcPts val="800"/>
              </a:spcAft>
              <a:buNone/>
            </a:pPr>
            <a:r>
              <a:rPr lang="en-GB" sz="1800" b="1" u="sng" dirty="0">
                <a:effectLst/>
                <a:latin typeface="Calibri" panose="020F0502020204030204" pitchFamily="34" charset="0"/>
                <a:ea typeface="Calibri" panose="020F0502020204030204" pitchFamily="34" charset="0"/>
                <a:cs typeface="Calibri" panose="020F0502020204030204" pitchFamily="34" charset="0"/>
              </a:rPr>
              <a:t>Cyber Essentials: protection against brute-force password guessing.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b="1"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GB" sz="1800" dirty="0">
                <a:effectLst/>
                <a:latin typeface="Calibri" panose="020F0502020204030204" pitchFamily="34" charset="0"/>
                <a:ea typeface="Calibri" panose="020F0502020204030204" pitchFamily="34" charset="0"/>
                <a:cs typeface="Calibri" panose="020F0502020204030204" pitchFamily="34" charset="0"/>
              </a:rPr>
              <a:t>As per the CE requirements VQM now records failed login attempts and temporarily locks the use of a username for twenty minutes, if more than ten failed login attempts were made with the same username, during the preceding five minutes. Any further attempts at using that username are rejected without further processing. These parameters are required by 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Calibri" panose="020F0502020204030204" pitchFamily="34" charset="0"/>
              </a:rPr>
              <a:t> After twenty minutes, the account will unlock, and the user will be able to try again.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48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75223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3A60F-2220-4648-3889-0389C015840C}"/>
            </a:ext>
          </a:extLst>
        </p:cNvPr>
        <p:cNvGrpSpPr/>
        <p:nvPr/>
      </p:nvGrpSpPr>
      <p:grpSpPr>
        <a:xfrm>
          <a:off x="0" y="0"/>
          <a:ext cx="0" cy="0"/>
          <a:chOff x="0" y="0"/>
          <a:chExt cx="0" cy="0"/>
        </a:xfrm>
      </p:grpSpPr>
      <p:sp>
        <p:nvSpPr>
          <p:cNvPr id="25603" name="Rectangle 3">
            <a:extLst>
              <a:ext uri="{FF2B5EF4-FFF2-40B4-BE49-F238E27FC236}">
                <a16:creationId xmlns:a16="http://schemas.microsoft.com/office/drawing/2014/main" id="{2A9E8A1D-BA05-D9A6-D2E5-110171FD8FE6}"/>
              </a:ext>
            </a:extLst>
          </p:cNvPr>
          <p:cNvSpPr>
            <a:spLocks noGrp="1" noChangeArrowheads="1"/>
          </p:cNvSpPr>
          <p:nvPr>
            <p:ph type="body" idx="1"/>
          </p:nvPr>
        </p:nvSpPr>
        <p:spPr>
          <a:xfrm>
            <a:off x="2699792" y="252859"/>
            <a:ext cx="6011044" cy="2160587"/>
          </a:xfrm>
        </p:spPr>
        <p:txBody>
          <a:bodyPr>
            <a:noAutofit/>
          </a:bodyPr>
          <a:lstStyle/>
          <a:p>
            <a:pPr marL="0" indent="0">
              <a:lnSpc>
                <a:spcPct val="107000"/>
              </a:lnSpc>
              <a:spcAft>
                <a:spcPts val="800"/>
              </a:spcAft>
              <a:buNone/>
            </a:pPr>
            <a:r>
              <a:rPr lang="en-GB" sz="1800" b="1" u="sng" dirty="0">
                <a:effectLst/>
                <a:latin typeface="Calibri" panose="020F0502020204030204" pitchFamily="34" charset="0"/>
                <a:ea typeface="Calibri" panose="020F0502020204030204" pitchFamily="34" charset="0"/>
                <a:cs typeface="Calibri" panose="020F0502020204030204" pitchFamily="34" charset="0"/>
              </a:rPr>
              <a:t>Allowing delay to Assessment plan notifications.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b="1" u="none" strike="noStrike"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Instead of a learner being sent an email reminder the day after an assessment plan due date, you can now delay this notification by 14 days if you wish. </a:t>
            </a:r>
          </a:p>
          <a:p>
            <a:pPr marL="0" indent="0">
              <a:lnSpc>
                <a:spcPct val="107000"/>
              </a:lnSpc>
              <a:spcAft>
                <a:spcPts val="800"/>
              </a:spcAft>
              <a:buNone/>
            </a:pPr>
            <a:endPar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endParaRPr lang="en-GB"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endPar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endParaRPr lang="en-GB"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endPar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endParaRPr lang="en-GB"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endPar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If you would prefer a 14-day delay to the current automated one (see above, sends email the day after the assessment plan becomes missed/overdue), please do contact us to implement this change.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48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descr="A screenshot of a email notification&#10;&#10;Description automatically generated">
            <a:extLst>
              <a:ext uri="{FF2B5EF4-FFF2-40B4-BE49-F238E27FC236}">
                <a16:creationId xmlns:a16="http://schemas.microsoft.com/office/drawing/2014/main" id="{FECB0250-E9E8-5F39-D065-D40C9FB22A94}"/>
              </a:ext>
            </a:extLst>
          </p:cNvPr>
          <p:cNvPicPr>
            <a:picLocks noChangeAspect="1"/>
          </p:cNvPicPr>
          <p:nvPr/>
        </p:nvPicPr>
        <p:blipFill>
          <a:blip r:embed="rId2"/>
          <a:stretch>
            <a:fillRect/>
          </a:stretch>
        </p:blipFill>
        <p:spPr>
          <a:xfrm>
            <a:off x="3491880" y="1813019"/>
            <a:ext cx="4104456" cy="2984133"/>
          </a:xfrm>
          <a:prstGeom prst="rect">
            <a:avLst/>
          </a:prstGeom>
          <a:ln w="3175">
            <a:solidFill>
              <a:schemeClr val="tx1"/>
            </a:solidFill>
          </a:ln>
        </p:spPr>
      </p:pic>
      <p:sp>
        <p:nvSpPr>
          <p:cNvPr id="4" name="Rectangle 2">
            <a:extLst>
              <a:ext uri="{FF2B5EF4-FFF2-40B4-BE49-F238E27FC236}">
                <a16:creationId xmlns:a16="http://schemas.microsoft.com/office/drawing/2014/main" id="{125902C3-3657-3FE5-C205-4D742B1EE7C0}"/>
              </a:ext>
            </a:extLst>
          </p:cNvPr>
          <p:cNvSpPr>
            <a:spLocks noChangeArrowheads="1"/>
          </p:cNvSpPr>
          <p:nvPr/>
        </p:nvSpPr>
        <p:spPr bwMode="auto">
          <a:xfrm>
            <a:off x="3563888" y="3225885"/>
            <a:ext cx="3744416" cy="491147"/>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GB"/>
          </a:p>
        </p:txBody>
      </p:sp>
    </p:spTree>
    <p:extLst>
      <p:ext uri="{BB962C8B-B14F-4D97-AF65-F5344CB8AC3E}">
        <p14:creationId xmlns:p14="http://schemas.microsoft.com/office/powerpoint/2010/main" val="2058847687"/>
      </p:ext>
    </p:extLst>
  </p:cSld>
  <p:clrMapOvr>
    <a:masterClrMapping/>
  </p:clrMapOvr>
  <p:transition/>
</p:sld>
</file>

<file path=ppt/theme/theme1.xml><?xml version="1.0" encoding="utf-8"?>
<a:theme xmlns:a="http://schemas.openxmlformats.org/drawingml/2006/main" name="Default Design">
  <a:themeElements>
    <a:clrScheme name="">
      <a:dk1>
        <a:srgbClr val="000000"/>
      </a:dk1>
      <a:lt1>
        <a:srgbClr val="FFFFFF"/>
      </a:lt1>
      <a:dk2>
        <a:srgbClr val="000099"/>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Black"/>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rgbClr val="003399"/>
          </a:buClr>
          <a:buSzPct val="125000"/>
          <a:buFontTx/>
          <a:buChar char="•"/>
          <a:tabLst/>
          <a:defRPr kumimoji="0" lang="en-GB" altLang="en-US" sz="24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rgbClr val="003399"/>
          </a:buClr>
          <a:buSzPct val="125000"/>
          <a:buFontTx/>
          <a:buChar char="•"/>
          <a:tabLst/>
          <a:defRPr kumimoji="0" lang="en-GB" altLang="en-US" sz="24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36056</TotalTime>
  <Words>2233</Words>
  <Application>Microsoft Office PowerPoint</Application>
  <PresentationFormat>On-screen Show (4:3)</PresentationFormat>
  <Paragraphs>382</Paragraphs>
  <Slides>44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Aptos</vt:lpstr>
      <vt:lpstr>Arial</vt:lpstr>
      <vt:lpstr>Arial Black</vt:lpstr>
      <vt:lpstr>Arial Narrow</vt:lpstr>
      <vt:lpstr>Calibri</vt:lpstr>
      <vt:lpstr>Comic Sans MS</vt:lpstr>
      <vt:lpstr>CommonBullets</vt:lpstr>
      <vt:lpstr>Symbol</vt:lpstr>
      <vt:lpstr>Times New Roman</vt:lpstr>
      <vt:lpstr>Default Design</vt:lpstr>
      <vt:lpstr>PowerPoint Presentation</vt:lpstr>
      <vt:lpstr>VQManager  </vt:lpstr>
      <vt:lpstr>VQManager  </vt:lpstr>
      <vt:lpstr>VQManager  </vt:lpstr>
      <vt:lpstr>VQManager  </vt:lpstr>
      <vt:lpstr>VQManager  </vt:lpstr>
      <vt:lpstr>VQManager  </vt:lpstr>
      <vt:lpstr>VQManager  </vt:lpstr>
      <vt:lpstr>PowerPoint Presentation</vt:lpstr>
      <vt:lpstr>PowerPoint Presentation</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PowerPoint Presentation</vt:lpstr>
      <vt:lpstr>VQManager  </vt:lpstr>
      <vt:lpstr>VQManager  </vt:lpstr>
      <vt:lpstr>VQManager  </vt:lpstr>
      <vt:lpstr>VQManager  </vt:lpstr>
      <vt:lpstr>PowerPoint Presentation</vt:lpstr>
      <vt:lpstr>VQManager  </vt:lpstr>
      <vt:lpstr>VQManager  </vt:lpstr>
      <vt:lpstr>VQManager  </vt:lpstr>
    </vt:vector>
  </TitlesOfParts>
  <Company>Learning Dimension 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Wayne Soutter</dc:creator>
  <cp:lastModifiedBy>kari north</cp:lastModifiedBy>
  <cp:revision>564</cp:revision>
  <dcterms:created xsi:type="dcterms:W3CDTF">2000-12-07T15:45:22Z</dcterms:created>
  <dcterms:modified xsi:type="dcterms:W3CDTF">2024-02-20T17:52:17Z</dcterms:modified>
</cp:coreProperties>
</file>