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8"/>
  </p:notesMasterIdLst>
  <p:handoutMasterIdLst>
    <p:handoutMasterId r:id="rId109"/>
  </p:handoutMasterIdLst>
  <p:sldIdLst>
    <p:sldId id="749" r:id="rId2"/>
    <p:sldId id="905" r:id="rId3"/>
    <p:sldId id="863" r:id="rId4"/>
    <p:sldId id="816" r:id="rId5"/>
    <p:sldId id="788" r:id="rId6"/>
    <p:sldId id="789" r:id="rId7"/>
    <p:sldId id="790" r:id="rId8"/>
    <p:sldId id="791" r:id="rId9"/>
    <p:sldId id="792" r:id="rId10"/>
    <p:sldId id="793" r:id="rId11"/>
    <p:sldId id="794" r:id="rId12"/>
    <p:sldId id="795" r:id="rId13"/>
    <p:sldId id="796" r:id="rId14"/>
    <p:sldId id="797" r:id="rId15"/>
    <p:sldId id="798" r:id="rId16"/>
    <p:sldId id="799" r:id="rId17"/>
    <p:sldId id="800" r:id="rId18"/>
    <p:sldId id="801" r:id="rId19"/>
    <p:sldId id="802" r:id="rId20"/>
    <p:sldId id="803" r:id="rId21"/>
    <p:sldId id="804" r:id="rId22"/>
    <p:sldId id="805" r:id="rId23"/>
    <p:sldId id="806" r:id="rId24"/>
    <p:sldId id="814" r:id="rId25"/>
    <p:sldId id="807" r:id="rId26"/>
    <p:sldId id="808" r:id="rId27"/>
    <p:sldId id="809" r:id="rId28"/>
    <p:sldId id="810" r:id="rId29"/>
    <p:sldId id="811" r:id="rId30"/>
    <p:sldId id="812" r:id="rId31"/>
    <p:sldId id="815" r:id="rId32"/>
    <p:sldId id="840" r:id="rId33"/>
    <p:sldId id="841" r:id="rId34"/>
    <p:sldId id="842" r:id="rId35"/>
    <p:sldId id="843" r:id="rId36"/>
    <p:sldId id="844" r:id="rId37"/>
    <p:sldId id="819" r:id="rId38"/>
    <p:sldId id="820" r:id="rId39"/>
    <p:sldId id="845" r:id="rId40"/>
    <p:sldId id="821" r:id="rId41"/>
    <p:sldId id="822" r:id="rId42"/>
    <p:sldId id="823" r:id="rId43"/>
    <p:sldId id="824" r:id="rId44"/>
    <p:sldId id="825" r:id="rId45"/>
    <p:sldId id="826" r:id="rId46"/>
    <p:sldId id="827" r:id="rId47"/>
    <p:sldId id="846" r:id="rId48"/>
    <p:sldId id="847" r:id="rId49"/>
    <p:sldId id="848" r:id="rId50"/>
    <p:sldId id="849" r:id="rId51"/>
    <p:sldId id="850" r:id="rId52"/>
    <p:sldId id="851" r:id="rId53"/>
    <p:sldId id="852" r:id="rId54"/>
    <p:sldId id="853" r:id="rId55"/>
    <p:sldId id="854" r:id="rId56"/>
    <p:sldId id="855" r:id="rId57"/>
    <p:sldId id="856" r:id="rId58"/>
    <p:sldId id="721" r:id="rId59"/>
    <p:sldId id="817" r:id="rId60"/>
    <p:sldId id="829" r:id="rId61"/>
    <p:sldId id="828" r:id="rId62"/>
    <p:sldId id="831" r:id="rId63"/>
    <p:sldId id="901" r:id="rId64"/>
    <p:sldId id="833" r:id="rId65"/>
    <p:sldId id="834" r:id="rId66"/>
    <p:sldId id="835" r:id="rId67"/>
    <p:sldId id="836" r:id="rId68"/>
    <p:sldId id="864" r:id="rId69"/>
    <p:sldId id="866" r:id="rId70"/>
    <p:sldId id="867" r:id="rId71"/>
    <p:sldId id="868" r:id="rId72"/>
    <p:sldId id="869" r:id="rId73"/>
    <p:sldId id="870" r:id="rId74"/>
    <p:sldId id="871" r:id="rId75"/>
    <p:sldId id="872" r:id="rId76"/>
    <p:sldId id="873" r:id="rId77"/>
    <p:sldId id="874" r:id="rId78"/>
    <p:sldId id="875" r:id="rId79"/>
    <p:sldId id="876" r:id="rId80"/>
    <p:sldId id="877" r:id="rId81"/>
    <p:sldId id="878" r:id="rId82"/>
    <p:sldId id="879" r:id="rId83"/>
    <p:sldId id="880" r:id="rId84"/>
    <p:sldId id="881" r:id="rId85"/>
    <p:sldId id="882" r:id="rId86"/>
    <p:sldId id="883" r:id="rId87"/>
    <p:sldId id="884" r:id="rId88"/>
    <p:sldId id="885" r:id="rId89"/>
    <p:sldId id="886" r:id="rId90"/>
    <p:sldId id="887" r:id="rId91"/>
    <p:sldId id="888" r:id="rId92"/>
    <p:sldId id="889" r:id="rId93"/>
    <p:sldId id="890" r:id="rId94"/>
    <p:sldId id="891" r:id="rId95"/>
    <p:sldId id="892" r:id="rId96"/>
    <p:sldId id="893" r:id="rId97"/>
    <p:sldId id="894" r:id="rId98"/>
    <p:sldId id="895" r:id="rId99"/>
    <p:sldId id="896" r:id="rId100"/>
    <p:sldId id="897" r:id="rId101"/>
    <p:sldId id="903" r:id="rId102"/>
    <p:sldId id="904" r:id="rId103"/>
    <p:sldId id="902" r:id="rId104"/>
    <p:sldId id="898" r:id="rId105"/>
    <p:sldId id="899" r:id="rId106"/>
    <p:sldId id="900" r:id="rId107"/>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2" d="100"/>
          <a:sy n="72" d="100"/>
        </p:scale>
        <p:origin x="1680"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skillwise.net/wp-content/uploads/2023/02/Email-Summary-Notifications-V3.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killwise.net/wp-content/uploads/2019/08/Org-Admin-adding-default-units-to-qualifications.pdf"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killwise.net/wp-content/uploads/2019/08/Assessor-emailing-into-the-e-portfolio-V2.pdf"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skillwise.net/wp-content/uploads/2022/12/Off-the-job-training-V2.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killwise.net/wp-content/uploads/2022/12/Off-the-job-training-V2.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skillwise.net/wp-content/uploads/2023/05/Passwords-W3W.pdf"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2400" b="1" u="sng" dirty="0">
                <a:latin typeface="Calibri" panose="020F0502020204030204" pitchFamily="34" charset="0"/>
                <a:cs typeface="Calibri" panose="020F0502020204030204" pitchFamily="34" charset="0"/>
              </a:rPr>
              <a:t>VQManager 2023 User Group Agenda</a:t>
            </a:r>
          </a:p>
          <a:p>
            <a:pPr marL="0" indent="0" algn="ctr">
              <a:buNone/>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latin typeface="Calibri" panose="020F0502020204030204" pitchFamily="34" charset="0"/>
                <a:ea typeface="Calibri" panose="020F0502020204030204" pitchFamily="34" charset="0"/>
                <a:cs typeface="Times New Roman" panose="02020603050405020304" pitchFamily="18" charset="0"/>
              </a:rPr>
              <a:t> Welcome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What’s new since last year?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Artificial Intelligence – how will it affect me?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What do you want us to develop in the next round?</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Voting and conclusion</a:t>
            </a: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75800" y="787066"/>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there are any important messages for the LM/Employer, this icon will take them to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Messages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tab.</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4B6BE30B-C32C-16DB-7F9D-D003713DD0EA}"/>
              </a:ext>
            </a:extLst>
          </p:cNvPr>
          <p:cNvPicPr>
            <a:picLocks noChangeAspect="1"/>
          </p:cNvPicPr>
          <p:nvPr/>
        </p:nvPicPr>
        <p:blipFill rotWithShape="1">
          <a:blip r:embed="rId2"/>
          <a:srcRect l="53007" t="42552" r="34615" b="31535"/>
          <a:stretch/>
        </p:blipFill>
        <p:spPr bwMode="auto">
          <a:xfrm>
            <a:off x="6876256" y="1171929"/>
            <a:ext cx="1008112" cy="950957"/>
          </a:xfrm>
          <a:prstGeom prst="rect">
            <a:avLst/>
          </a:prstGeom>
          <a:ln>
            <a:solidFill>
              <a:schemeClr val="tx1"/>
            </a:solidFill>
          </a:ln>
          <a:extLst>
            <a:ext uri="{53640926-AAD7-44D8-BBD7-CCE9431645EC}">
              <a14:shadowObscured xmlns:a14="http://schemas.microsoft.com/office/drawing/2010/main"/>
            </a:ext>
          </a:extLst>
        </p:spPr>
      </p:pic>
      <p:pic>
        <p:nvPicPr>
          <p:cNvPr id="3" name="Picture 2" descr="Graphical user interface, text, application, email&#10;&#10;Description automatically generated">
            <a:extLst>
              <a:ext uri="{FF2B5EF4-FFF2-40B4-BE49-F238E27FC236}">
                <a16:creationId xmlns:a16="http://schemas.microsoft.com/office/drawing/2014/main" id="{4A5584E1-40C1-EDC9-0E97-CFF5432084B4}"/>
              </a:ext>
            </a:extLst>
          </p:cNvPr>
          <p:cNvPicPr>
            <a:picLocks noChangeAspect="1"/>
          </p:cNvPicPr>
          <p:nvPr/>
        </p:nvPicPr>
        <p:blipFill>
          <a:blip r:embed="rId3"/>
          <a:stretch>
            <a:fillRect/>
          </a:stretch>
        </p:blipFill>
        <p:spPr>
          <a:xfrm>
            <a:off x="2399985" y="2293738"/>
            <a:ext cx="6362674" cy="3799558"/>
          </a:xfrm>
          <a:prstGeom prst="rect">
            <a:avLst/>
          </a:prstGeom>
          <a:ln>
            <a:solidFill>
              <a:schemeClr val="tx1"/>
            </a:solidFill>
          </a:ln>
        </p:spPr>
      </p:pic>
    </p:spTree>
    <p:extLst>
      <p:ext uri="{BB962C8B-B14F-4D97-AF65-F5344CB8AC3E}">
        <p14:creationId xmlns:p14="http://schemas.microsoft.com/office/powerpoint/2010/main" val="3024161734"/>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699792" y="2233233"/>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Unless specified, all of these enhancements have been automatically added to VQManager for you.</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24058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3419872" y="568327"/>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What are we currently working on?</a:t>
            </a:r>
          </a:p>
          <a:p>
            <a:pPr marL="0" indent="0">
              <a:buNone/>
            </a:pP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1514B30-1433-1143-CDE1-49EDC71D2D5C}"/>
              </a:ext>
            </a:extLst>
          </p:cNvPr>
          <p:cNvSpPr txBox="1"/>
          <p:nvPr/>
        </p:nvSpPr>
        <p:spPr>
          <a:xfrm>
            <a:off x="2699792" y="1418594"/>
            <a:ext cx="6871112" cy="2123658"/>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8183     Add report showing confirmation of OTJ hours</a:t>
            </a:r>
          </a:p>
          <a:p>
            <a:r>
              <a:rPr lang="en-GB" sz="1200" dirty="0">
                <a:latin typeface="Calibri" panose="020F0502020204030204" pitchFamily="34" charset="0"/>
                <a:cs typeface="Calibri" panose="020F0502020204030204" pitchFamily="34" charset="0"/>
              </a:rPr>
              <a:t>8182     Alter Activity log and Diary summary screens to increase clarity and add learner OTJ confirmation</a:t>
            </a:r>
          </a:p>
          <a:p>
            <a:r>
              <a:rPr lang="en-GB" sz="1200" dirty="0">
                <a:latin typeface="Calibri" panose="020F0502020204030204" pitchFamily="34" charset="0"/>
                <a:cs typeface="Calibri" panose="020F0502020204030204" pitchFamily="34" charset="0"/>
              </a:rPr>
              <a:t>8180     Add Learner OTJ confirmation date and comments to Diary and Activity log downloads</a:t>
            </a:r>
          </a:p>
          <a:p>
            <a:r>
              <a:rPr lang="en-GB" sz="1200" dirty="0">
                <a:latin typeface="Calibri" panose="020F0502020204030204" pitchFamily="34" charset="0"/>
                <a:cs typeface="Calibri" panose="020F0502020204030204" pitchFamily="34" charset="0"/>
              </a:rPr>
              <a:t>8179     Add notification to learners of new Calendar entries</a:t>
            </a:r>
          </a:p>
          <a:p>
            <a:r>
              <a:rPr lang="en-GB" sz="1200" dirty="0">
                <a:latin typeface="Calibri" panose="020F0502020204030204" pitchFamily="34" charset="0"/>
                <a:cs typeface="Calibri" panose="020F0502020204030204" pitchFamily="34" charset="0"/>
              </a:rPr>
              <a:t>8178     Allow Line Managers to upload files to Progress Reviews</a:t>
            </a:r>
          </a:p>
          <a:p>
            <a:r>
              <a:rPr lang="en-GB" sz="1200" dirty="0">
                <a:latin typeface="Calibri" panose="020F0502020204030204" pitchFamily="34" charset="0"/>
                <a:cs typeface="Calibri" panose="020F0502020204030204" pitchFamily="34" charset="0"/>
              </a:rPr>
              <a:t>8177     Add rows to Progress Review report to show which users signed off</a:t>
            </a:r>
          </a:p>
          <a:p>
            <a:r>
              <a:rPr lang="en-GB" sz="1200" dirty="0">
                <a:latin typeface="Calibri" panose="020F0502020204030204" pitchFamily="34" charset="0"/>
                <a:cs typeface="Calibri" panose="020F0502020204030204" pitchFamily="34" charset="0"/>
              </a:rPr>
              <a:t>8176     Create Shortcuts page for assessors</a:t>
            </a:r>
          </a:p>
          <a:p>
            <a:r>
              <a:rPr lang="en-GB" sz="1200" dirty="0">
                <a:latin typeface="Calibri" panose="020F0502020204030204" pitchFamily="34" charset="0"/>
                <a:cs typeface="Calibri" panose="020F0502020204030204" pitchFamily="34" charset="0"/>
              </a:rPr>
              <a:t>8174     Allow bulk deletion of assessment plan templates</a:t>
            </a:r>
          </a:p>
          <a:p>
            <a:r>
              <a:rPr lang="en-GB" sz="1200" dirty="0">
                <a:latin typeface="Calibri" panose="020F0502020204030204" pitchFamily="34" charset="0"/>
                <a:cs typeface="Calibri" panose="020F0502020204030204" pitchFamily="34" charset="0"/>
              </a:rPr>
              <a:t>8173     Allowing assessors to sign off OTJ records in bulk</a:t>
            </a:r>
          </a:p>
          <a:p>
            <a:r>
              <a:rPr lang="en-GB" sz="1200" dirty="0">
                <a:latin typeface="Calibri" panose="020F0502020204030204" pitchFamily="34" charset="0"/>
                <a:cs typeface="Calibri" panose="020F0502020204030204" pitchFamily="34" charset="0"/>
              </a:rPr>
              <a:t>8159     Adding minimum requirements information to Gap Analysis report</a:t>
            </a:r>
          </a:p>
          <a:p>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25736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3419872" y="568327"/>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What are we currently working on?</a:t>
            </a:r>
          </a:p>
          <a:p>
            <a:pPr marL="0" indent="0">
              <a:buNone/>
            </a:pP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1514B30-1433-1143-CDE1-49EDC71D2D5C}"/>
              </a:ext>
            </a:extLst>
          </p:cNvPr>
          <p:cNvSpPr txBox="1"/>
          <p:nvPr/>
        </p:nvSpPr>
        <p:spPr>
          <a:xfrm>
            <a:off x="2699792" y="1418594"/>
            <a:ext cx="7028271" cy="1938992"/>
          </a:xfrm>
          <a:prstGeom prst="rect">
            <a:avLst/>
          </a:prstGeom>
          <a:noFill/>
        </p:spPr>
        <p:txBody>
          <a:bodyPr wrap="none" rtlCol="0">
            <a:spAutoFit/>
          </a:bodyPr>
          <a:lstStyle/>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items under development for users using VQManager as an EPA system are:</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8190     Add a centre switch to prevent learners receiving e-mails about evidence</a:t>
            </a:r>
          </a:p>
          <a:p>
            <a:r>
              <a:rPr lang="en-GB" sz="1200" dirty="0">
                <a:latin typeface="Calibri" panose="020F0502020204030204" pitchFamily="34" charset="0"/>
                <a:cs typeface="Calibri" panose="020F0502020204030204" pitchFamily="34" charset="0"/>
              </a:rPr>
              <a:t>8189     Add new learner fields, qual fields and Custom filter 2 reference to Report Builder</a:t>
            </a:r>
          </a:p>
          <a:p>
            <a:r>
              <a:rPr lang="en-GB" sz="1200" dirty="0">
                <a:latin typeface="Calibri" panose="020F0502020204030204" pitchFamily="34" charset="0"/>
                <a:cs typeface="Calibri" panose="020F0502020204030204" pitchFamily="34" charset="0"/>
              </a:rPr>
              <a:t>8188     Bulk update of new learner fields</a:t>
            </a:r>
          </a:p>
          <a:p>
            <a:r>
              <a:rPr lang="en-GB" sz="1200" dirty="0">
                <a:latin typeface="Calibri" panose="020F0502020204030204" pitchFamily="34" charset="0"/>
                <a:cs typeface="Calibri" panose="020F0502020204030204" pitchFamily="34" charset="0"/>
              </a:rPr>
              <a:t>8187     Add reference number field to Custom filter 2</a:t>
            </a:r>
          </a:p>
          <a:p>
            <a:r>
              <a:rPr lang="en-GB" sz="1200" dirty="0">
                <a:latin typeface="Calibri" panose="020F0502020204030204" pitchFamily="34" charset="0"/>
                <a:cs typeface="Calibri" panose="020F0502020204030204" pitchFamily="34" charset="0"/>
              </a:rPr>
              <a:t>8186     Adding fields to Qualification Options that Org Admin can edit</a:t>
            </a:r>
          </a:p>
          <a:p>
            <a:r>
              <a:rPr lang="en-GB" sz="1200" dirty="0">
                <a:latin typeface="Calibri" panose="020F0502020204030204" pitchFamily="34" charset="0"/>
                <a:cs typeface="Calibri" panose="020F0502020204030204" pitchFamily="34" charset="0"/>
              </a:rPr>
              <a:t>8185     Adding fields to EPA section of learner profile</a:t>
            </a:r>
          </a:p>
          <a:p>
            <a:r>
              <a:rPr lang="en-GB" sz="1200" dirty="0">
                <a:latin typeface="Calibri" panose="020F0502020204030204" pitchFamily="34" charset="0"/>
                <a:cs typeface="Calibri" panose="020F0502020204030204" pitchFamily="34" charset="0"/>
              </a:rPr>
              <a:t>tba     Allowing IQAs to download a document showing all the feedback reports written for a given assessor</a:t>
            </a:r>
          </a:p>
        </p:txBody>
      </p:sp>
    </p:spTree>
    <p:extLst>
      <p:ext uri="{BB962C8B-B14F-4D97-AF65-F5344CB8AC3E}">
        <p14:creationId xmlns:p14="http://schemas.microsoft.com/office/powerpoint/2010/main" val="115398779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455912" y="438054"/>
            <a:ext cx="6508576" cy="876101"/>
          </a:xfrm>
        </p:spPr>
        <p:txBody>
          <a:bodyPr/>
          <a:lstStyle/>
          <a:p>
            <a:pPr marL="0" indent="0" eaLnBrk="0" fontAlgn="base" hangingPunct="0">
              <a:spcBef>
                <a:spcPts val="480"/>
              </a:spcBef>
              <a:buNone/>
            </a:pPr>
            <a:r>
              <a:rPr lang="en-GB" sz="3200" b="1" kern="1200" dirty="0">
                <a:solidFill>
                  <a:srgbClr val="000000"/>
                </a:solidFill>
                <a:effectLst/>
                <a:latin typeface="Calibri" panose="020F0502020204030204" pitchFamily="34" charset="0"/>
                <a:ea typeface="Times New Roman" panose="02020603050405020304" pitchFamily="18" charset="0"/>
              </a:rPr>
              <a:t>Did you know?</a:t>
            </a:r>
          </a:p>
          <a:p>
            <a:pPr marL="0" indent="0" eaLnBrk="0" fontAlgn="base" hangingPunct="0">
              <a:spcBef>
                <a:spcPts val="480"/>
              </a:spcBef>
              <a:buNone/>
            </a:pPr>
            <a:endParaRPr lang="en-GB" sz="1600" dirty="0">
              <a:effectLst/>
              <a:latin typeface="Calibri" panose="020F0502020204030204" pitchFamily="34" charset="0"/>
              <a:ea typeface="Calibri" panose="020F0502020204030204" pitchFamily="34"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units as an assessor and as an IQA?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assessment plans at once?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assessment plans between assessors (using your CA role)?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assign multiple assessment plans to multiple learners?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bulk map criteria addressing assessment plans when logging evidence?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set notes in the progress review area to remind assessor what to cover?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alter settings so only the assessor can alter the learner’s personal details rather than the learner themselves?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make the Shortcuts page a default “landing page” for the learners and employers?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see learner and assessor activity – what they did and when?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 sampling plan with another IQA if one leaves your organisation?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export evidence, activity log summary and Diary summary for EPA?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build your own reports?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run a skill scan for your learners throughout their course?</a:t>
            </a:r>
          </a:p>
          <a:p>
            <a:pPr marL="342900" lvl="0" indent="-342900" eaLnBrk="0" fontAlgn="base" hangingPunct="0">
              <a:buFont typeface="Calibri" panose="020F0502020204030204" pitchFamily="34" charset="0"/>
              <a:buChar char="•"/>
              <a:tabLst>
                <a:tab pos="457200" algn="l"/>
              </a:tabLst>
            </a:pPr>
            <a:r>
              <a:rPr lang="en-GB"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can use the bulk edit function to perform multiple tasks at once?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b="1"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25086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5EA3B6-26B5-ADF6-E096-99BB4B3EE1E3}"/>
              </a:ext>
            </a:extLst>
          </p:cNvPr>
          <p:cNvPicPr>
            <a:picLocks noChangeAspect="1"/>
          </p:cNvPicPr>
          <p:nvPr/>
        </p:nvPicPr>
        <p:blipFill>
          <a:blip r:embed="rId2"/>
          <a:stretch>
            <a:fillRect/>
          </a:stretch>
        </p:blipFill>
        <p:spPr>
          <a:xfrm>
            <a:off x="2905336" y="1556791"/>
            <a:ext cx="5267064" cy="4683875"/>
          </a:xfrm>
          <a:prstGeom prst="rect">
            <a:avLst/>
          </a:prstGeom>
        </p:spPr>
      </p:pic>
    </p:spTree>
    <p:extLst>
      <p:ext uri="{BB962C8B-B14F-4D97-AF65-F5344CB8AC3E}">
        <p14:creationId xmlns:p14="http://schemas.microsoft.com/office/powerpoint/2010/main" val="198010598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This presentation can be found on the </a:t>
            </a:r>
            <a:r>
              <a:rPr lang="en-GB" sz="1600" b="1" dirty="0">
                <a:latin typeface="Calibri" panose="020F0502020204030204" pitchFamily="34" charset="0"/>
                <a:cs typeface="Calibri" panose="020F0502020204030204" pitchFamily="34" charset="0"/>
              </a:rPr>
              <a:t>Enhancement Notifications </a:t>
            </a:r>
            <a:r>
              <a:rPr lang="en-GB" sz="1600" dirty="0">
                <a:latin typeface="Calibri" panose="020F0502020204030204" pitchFamily="34" charset="0"/>
                <a:cs typeface="Calibri" panose="020F0502020204030204" pitchFamily="34" charset="0"/>
              </a:rPr>
              <a:t>page:</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54514AC3-E032-5DA4-17E3-73A548CBE58C}"/>
              </a:ext>
            </a:extLst>
          </p:cNvPr>
          <p:cNvSpPr txBox="1">
            <a:spLocks noChangeArrowheads="1"/>
          </p:cNvSpPr>
          <p:nvPr/>
        </p:nvSpPr>
        <p:spPr bwMode="auto">
          <a:xfrm>
            <a:off x="2379916" y="5282406"/>
            <a:ext cx="65151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pPr>
            <a:r>
              <a:rPr lang="en-GB" sz="1600" b="0" dirty="0">
                <a:latin typeface="Calibri" panose="020F0502020204030204" pitchFamily="34" charset="0"/>
                <a:cs typeface="Calibri" panose="020F0502020204030204" pitchFamily="34" charset="0"/>
              </a:rPr>
              <a:t>And also on the</a:t>
            </a:r>
            <a:r>
              <a:rPr lang="en-GB" sz="1600" dirty="0">
                <a:latin typeface="Calibri" panose="020F0502020204030204" pitchFamily="34" charset="0"/>
                <a:cs typeface="Calibri" panose="020F0502020204030204" pitchFamily="34" charset="0"/>
              </a:rPr>
              <a:t> Functionality and Enhancements Webinars</a:t>
            </a:r>
            <a:r>
              <a:rPr lang="en-GB" sz="1600" b="0" dirty="0">
                <a:latin typeface="Calibri" panose="020F0502020204030204" pitchFamily="34" charset="0"/>
                <a:cs typeface="Calibri" panose="020F0502020204030204" pitchFamily="34" charset="0"/>
              </a:rPr>
              <a:t> page – see next slide:</a:t>
            </a:r>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r>
              <a:rPr lang="en-GB" sz="1600" b="0" dirty="0"/>
              <a:t>.</a:t>
            </a:r>
          </a:p>
          <a:p>
            <a:pPr marL="0" indent="0">
              <a:buFontTx/>
              <a:buNone/>
            </a:pPr>
            <a:endParaRPr lang="en-GB" sz="1600" b="0" dirty="0"/>
          </a:p>
          <a:p>
            <a:pPr marL="0" indent="0">
              <a:buFontTx/>
              <a:buNone/>
            </a:pPr>
            <a:endParaRPr lang="en-GB" sz="1600" b="0" dirty="0"/>
          </a:p>
          <a:p>
            <a:pPr marL="0" indent="0">
              <a:buFontTx/>
              <a:buNone/>
            </a:pPr>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CEBBF6-AFBA-5803-EF90-924BDD92DB2E}"/>
              </a:ext>
            </a:extLst>
          </p:cNvPr>
          <p:cNvPicPr>
            <a:picLocks noChangeAspect="1"/>
          </p:cNvPicPr>
          <p:nvPr/>
        </p:nvPicPr>
        <p:blipFill>
          <a:blip r:embed="rId2"/>
          <a:stretch>
            <a:fillRect/>
          </a:stretch>
        </p:blipFill>
        <p:spPr>
          <a:xfrm>
            <a:off x="2267744" y="1268760"/>
            <a:ext cx="6739445" cy="3973097"/>
          </a:xfrm>
          <a:prstGeom prst="rect">
            <a:avLst/>
          </a:prstGeom>
        </p:spPr>
      </p:pic>
    </p:spTree>
    <p:extLst>
      <p:ext uri="{BB962C8B-B14F-4D97-AF65-F5344CB8AC3E}">
        <p14:creationId xmlns:p14="http://schemas.microsoft.com/office/powerpoint/2010/main" val="242631259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544157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This </a:t>
            </a:r>
            <a:r>
              <a:rPr lang="en-GB" sz="1600">
                <a:latin typeface="Calibri" panose="020F0502020204030204" pitchFamily="34" charset="0"/>
                <a:cs typeface="Calibri" panose="020F0502020204030204" pitchFamily="34" charset="0"/>
              </a:rPr>
              <a:t>page also </a:t>
            </a:r>
            <a:r>
              <a:rPr lang="en-GB" sz="1600" dirty="0">
                <a:latin typeface="Calibri" panose="020F0502020204030204" pitchFamily="34" charset="0"/>
                <a:cs typeface="Calibri" panose="020F0502020204030204" pitchFamily="34" charset="0"/>
              </a:rPr>
              <a:t>indicates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2"/>
          <a:stretch>
            <a:fillRect/>
          </a:stretch>
        </p:blipFill>
        <p:spPr>
          <a:xfrm>
            <a:off x="2647554" y="908720"/>
            <a:ext cx="6461152" cy="4368412"/>
          </a:xfrm>
          <a:prstGeom prst="rect">
            <a:avLst/>
          </a:prstGeom>
        </p:spPr>
      </p:pic>
    </p:spTree>
    <p:extLst>
      <p:ext uri="{BB962C8B-B14F-4D97-AF65-F5344CB8AC3E}">
        <p14:creationId xmlns:p14="http://schemas.microsoft.com/office/powerpoint/2010/main" val="18338149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CEEE38-6802-A097-C7E7-5A193AA9A3D6}"/>
              </a:ext>
            </a:extLst>
          </p:cNvPr>
          <p:cNvSpPr txBox="1"/>
          <p:nvPr/>
        </p:nvSpPr>
        <p:spPr>
          <a:xfrm>
            <a:off x="2900670" y="657025"/>
            <a:ext cx="6011043" cy="968278"/>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icon will take the LM/Employer to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Dashboard</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tab to see instant reports regarding the learner’s progress and activity.</a:t>
            </a:r>
          </a:p>
        </p:txBody>
      </p:sp>
      <p:pic>
        <p:nvPicPr>
          <p:cNvPr id="4" name="Picture 3" descr="Graphical user interface, application&#10;&#10;Description automatically generated">
            <a:extLst>
              <a:ext uri="{FF2B5EF4-FFF2-40B4-BE49-F238E27FC236}">
                <a16:creationId xmlns:a16="http://schemas.microsoft.com/office/drawing/2014/main" id="{04858836-4C04-76EE-2CC5-67917B80213F}"/>
              </a:ext>
            </a:extLst>
          </p:cNvPr>
          <p:cNvPicPr>
            <a:picLocks noChangeAspect="1"/>
          </p:cNvPicPr>
          <p:nvPr/>
        </p:nvPicPr>
        <p:blipFill rotWithShape="1">
          <a:blip r:embed="rId2"/>
          <a:srcRect l="83259" t="42783" r="1452" b="26235"/>
          <a:stretch/>
        </p:blipFill>
        <p:spPr bwMode="auto">
          <a:xfrm>
            <a:off x="5116996" y="1476772"/>
            <a:ext cx="876300" cy="800100"/>
          </a:xfrm>
          <a:prstGeom prst="rect">
            <a:avLst/>
          </a:prstGeom>
          <a:ln>
            <a:solidFill>
              <a:schemeClr val="tx1"/>
            </a:solidFill>
          </a:ln>
          <a:extLst>
            <a:ext uri="{53640926-AAD7-44D8-BBD7-CCE9431645EC}">
              <a14:shadowObscured xmlns:a14="http://schemas.microsoft.com/office/drawing/2010/main"/>
            </a:ext>
          </a:extLst>
        </p:spPr>
      </p:pic>
      <p:pic>
        <p:nvPicPr>
          <p:cNvPr id="5" name="Picture 4" descr="Chart, pie chart&#10;&#10;Description automatically generated">
            <a:extLst>
              <a:ext uri="{FF2B5EF4-FFF2-40B4-BE49-F238E27FC236}">
                <a16:creationId xmlns:a16="http://schemas.microsoft.com/office/drawing/2014/main" id="{3AC81F81-2646-6EDB-7902-7181ABE42936}"/>
              </a:ext>
            </a:extLst>
          </p:cNvPr>
          <p:cNvPicPr>
            <a:picLocks noChangeAspect="1"/>
          </p:cNvPicPr>
          <p:nvPr/>
        </p:nvPicPr>
        <p:blipFill>
          <a:blip r:embed="rId3"/>
          <a:stretch>
            <a:fillRect/>
          </a:stretch>
        </p:blipFill>
        <p:spPr>
          <a:xfrm>
            <a:off x="2644080" y="2552339"/>
            <a:ext cx="6248400" cy="3468949"/>
          </a:xfrm>
          <a:prstGeom prst="rect">
            <a:avLst/>
          </a:prstGeom>
          <a:ln>
            <a:solidFill>
              <a:schemeClr val="tx1"/>
            </a:solidFill>
          </a:ln>
        </p:spPr>
      </p:pic>
    </p:spTree>
    <p:extLst>
      <p:ext uri="{BB962C8B-B14F-4D97-AF65-F5344CB8AC3E}">
        <p14:creationId xmlns:p14="http://schemas.microsoft.com/office/powerpoint/2010/main" val="20518892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4FA68E4-8A46-7149-033B-7778FC6F57B4}"/>
              </a:ext>
            </a:extLst>
          </p:cNvPr>
          <p:cNvSpPr txBox="1"/>
          <p:nvPr/>
        </p:nvSpPr>
        <p:spPr>
          <a:xfrm>
            <a:off x="2895600" y="516506"/>
            <a:ext cx="5626054" cy="968278"/>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icon will take the LM/Employer to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 Details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tab where they can change their password or amend contact details.</a:t>
            </a:r>
          </a:p>
        </p:txBody>
      </p:sp>
      <p:pic>
        <p:nvPicPr>
          <p:cNvPr id="4" name="Picture 3" descr="Graphical user interface, application&#10;&#10;Description automatically generated">
            <a:extLst>
              <a:ext uri="{FF2B5EF4-FFF2-40B4-BE49-F238E27FC236}">
                <a16:creationId xmlns:a16="http://schemas.microsoft.com/office/drawing/2014/main" id="{46AB6A0D-2742-BB98-9DCB-404081761110}"/>
              </a:ext>
            </a:extLst>
          </p:cNvPr>
          <p:cNvPicPr>
            <a:picLocks noChangeAspect="1"/>
          </p:cNvPicPr>
          <p:nvPr/>
        </p:nvPicPr>
        <p:blipFill rotWithShape="1">
          <a:blip r:embed="rId2"/>
          <a:srcRect l="51019" t="73396" r="35354"/>
          <a:stretch/>
        </p:blipFill>
        <p:spPr bwMode="auto">
          <a:xfrm>
            <a:off x="4607430" y="1606749"/>
            <a:ext cx="932200" cy="820033"/>
          </a:xfrm>
          <a:prstGeom prst="rect">
            <a:avLst/>
          </a:prstGeom>
          <a:ln>
            <a:solidFill>
              <a:schemeClr val="tx1"/>
            </a:solidFill>
          </a:ln>
          <a:extLst>
            <a:ext uri="{53640926-AAD7-44D8-BBD7-CCE9431645EC}">
              <a14:shadowObscured xmlns:a14="http://schemas.microsoft.com/office/drawing/2010/main"/>
            </a:ext>
          </a:extLst>
        </p:spPr>
      </p:pic>
      <p:pic>
        <p:nvPicPr>
          <p:cNvPr id="5" name="Picture 4" descr="Graphical user interface, application&#10;&#10;Description automatically generated">
            <a:extLst>
              <a:ext uri="{FF2B5EF4-FFF2-40B4-BE49-F238E27FC236}">
                <a16:creationId xmlns:a16="http://schemas.microsoft.com/office/drawing/2014/main" id="{EA065445-0980-4E8A-3B7E-36F7A6128C1F}"/>
              </a:ext>
            </a:extLst>
          </p:cNvPr>
          <p:cNvPicPr>
            <a:picLocks noChangeAspect="1"/>
          </p:cNvPicPr>
          <p:nvPr/>
        </p:nvPicPr>
        <p:blipFill>
          <a:blip r:embed="rId3"/>
          <a:stretch>
            <a:fillRect/>
          </a:stretch>
        </p:blipFill>
        <p:spPr>
          <a:xfrm>
            <a:off x="2042377" y="2929172"/>
            <a:ext cx="6994119" cy="2909696"/>
          </a:xfrm>
          <a:prstGeom prst="rect">
            <a:avLst/>
          </a:prstGeom>
          <a:ln>
            <a:solidFill>
              <a:schemeClr val="tx1"/>
            </a:solidFill>
          </a:ln>
        </p:spPr>
      </p:pic>
    </p:spTree>
    <p:extLst>
      <p:ext uri="{BB962C8B-B14F-4D97-AF65-F5344CB8AC3E}">
        <p14:creationId xmlns:p14="http://schemas.microsoft.com/office/powerpoint/2010/main" val="21727021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0F3A98E-806C-6DFD-BF81-21F274BFDD12}"/>
              </a:ext>
            </a:extLst>
          </p:cNvPr>
          <p:cNvSpPr txBox="1"/>
          <p:nvPr/>
        </p:nvSpPr>
        <p:spPr>
          <a:xfrm>
            <a:off x="2771800" y="451682"/>
            <a:ext cx="6145967" cy="968278"/>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icon will go to the same page as above (</a:t>
            </a: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 details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but automatically scroll to the bottom to take the LM/Employer to the section where they can amend their email preferences:</a:t>
            </a:r>
          </a:p>
        </p:txBody>
      </p:sp>
      <p:pic>
        <p:nvPicPr>
          <p:cNvPr id="4" name="Picture 3" descr="Graphical user interface, application&#10;&#10;Description automatically generated">
            <a:extLst>
              <a:ext uri="{FF2B5EF4-FFF2-40B4-BE49-F238E27FC236}">
                <a16:creationId xmlns:a16="http://schemas.microsoft.com/office/drawing/2014/main" id="{940032CD-D0CA-162F-402B-1F251F8062CC}"/>
              </a:ext>
            </a:extLst>
          </p:cNvPr>
          <p:cNvPicPr>
            <a:picLocks noChangeAspect="1"/>
          </p:cNvPicPr>
          <p:nvPr/>
        </p:nvPicPr>
        <p:blipFill rotWithShape="1">
          <a:blip r:embed="rId2"/>
          <a:srcRect l="66308" t="73764" r="15577"/>
          <a:stretch/>
        </p:blipFill>
        <p:spPr bwMode="auto">
          <a:xfrm>
            <a:off x="4806558" y="1514657"/>
            <a:ext cx="1205602" cy="786775"/>
          </a:xfrm>
          <a:prstGeom prst="rect">
            <a:avLst/>
          </a:prstGeom>
          <a:ln>
            <a:solidFill>
              <a:schemeClr val="tx1"/>
            </a:solidFill>
          </a:ln>
          <a:extLst>
            <a:ext uri="{53640926-AAD7-44D8-BBD7-CCE9431645EC}">
              <a14:shadowObscured xmlns:a14="http://schemas.microsoft.com/office/drawing/2010/main"/>
            </a:ext>
          </a:extLst>
        </p:spPr>
      </p:pic>
      <p:pic>
        <p:nvPicPr>
          <p:cNvPr id="5" name="Picture 4" descr="Graphical user interface, text, application, email&#10;&#10;Description automatically generated">
            <a:extLst>
              <a:ext uri="{FF2B5EF4-FFF2-40B4-BE49-F238E27FC236}">
                <a16:creationId xmlns:a16="http://schemas.microsoft.com/office/drawing/2014/main" id="{39914BC9-727F-0A86-AC35-64E129F7B73E}"/>
              </a:ext>
            </a:extLst>
          </p:cNvPr>
          <p:cNvPicPr>
            <a:picLocks noChangeAspect="1"/>
          </p:cNvPicPr>
          <p:nvPr/>
        </p:nvPicPr>
        <p:blipFill>
          <a:blip r:embed="rId3"/>
          <a:stretch>
            <a:fillRect/>
          </a:stretch>
        </p:blipFill>
        <p:spPr>
          <a:xfrm>
            <a:off x="2774504" y="2651922"/>
            <a:ext cx="5037855" cy="3374191"/>
          </a:xfrm>
          <a:prstGeom prst="rect">
            <a:avLst/>
          </a:prstGeom>
          <a:ln>
            <a:solidFill>
              <a:schemeClr val="tx1"/>
            </a:solidFill>
          </a:ln>
        </p:spPr>
      </p:pic>
    </p:spTree>
    <p:extLst>
      <p:ext uri="{BB962C8B-B14F-4D97-AF65-F5344CB8AC3E}">
        <p14:creationId xmlns:p14="http://schemas.microsoft.com/office/powerpoint/2010/main" val="11719725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036C5E9-DCA8-5187-E96F-72E0B1D8D076}"/>
              </a:ext>
            </a:extLst>
          </p:cNvPr>
          <p:cNvSpPr txBox="1"/>
          <p:nvPr/>
        </p:nvSpPr>
        <p:spPr>
          <a:xfrm>
            <a:off x="2895600" y="409164"/>
            <a:ext cx="5708848" cy="156100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icon will take the LM/Employer to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Support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area, as per the top </a:t>
            </a:r>
            <a:r>
              <a:rPr lang="en-GB" sz="1800" dirty="0">
                <a:effectLst/>
                <a:latin typeface="Calibri" panose="020F0502020204030204" pitchFamily="34" charset="0"/>
                <a:ea typeface="Calibri" panose="020F0502020204030204" pitchFamily="34" charset="0"/>
                <a:cs typeface="Times New Roman" panose="02020603050405020304" pitchFamily="18" charset="0"/>
              </a:rPr>
              <a:t>Help and Training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link. The difference between this link and the one in the top right of each screen is that it takes the user directly to the LM/Employer support section.</a:t>
            </a:r>
          </a:p>
        </p:txBody>
      </p:sp>
      <p:pic>
        <p:nvPicPr>
          <p:cNvPr id="4" name="Picture 3" descr="Graphical user interface, application&#10;&#10;Description automatically generated">
            <a:extLst>
              <a:ext uri="{FF2B5EF4-FFF2-40B4-BE49-F238E27FC236}">
                <a16:creationId xmlns:a16="http://schemas.microsoft.com/office/drawing/2014/main" id="{AE4B6442-D056-B5C9-E711-9EDDF849C905}"/>
              </a:ext>
            </a:extLst>
          </p:cNvPr>
          <p:cNvPicPr>
            <a:picLocks noChangeAspect="1"/>
          </p:cNvPicPr>
          <p:nvPr/>
        </p:nvPicPr>
        <p:blipFill rotWithShape="1">
          <a:blip r:embed="rId2"/>
          <a:srcRect l="84423" t="73764" r="2781"/>
          <a:stretch/>
        </p:blipFill>
        <p:spPr bwMode="auto">
          <a:xfrm>
            <a:off x="5246617" y="1744433"/>
            <a:ext cx="733425" cy="677545"/>
          </a:xfrm>
          <a:prstGeom prst="rect">
            <a:avLst/>
          </a:prstGeom>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CFFB37B-685F-9A0F-E59B-9B9BB13ED8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565077"/>
            <a:ext cx="5789612" cy="3471698"/>
          </a:xfrm>
          <a:prstGeom prst="rect">
            <a:avLst/>
          </a:prstGeom>
          <a:noFill/>
          <a:ln>
            <a:solidFill>
              <a:schemeClr val="tx1"/>
            </a:solidFill>
          </a:ln>
        </p:spPr>
      </p:pic>
    </p:spTree>
    <p:extLst>
      <p:ext uri="{BB962C8B-B14F-4D97-AF65-F5344CB8AC3E}">
        <p14:creationId xmlns:p14="http://schemas.microsoft.com/office/powerpoint/2010/main" val="2989841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1AE39DB-4FDD-129B-7298-ED402D1F2162}"/>
              </a:ext>
            </a:extLst>
          </p:cNvPr>
          <p:cNvSpPr txBox="1"/>
          <p:nvPr/>
        </p:nvSpPr>
        <p:spPr>
          <a:xfrm>
            <a:off x="2734617" y="182326"/>
            <a:ext cx="6537718" cy="156100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Lower down the page on the </a:t>
            </a:r>
            <a:r>
              <a:rPr lang="en-GB" sz="1800" dirty="0">
                <a:effectLst/>
                <a:latin typeface="Calibri" panose="020F0502020204030204" pitchFamily="34" charset="0"/>
                <a:ea typeface="Calibri" panose="020F0502020204030204" pitchFamily="34" charset="0"/>
                <a:cs typeface="Calibri" panose="020F0502020204030204" pitchFamily="34" charset="0"/>
              </a:rPr>
              <a:t>Shortcuts</a:t>
            </a:r>
            <a:r>
              <a:rPr lang="en-GB" sz="1800" b="0" dirty="0">
                <a:effectLst/>
                <a:latin typeface="Calibri" panose="020F0502020204030204" pitchFamily="34" charset="0"/>
                <a:ea typeface="Calibri" panose="020F0502020204030204" pitchFamily="34" charset="0"/>
                <a:cs typeface="Calibri" panose="020F0502020204030204" pitchFamily="34" charset="0"/>
              </a:rPr>
              <a:t> tab, the LM/Employer can view progress and activity related to their learner(s). Many LMs/Employers are only linked to one learner, but for those who have more than one, they can use the drop-down to switch between learners and refresh the view.</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with medium confidence">
            <a:extLst>
              <a:ext uri="{FF2B5EF4-FFF2-40B4-BE49-F238E27FC236}">
                <a16:creationId xmlns:a16="http://schemas.microsoft.com/office/drawing/2014/main" id="{7CDB701B-7F77-6AFF-BDC1-29347E726163}"/>
              </a:ext>
            </a:extLst>
          </p:cNvPr>
          <p:cNvPicPr>
            <a:picLocks noChangeAspect="1"/>
          </p:cNvPicPr>
          <p:nvPr/>
        </p:nvPicPr>
        <p:blipFill rotWithShape="1">
          <a:blip r:embed="rId2"/>
          <a:srcRect b="49908"/>
          <a:stretch/>
        </p:blipFill>
        <p:spPr>
          <a:xfrm>
            <a:off x="2734617" y="1818761"/>
            <a:ext cx="5731510" cy="1416434"/>
          </a:xfrm>
          <a:prstGeom prst="rect">
            <a:avLst/>
          </a:prstGeom>
          <a:ln>
            <a:solidFill>
              <a:schemeClr val="tx1"/>
            </a:solidFill>
          </a:ln>
        </p:spPr>
      </p:pic>
      <p:pic>
        <p:nvPicPr>
          <p:cNvPr id="5" name="Picture 4" descr="A screenshot of a computer&#10;&#10;Description automatically generated with medium confidence">
            <a:extLst>
              <a:ext uri="{FF2B5EF4-FFF2-40B4-BE49-F238E27FC236}">
                <a16:creationId xmlns:a16="http://schemas.microsoft.com/office/drawing/2014/main" id="{C31A4164-87D0-46C0-47B2-5C41754264A0}"/>
              </a:ext>
            </a:extLst>
          </p:cNvPr>
          <p:cNvPicPr>
            <a:picLocks noChangeAspect="1"/>
          </p:cNvPicPr>
          <p:nvPr/>
        </p:nvPicPr>
        <p:blipFill>
          <a:blip r:embed="rId3"/>
          <a:stretch>
            <a:fillRect/>
          </a:stretch>
        </p:blipFill>
        <p:spPr>
          <a:xfrm>
            <a:off x="2734617" y="3429000"/>
            <a:ext cx="5731510" cy="2768600"/>
          </a:xfrm>
          <a:prstGeom prst="rect">
            <a:avLst/>
          </a:prstGeom>
          <a:ln>
            <a:solidFill>
              <a:schemeClr val="tx1"/>
            </a:solidFill>
          </a:ln>
        </p:spPr>
      </p:pic>
    </p:spTree>
    <p:extLst>
      <p:ext uri="{BB962C8B-B14F-4D97-AF65-F5344CB8AC3E}">
        <p14:creationId xmlns:p14="http://schemas.microsoft.com/office/powerpoint/2010/main" val="8200779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BDE2D6-42A7-BC3E-0D3B-CE81E6ED914E}"/>
              </a:ext>
            </a:extLst>
          </p:cNvPr>
          <p:cNvSpPr txBox="1"/>
          <p:nvPr/>
        </p:nvSpPr>
        <p:spPr>
          <a:xfrm>
            <a:off x="2877395" y="1646"/>
            <a:ext cx="5753084" cy="968278"/>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LM/Employer can click on the area below to view more detailed progress. The link takes them to the learner’s e-portfolio where unit progress can also be viewed.</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3015EB3E-79FC-60B5-2E2E-1CBB0F631FB4}"/>
              </a:ext>
            </a:extLst>
          </p:cNvPr>
          <p:cNvPicPr>
            <a:picLocks noChangeAspect="1"/>
          </p:cNvPicPr>
          <p:nvPr/>
        </p:nvPicPr>
        <p:blipFill rotWithShape="1">
          <a:blip r:embed="rId2"/>
          <a:srcRect t="25459" r="48815"/>
          <a:stretch/>
        </p:blipFill>
        <p:spPr bwMode="auto">
          <a:xfrm>
            <a:off x="4355976" y="969924"/>
            <a:ext cx="2600164" cy="1829120"/>
          </a:xfrm>
          <a:prstGeom prst="rect">
            <a:avLst/>
          </a:prstGeom>
          <a:ln>
            <a:solidFill>
              <a:schemeClr val="tx1"/>
            </a:solidFill>
          </a:ln>
          <a:extLst>
            <a:ext uri="{53640926-AAD7-44D8-BBD7-CCE9431645EC}">
              <a14:shadowObscured xmlns:a14="http://schemas.microsoft.com/office/drawing/2010/main"/>
            </a:ext>
          </a:extLst>
        </p:spPr>
      </p:pic>
      <p:pic>
        <p:nvPicPr>
          <p:cNvPr id="7" name="Picture 6" descr="Graphical user interface, text, application, email&#10;&#10;Description automatically generated">
            <a:extLst>
              <a:ext uri="{FF2B5EF4-FFF2-40B4-BE49-F238E27FC236}">
                <a16:creationId xmlns:a16="http://schemas.microsoft.com/office/drawing/2014/main" id="{E0C0B6EE-9D3A-1617-8BF0-E360B577CFF0}"/>
              </a:ext>
            </a:extLst>
          </p:cNvPr>
          <p:cNvPicPr>
            <a:picLocks noChangeAspect="1"/>
          </p:cNvPicPr>
          <p:nvPr/>
        </p:nvPicPr>
        <p:blipFill>
          <a:blip r:embed="rId3"/>
          <a:stretch>
            <a:fillRect/>
          </a:stretch>
        </p:blipFill>
        <p:spPr>
          <a:xfrm>
            <a:off x="3067388" y="2924944"/>
            <a:ext cx="5753084" cy="3652246"/>
          </a:xfrm>
          <a:prstGeom prst="rect">
            <a:avLst/>
          </a:prstGeom>
          <a:ln>
            <a:solidFill>
              <a:schemeClr val="tx1"/>
            </a:solidFill>
          </a:ln>
        </p:spPr>
      </p:pic>
    </p:spTree>
    <p:extLst>
      <p:ext uri="{BB962C8B-B14F-4D97-AF65-F5344CB8AC3E}">
        <p14:creationId xmlns:p14="http://schemas.microsoft.com/office/powerpoint/2010/main" val="34010869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97F292-6FB7-86B8-8AF6-625D288FBFCE}"/>
              </a:ext>
            </a:extLst>
          </p:cNvPr>
          <p:cNvSpPr txBox="1"/>
          <p:nvPr/>
        </p:nvSpPr>
        <p:spPr>
          <a:xfrm>
            <a:off x="2771800" y="195474"/>
            <a:ext cx="6248400"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If the LM/Employer clicks in the calendar area, they can view the entries in more detail: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BC584F5E-56B6-0BC0-8CCE-7DDD63CE56A0}"/>
              </a:ext>
            </a:extLst>
          </p:cNvPr>
          <p:cNvPicPr>
            <a:picLocks noChangeAspect="1"/>
          </p:cNvPicPr>
          <p:nvPr/>
        </p:nvPicPr>
        <p:blipFill rotWithShape="1">
          <a:blip r:embed="rId2"/>
          <a:srcRect l="50853" t="17890"/>
          <a:stretch/>
        </p:blipFill>
        <p:spPr bwMode="auto">
          <a:xfrm>
            <a:off x="5489290" y="574306"/>
            <a:ext cx="2179054" cy="1758569"/>
          </a:xfrm>
          <a:prstGeom prst="rect">
            <a:avLst/>
          </a:prstGeom>
          <a:ln>
            <a:solidFill>
              <a:schemeClr val="tx1"/>
            </a:solid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F906DB3-0BF8-D057-0B2D-17FEE66023E0}"/>
              </a:ext>
            </a:extLst>
          </p:cNvPr>
          <p:cNvSpPr txBox="1"/>
          <p:nvPr/>
        </p:nvSpPr>
        <p:spPr>
          <a:xfrm>
            <a:off x="2686492" y="2259099"/>
            <a:ext cx="6333707"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link takes them to the </a:t>
            </a:r>
            <a:r>
              <a:rPr lang="en-GB" sz="1800" dirty="0">
                <a:effectLst/>
                <a:latin typeface="Calibri" panose="020F0502020204030204" pitchFamily="34" charset="0"/>
                <a:ea typeface="Calibri" panose="020F0502020204030204" pitchFamily="34" charset="0"/>
                <a:cs typeface="Calibri" panose="020F0502020204030204" pitchFamily="34" charset="0"/>
              </a:rPr>
              <a:t>Calendar</a:t>
            </a:r>
            <a:r>
              <a:rPr lang="en-GB" sz="1800" b="0" dirty="0">
                <a:effectLst/>
                <a:latin typeface="Calibri" panose="020F0502020204030204" pitchFamily="34" charset="0"/>
                <a:ea typeface="Calibri" panose="020F0502020204030204" pitchFamily="34" charset="0"/>
                <a:cs typeface="Calibri" panose="020F0502020204030204" pitchFamily="34" charset="0"/>
              </a:rPr>
              <a:t> in the learner’s e-portfolio where entries can be opened by clicking on them.</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alendar&#10;&#10;Description automatically generated">
            <a:extLst>
              <a:ext uri="{FF2B5EF4-FFF2-40B4-BE49-F238E27FC236}">
                <a16:creationId xmlns:a16="http://schemas.microsoft.com/office/drawing/2014/main" id="{DFCD4C58-C985-52B0-C19F-93AA4D45FD71}"/>
              </a:ext>
            </a:extLst>
          </p:cNvPr>
          <p:cNvPicPr>
            <a:picLocks noChangeAspect="1"/>
          </p:cNvPicPr>
          <p:nvPr/>
        </p:nvPicPr>
        <p:blipFill rotWithShape="1">
          <a:blip r:embed="rId3"/>
          <a:srcRect t="1986"/>
          <a:stretch/>
        </p:blipFill>
        <p:spPr bwMode="auto">
          <a:xfrm>
            <a:off x="2687102" y="2946742"/>
            <a:ext cx="5731510" cy="329057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7956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248400"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a:t>
            </a:r>
            <a:r>
              <a:rPr lang="en-GB" sz="1800" b="1" dirty="0">
                <a:effectLst/>
                <a:latin typeface="Calibri" panose="020F0502020204030204" pitchFamily="34" charset="0"/>
                <a:ea typeface="Calibri" panose="020F0502020204030204" pitchFamily="34" charset="0"/>
                <a:cs typeface="Calibri" panose="020F0502020204030204" pitchFamily="34" charset="0"/>
              </a:rPr>
              <a:t>Shortcuts</a:t>
            </a:r>
            <a:r>
              <a:rPr lang="en-GB" sz="1800" dirty="0">
                <a:effectLst/>
                <a:latin typeface="Calibri" panose="020F0502020204030204" pitchFamily="34" charset="0"/>
                <a:ea typeface="Calibri" panose="020F0502020204030204" pitchFamily="34" charset="0"/>
                <a:cs typeface="Calibri" panose="020F0502020204030204" pitchFamily="34" charset="0"/>
              </a:rPr>
              <a:t> tab is automatically available for every LM/Employer but as with the learner, there is a switch to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make the </a:t>
            </a:r>
            <a:r>
              <a:rPr lang="en-GB"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Shortcuts</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page the landing page </a:t>
            </a:r>
            <a:r>
              <a:rPr lang="en-GB" sz="1800" dirty="0">
                <a:effectLst/>
                <a:latin typeface="Calibri" panose="020F0502020204030204" pitchFamily="34" charset="0"/>
                <a:ea typeface="Calibri" panose="020F0502020204030204" pitchFamily="34" charset="0"/>
                <a:cs typeface="Calibri" panose="020F0502020204030204" pitchFamily="34" charset="0"/>
              </a:rPr>
              <a:t>for them when they log in.  This means when they log in they will land on this page every time rather than the </a:t>
            </a:r>
            <a:r>
              <a:rPr lang="en-GB" sz="1800" b="1" dirty="0">
                <a:effectLst/>
                <a:latin typeface="Calibri" panose="020F0502020204030204" pitchFamily="34" charset="0"/>
                <a:ea typeface="Calibri" panose="020F0502020204030204" pitchFamily="34" charset="0"/>
                <a:cs typeface="Calibri" panose="020F0502020204030204" pitchFamily="34" charset="0"/>
              </a:rPr>
              <a:t>Messages</a:t>
            </a:r>
            <a:r>
              <a:rPr lang="en-GB" sz="1800" dirty="0">
                <a:effectLst/>
                <a:latin typeface="Calibri" panose="020F0502020204030204" pitchFamily="34" charset="0"/>
                <a:ea typeface="Calibri" panose="020F0502020204030204" pitchFamily="34" charset="0"/>
                <a:cs typeface="Calibri" panose="020F0502020204030204" pitchFamily="34" charset="0"/>
              </a:rPr>
              <a:t> or </a:t>
            </a:r>
            <a:r>
              <a:rPr lang="en-GB" sz="1800" b="1" dirty="0">
                <a:effectLst/>
                <a:latin typeface="Calibri" panose="020F0502020204030204" pitchFamily="34" charset="0"/>
                <a:ea typeface="Calibri" panose="020F0502020204030204" pitchFamily="34" charset="0"/>
                <a:cs typeface="Calibri" panose="020F0502020204030204" pitchFamily="34" charset="0"/>
              </a:rPr>
              <a:t>To do </a:t>
            </a:r>
            <a:r>
              <a:rPr lang="en-GB" sz="1800" dirty="0">
                <a:effectLst/>
                <a:latin typeface="Calibri" panose="020F0502020204030204" pitchFamily="34" charset="0"/>
                <a:ea typeface="Calibri" panose="020F0502020204030204" pitchFamily="34" charset="0"/>
                <a:cs typeface="Calibri" panose="020F0502020204030204" pitchFamily="34" charset="0"/>
              </a:rPr>
              <a:t>tab so everything they need to see and do is clear to see.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If you would like this switching on, please drop us a message.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921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EAD5F3B-C941-057C-474C-6E2BDB9AF57D}"/>
              </a:ext>
            </a:extLst>
          </p:cNvPr>
          <p:cNvSpPr txBox="1"/>
          <p:nvPr/>
        </p:nvSpPr>
        <p:spPr>
          <a:xfrm>
            <a:off x="2785863" y="150473"/>
            <a:ext cx="6248400" cy="1959960"/>
          </a:xfrm>
          <a:prstGeom prst="rect">
            <a:avLst/>
          </a:prstGeom>
          <a:noFill/>
        </p:spPr>
        <p:txBody>
          <a:bodyPr wrap="square">
            <a:sp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note to IQA and EQA comments box in evidence to make it clear learner can't see these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We have added a note to the IQA and EQA comments boxes in </a:t>
            </a:r>
            <a:r>
              <a:rPr lang="en-GB" sz="1800" dirty="0">
                <a:effectLst/>
                <a:latin typeface="Calibri" panose="020F0502020204030204" pitchFamily="34" charset="0"/>
                <a:ea typeface="Calibri" panose="020F0502020204030204" pitchFamily="34" charset="0"/>
                <a:cs typeface="Calibri" panose="020F0502020204030204" pitchFamily="34" charset="0"/>
              </a:rPr>
              <a:t>Evidence</a:t>
            </a:r>
            <a:r>
              <a:rPr lang="en-GB" sz="1800" b="0" dirty="0">
                <a:effectLst/>
                <a:latin typeface="Calibri" panose="020F0502020204030204" pitchFamily="34" charset="0"/>
                <a:ea typeface="Calibri" panose="020F0502020204030204" pitchFamily="34" charset="0"/>
                <a:cs typeface="Calibri" panose="020F0502020204030204" pitchFamily="34" charset="0"/>
              </a:rPr>
              <a:t> to make it clear to users that learners can't see these comments. This reflects the message above the other boxes on this page.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F865E378-4646-8317-2055-EF6827374787}"/>
              </a:ext>
            </a:extLst>
          </p:cNvPr>
          <p:cNvPicPr>
            <a:picLocks noChangeAspect="1"/>
          </p:cNvPicPr>
          <p:nvPr/>
        </p:nvPicPr>
        <p:blipFill>
          <a:blip r:embed="rId2"/>
          <a:stretch>
            <a:fillRect/>
          </a:stretch>
        </p:blipFill>
        <p:spPr>
          <a:xfrm>
            <a:off x="2785863" y="2267927"/>
            <a:ext cx="5731510" cy="3969385"/>
          </a:xfrm>
          <a:prstGeom prst="rect">
            <a:avLst/>
          </a:prstGeom>
          <a:ln>
            <a:solidFill>
              <a:schemeClr val="tx1"/>
            </a:solidFill>
          </a:ln>
        </p:spPr>
      </p:pic>
      <p:sp>
        <p:nvSpPr>
          <p:cNvPr id="5" name="Rectangle 4">
            <a:extLst>
              <a:ext uri="{FF2B5EF4-FFF2-40B4-BE49-F238E27FC236}">
                <a16:creationId xmlns:a16="http://schemas.microsoft.com/office/drawing/2014/main" id="{A8F25892-B9FA-6B2F-4951-79520F5459D8}"/>
              </a:ext>
            </a:extLst>
          </p:cNvPr>
          <p:cNvSpPr/>
          <p:nvPr/>
        </p:nvSpPr>
        <p:spPr>
          <a:xfrm>
            <a:off x="4139952" y="3496151"/>
            <a:ext cx="1080120" cy="29288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283743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Annual Review of Enhancements</a:t>
            </a:r>
          </a:p>
          <a:p>
            <a:pPr marL="0" indent="0" algn="ctr">
              <a:buNone/>
              <a:defRPr/>
            </a:pPr>
            <a:r>
              <a:rPr lang="en-GB" sz="4800" b="1" u="sng" dirty="0">
                <a:latin typeface="Calibri" panose="020F0502020204030204" pitchFamily="34" charset="0"/>
                <a:cs typeface="Calibri" panose="020F0502020204030204" pitchFamily="34" charset="0"/>
              </a:rPr>
              <a:t>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8002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3419872" y="-117042"/>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FB29C3A-E8AC-8082-FEFE-FD4B59154B8C}"/>
              </a:ext>
            </a:extLst>
          </p:cNvPr>
          <p:cNvSpPr txBox="1"/>
          <p:nvPr/>
        </p:nvSpPr>
        <p:spPr>
          <a:xfrm>
            <a:off x="2771800" y="441619"/>
            <a:ext cx="6011043" cy="1663597"/>
          </a:xfrm>
          <a:prstGeom prst="rect">
            <a:avLst/>
          </a:prstGeom>
          <a:noFill/>
        </p:spPr>
        <p:txBody>
          <a:bodyPr wrap="square">
            <a:sp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MCQ - Allowing for questions that require more than one answer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e-learning function has been updated to include multiple-choice questions that ask for more than one answer to be ticked. For example: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94A53E90-FD22-DD57-DB93-7BBF210FD76A}"/>
              </a:ext>
            </a:extLst>
          </p:cNvPr>
          <p:cNvPicPr>
            <a:picLocks noChangeAspect="1"/>
          </p:cNvPicPr>
          <p:nvPr/>
        </p:nvPicPr>
        <p:blipFill>
          <a:blip r:embed="rId2"/>
          <a:stretch>
            <a:fillRect/>
          </a:stretch>
        </p:blipFill>
        <p:spPr>
          <a:xfrm>
            <a:off x="2418685" y="2636912"/>
            <a:ext cx="6617811" cy="3403488"/>
          </a:xfrm>
          <a:prstGeom prst="rect">
            <a:avLst/>
          </a:prstGeom>
          <a:ln>
            <a:solidFill>
              <a:schemeClr val="tx1"/>
            </a:solidFill>
          </a:ln>
        </p:spPr>
      </p:pic>
    </p:spTree>
    <p:extLst>
      <p:ext uri="{BB962C8B-B14F-4D97-AF65-F5344CB8AC3E}">
        <p14:creationId xmlns:p14="http://schemas.microsoft.com/office/powerpoint/2010/main" val="13970698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B7A4ED1-5856-2D25-F3C3-BCACE9847350}"/>
              </a:ext>
            </a:extLst>
          </p:cNvPr>
          <p:cNvSpPr txBox="1"/>
          <p:nvPr/>
        </p:nvSpPr>
        <p:spPr>
          <a:xfrm>
            <a:off x="2895600" y="567773"/>
            <a:ext cx="6248400" cy="1618648"/>
          </a:xfrm>
          <a:prstGeom prst="rect">
            <a:avLst/>
          </a:prstGeom>
          <a:noFill/>
        </p:spPr>
        <p:txBody>
          <a:bodyPr wrap="square">
            <a:sp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Adding ability for Centre Admin to create Messages for other users in their centre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rPr>
              <a:t>Centre Admins can now create messages for the </a:t>
            </a:r>
            <a:r>
              <a:rPr lang="en-GB" sz="1800" dirty="0">
                <a:effectLst/>
                <a:latin typeface="Calibri" panose="020F0502020204030204" pitchFamily="34" charset="0"/>
                <a:ea typeface="Calibri" panose="020F0502020204030204" pitchFamily="34" charset="0"/>
              </a:rPr>
              <a:t>Messages</a:t>
            </a:r>
            <a:r>
              <a:rPr lang="en-GB" sz="1800" b="0" dirty="0">
                <a:effectLst/>
                <a:latin typeface="Calibri" panose="020F0502020204030204" pitchFamily="34" charset="0"/>
                <a:ea typeface="Calibri" panose="020F0502020204030204" pitchFamily="34" charset="0"/>
              </a:rPr>
              <a:t> tab for all their users themselves.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There is a new tab located in </a:t>
            </a:r>
            <a:r>
              <a:rPr lang="en-GB" sz="1800" dirty="0">
                <a:effectLst/>
                <a:latin typeface="Calibri" panose="020F0502020204030204" pitchFamily="34" charset="0"/>
                <a:ea typeface="Calibri" panose="020F0502020204030204" pitchFamily="34" charset="0"/>
                <a:cs typeface="Times New Roman" panose="02020603050405020304" pitchFamily="18" charset="0"/>
              </a:rPr>
              <a:t>Home</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called </a:t>
            </a:r>
            <a:r>
              <a:rPr lang="en-GB" sz="1800" dirty="0">
                <a:effectLst/>
                <a:latin typeface="Calibri" panose="020F0502020204030204" pitchFamily="34" charset="0"/>
                <a:ea typeface="Calibri" panose="020F0502020204030204" pitchFamily="34" charset="0"/>
                <a:cs typeface="Times New Roman" panose="02020603050405020304" pitchFamily="18" charset="0"/>
              </a:rPr>
              <a:t>My centre’s messages</a:t>
            </a:r>
            <a:endParaRPr lang="en-GB" sz="1800" dirty="0"/>
          </a:p>
        </p:txBody>
      </p:sp>
      <p:pic>
        <p:nvPicPr>
          <p:cNvPr id="4" name="Picture 3" descr="A screenshot of a computer&#10;&#10;Description automatically generated with medium confidence">
            <a:extLst>
              <a:ext uri="{FF2B5EF4-FFF2-40B4-BE49-F238E27FC236}">
                <a16:creationId xmlns:a16="http://schemas.microsoft.com/office/drawing/2014/main" id="{347669A0-C021-C215-2E81-5CF3110319C8}"/>
              </a:ext>
            </a:extLst>
          </p:cNvPr>
          <p:cNvPicPr>
            <a:picLocks noChangeAspect="1"/>
          </p:cNvPicPr>
          <p:nvPr/>
        </p:nvPicPr>
        <p:blipFill>
          <a:blip r:embed="rId2"/>
          <a:stretch>
            <a:fillRect/>
          </a:stretch>
        </p:blipFill>
        <p:spPr>
          <a:xfrm>
            <a:off x="2623535" y="2565076"/>
            <a:ext cx="6323918" cy="2808139"/>
          </a:xfrm>
          <a:prstGeom prst="rect">
            <a:avLst/>
          </a:prstGeom>
          <a:ln>
            <a:solidFill>
              <a:schemeClr val="tx1"/>
            </a:solidFill>
          </a:ln>
        </p:spPr>
      </p:pic>
      <p:sp>
        <p:nvSpPr>
          <p:cNvPr id="5" name="Rectangle 4">
            <a:extLst>
              <a:ext uri="{FF2B5EF4-FFF2-40B4-BE49-F238E27FC236}">
                <a16:creationId xmlns:a16="http://schemas.microsoft.com/office/drawing/2014/main" id="{DC02EB90-18AE-1D24-E3B9-9513D5A97412}"/>
              </a:ext>
            </a:extLst>
          </p:cNvPr>
          <p:cNvSpPr/>
          <p:nvPr/>
        </p:nvSpPr>
        <p:spPr bwMode="auto">
          <a:xfrm>
            <a:off x="5220072" y="3573016"/>
            <a:ext cx="720080" cy="72008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14521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276A46E-2E66-C42B-BEED-5C41A31B3BB0}"/>
              </a:ext>
            </a:extLst>
          </p:cNvPr>
          <p:cNvSpPr txBox="1"/>
          <p:nvPr/>
        </p:nvSpPr>
        <p:spPr>
          <a:xfrm>
            <a:off x="2699792" y="800734"/>
            <a:ext cx="6248400"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At the bottom of the page is an area where a new message can be added – Add new message.</a:t>
            </a:r>
          </a:p>
        </p:txBody>
      </p:sp>
      <p:pic>
        <p:nvPicPr>
          <p:cNvPr id="4" name="Picture 3" descr="Graphical user interface, text, application, email&#10;&#10;Description automatically generated">
            <a:extLst>
              <a:ext uri="{FF2B5EF4-FFF2-40B4-BE49-F238E27FC236}">
                <a16:creationId xmlns:a16="http://schemas.microsoft.com/office/drawing/2014/main" id="{79BE6809-CB4B-D0C4-094F-118035EA8116}"/>
              </a:ext>
            </a:extLst>
          </p:cNvPr>
          <p:cNvPicPr>
            <a:picLocks noChangeAspect="1"/>
          </p:cNvPicPr>
          <p:nvPr/>
        </p:nvPicPr>
        <p:blipFill>
          <a:blip r:embed="rId2"/>
          <a:stretch>
            <a:fillRect/>
          </a:stretch>
        </p:blipFill>
        <p:spPr>
          <a:xfrm>
            <a:off x="2483768" y="2004848"/>
            <a:ext cx="6459488" cy="3697781"/>
          </a:xfrm>
          <a:prstGeom prst="rect">
            <a:avLst/>
          </a:prstGeom>
          <a:ln>
            <a:solidFill>
              <a:schemeClr val="tx1"/>
            </a:solidFill>
          </a:ln>
        </p:spPr>
      </p:pic>
    </p:spTree>
    <p:extLst>
      <p:ext uri="{BB962C8B-B14F-4D97-AF65-F5344CB8AC3E}">
        <p14:creationId xmlns:p14="http://schemas.microsoft.com/office/powerpoint/2010/main" val="4707573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276387-5A4F-FBD7-E109-9A1483F574C8}"/>
              </a:ext>
            </a:extLst>
          </p:cNvPr>
          <p:cNvSpPr txBox="1"/>
          <p:nvPr/>
        </p:nvSpPr>
        <p:spPr>
          <a:xfrm>
            <a:off x="2761692" y="1172388"/>
            <a:ext cx="6011044" cy="3062377"/>
          </a:xfrm>
          <a:prstGeom prst="rect">
            <a:avLst/>
          </a:prstGeom>
          <a:noFill/>
        </p:spPr>
        <p:txBody>
          <a:bodyPr wrap="square">
            <a:spAutoFit/>
          </a:bodyPr>
          <a:lstStyle/>
          <a:p>
            <a:pPr>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'activation date' will default to today's date but can be altered.</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admin can set an end date or tick the box to leave this field blank.</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We have included separate fields for the title, body and signature of the message. These fields are all compulsory. Messages are easier for users to read and understand if they have a clear title, and information on who the message is from (this could be a person, a department or an organisation).</a:t>
            </a:r>
          </a:p>
          <a:p>
            <a:pPr>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3519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276387-5A4F-FBD7-E109-9A1483F574C8}"/>
              </a:ext>
            </a:extLst>
          </p:cNvPr>
          <p:cNvSpPr txBox="1"/>
          <p:nvPr/>
        </p:nvSpPr>
        <p:spPr>
          <a:xfrm>
            <a:off x="2885864" y="404664"/>
            <a:ext cx="6516216" cy="641201"/>
          </a:xfrm>
          <a:prstGeom prst="rect">
            <a:avLst/>
          </a:prstGeom>
          <a:noFill/>
        </p:spPr>
        <p:txBody>
          <a:bodyPr wrap="square">
            <a:spAutoFit/>
          </a:bodyPr>
          <a:lstStyle/>
          <a:p>
            <a:pPr>
              <a:spcAft>
                <a:spcPts val="800"/>
              </a:spcAft>
            </a:pPr>
            <a:r>
              <a:rPr lang="en-GB" sz="1800" b="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completed message might look like this: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AD5B933-BE7E-B852-27DE-4C40939D8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60860"/>
            <a:ext cx="6401787" cy="4189603"/>
          </a:xfrm>
          <a:prstGeom prst="rect">
            <a:avLst/>
          </a:prstGeom>
          <a:noFill/>
          <a:ln>
            <a:solidFill>
              <a:schemeClr val="tx1"/>
            </a:solidFill>
          </a:ln>
        </p:spPr>
      </p:pic>
    </p:spTree>
    <p:extLst>
      <p:ext uri="{BB962C8B-B14F-4D97-AF65-F5344CB8AC3E}">
        <p14:creationId xmlns:p14="http://schemas.microsoft.com/office/powerpoint/2010/main" val="1009454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895600" y="375241"/>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0198813-B9EE-E90C-FB9A-92D29AFF11D7}"/>
              </a:ext>
            </a:extLst>
          </p:cNvPr>
          <p:cNvSpPr txBox="1"/>
          <p:nvPr/>
        </p:nvSpPr>
        <p:spPr>
          <a:xfrm>
            <a:off x="2771800" y="675031"/>
            <a:ext cx="6134844" cy="1264642"/>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Below these fields is a section where the admin can select which users will receive the message. They will be able to select one option per row for each user role. There are 'select all' options for ease of use.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able&#10;&#10;Description automatically generated">
            <a:extLst>
              <a:ext uri="{FF2B5EF4-FFF2-40B4-BE49-F238E27FC236}">
                <a16:creationId xmlns:a16="http://schemas.microsoft.com/office/drawing/2014/main" id="{C68DDAF0-D3F8-3EA1-F67B-E0EC3B2C5CC4}"/>
              </a:ext>
            </a:extLst>
          </p:cNvPr>
          <p:cNvPicPr>
            <a:picLocks noChangeAspect="1"/>
          </p:cNvPicPr>
          <p:nvPr/>
        </p:nvPicPr>
        <p:blipFill>
          <a:blip r:embed="rId2"/>
          <a:stretch>
            <a:fillRect/>
          </a:stretch>
        </p:blipFill>
        <p:spPr>
          <a:xfrm>
            <a:off x="2807001" y="2535828"/>
            <a:ext cx="6079833" cy="2939551"/>
          </a:xfrm>
          <a:prstGeom prst="rect">
            <a:avLst/>
          </a:prstGeom>
          <a:ln>
            <a:solidFill>
              <a:schemeClr val="tx1"/>
            </a:solidFill>
          </a:ln>
        </p:spPr>
      </p:pic>
    </p:spTree>
    <p:extLst>
      <p:ext uri="{BB962C8B-B14F-4D97-AF65-F5344CB8AC3E}">
        <p14:creationId xmlns:p14="http://schemas.microsoft.com/office/powerpoint/2010/main" val="28228856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784" y="1223789"/>
            <a:ext cx="6011044" cy="2160587"/>
          </a:xfrm>
        </p:spPr>
        <p:txBody>
          <a:bodyPr>
            <a:noAutofit/>
          </a:bodyPr>
          <a:lstStyle/>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Calibri" panose="020F0502020204030204" pitchFamily="34" charset="0"/>
              </a:rPr>
              <a:t>The Centre Admin can open a message from the table by selecting </a:t>
            </a:r>
            <a:r>
              <a:rPr lang="en-GB" sz="1800" b="1" dirty="0">
                <a:latin typeface="Calibri" panose="020F0502020204030204" pitchFamily="34" charset="0"/>
                <a:ea typeface="Calibri" panose="020F0502020204030204" pitchFamily="34" charset="0"/>
                <a:cs typeface="Calibri" panose="020F0502020204030204" pitchFamily="34" charset="0"/>
              </a:rPr>
              <a:t>Edit </a:t>
            </a:r>
            <a:r>
              <a:rPr lang="en-GB" sz="1800" dirty="0">
                <a:latin typeface="Calibri" panose="020F0502020204030204" pitchFamily="34" charset="0"/>
                <a:ea typeface="Calibri" panose="020F0502020204030204" pitchFamily="34" charset="0"/>
                <a:cs typeface="Calibri" panose="020F0502020204030204" pitchFamily="34"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689FFFE-B9AC-CEA6-658F-3C23D9A7F870}"/>
              </a:ext>
            </a:extLst>
          </p:cNvPr>
          <p:cNvSpPr txBox="1"/>
          <p:nvPr/>
        </p:nvSpPr>
        <p:spPr>
          <a:xfrm>
            <a:off x="2627784" y="620688"/>
            <a:ext cx="6011044"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Messages remain editable after they are saved, so admins can update any details or correct mistakes as necessary.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9D899151-CF52-4D30-87CC-D7F0E3E808B1}"/>
              </a:ext>
            </a:extLst>
          </p:cNvPr>
          <p:cNvPicPr>
            <a:picLocks noChangeAspect="1"/>
          </p:cNvPicPr>
          <p:nvPr/>
        </p:nvPicPr>
        <p:blipFill rotWithShape="1">
          <a:blip r:embed="rId2"/>
          <a:srcRect t="61688" r="2888"/>
          <a:stretch/>
        </p:blipFill>
        <p:spPr bwMode="auto">
          <a:xfrm>
            <a:off x="2267744" y="2379644"/>
            <a:ext cx="6811938" cy="119337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35472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8A63F8F-A1E3-6BE6-FAA1-0171C5FAAF88}"/>
              </a:ext>
            </a:extLst>
          </p:cNvPr>
          <p:cNvSpPr txBox="1"/>
          <p:nvPr/>
        </p:nvSpPr>
        <p:spPr>
          <a:xfrm>
            <a:off x="2895600" y="652985"/>
            <a:ext cx="6140896" cy="1663597"/>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To cancel a message, the admin should open the message in this way and tick the box </a:t>
            </a:r>
            <a:r>
              <a:rPr lang="en-GB" sz="1800" dirty="0">
                <a:effectLst/>
                <a:latin typeface="Calibri" panose="020F0502020204030204" pitchFamily="34" charset="0"/>
                <a:ea typeface="Calibri" panose="020F0502020204030204" pitchFamily="34" charset="0"/>
                <a:cs typeface="Calibri" panose="020F0502020204030204" pitchFamily="34" charset="0"/>
              </a:rPr>
              <a:t>‘Cancel this message and remove it from all users’.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Messages where an end date has been set will be automatically cancelled at the end of the day selected.</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76823AAA-B711-8857-75B5-69A526C33016}"/>
              </a:ext>
            </a:extLst>
          </p:cNvPr>
          <p:cNvPicPr>
            <a:picLocks noChangeAspect="1"/>
          </p:cNvPicPr>
          <p:nvPr/>
        </p:nvPicPr>
        <p:blipFill>
          <a:blip r:embed="rId2"/>
          <a:stretch>
            <a:fillRect/>
          </a:stretch>
        </p:blipFill>
        <p:spPr>
          <a:xfrm>
            <a:off x="2863822" y="2565076"/>
            <a:ext cx="6011044" cy="3028465"/>
          </a:xfrm>
          <a:prstGeom prst="rect">
            <a:avLst/>
          </a:prstGeom>
          <a:ln>
            <a:solidFill>
              <a:schemeClr val="tx1"/>
            </a:solidFill>
          </a:ln>
        </p:spPr>
      </p:pic>
    </p:spTree>
    <p:extLst>
      <p:ext uri="{BB962C8B-B14F-4D97-AF65-F5344CB8AC3E}">
        <p14:creationId xmlns:p14="http://schemas.microsoft.com/office/powerpoint/2010/main" val="14400245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Messages that have been cancelled in this way, or that have passed their end date, can be deleted by an admin. Messages which are currently ‘live’ cannot be deleted.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Calibri" panose="020F0502020204030204" pitchFamily="34" charset="0"/>
              </a:rPr>
              <a:t>We have completed the first part of this development which is to build the function.  The second part will include the ability to add images to the messages if you think this is needed too.</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FB64C22-4B38-6575-4003-BCB9C8025C07}"/>
              </a:ext>
            </a:extLst>
          </p:cNvPr>
          <p:cNvSpPr txBox="1"/>
          <p:nvPr/>
        </p:nvSpPr>
        <p:spPr>
          <a:xfrm>
            <a:off x="2505810" y="526189"/>
            <a:ext cx="5852864"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Clicking 'cancel' and saving will give a pop-up </a:t>
            </a:r>
            <a:r>
              <a:rPr lang="en-GB" sz="1800" dirty="0">
                <a:effectLst/>
                <a:latin typeface="Calibri" panose="020F0502020204030204" pitchFamily="34" charset="0"/>
                <a:ea typeface="Calibri" panose="020F0502020204030204" pitchFamily="34" charset="0"/>
                <a:cs typeface="Calibri" panose="020F0502020204030204" pitchFamily="34" charset="0"/>
              </a:rPr>
              <a:t>'are you sure' </a:t>
            </a:r>
            <a:r>
              <a:rPr lang="en-GB" sz="1800" b="0" dirty="0">
                <a:effectLst/>
                <a:latin typeface="Calibri" panose="020F0502020204030204" pitchFamily="34" charset="0"/>
                <a:ea typeface="Calibri" panose="020F0502020204030204" pitchFamily="34" charset="0"/>
                <a:cs typeface="Calibri" panose="020F0502020204030204" pitchFamily="34" charset="0"/>
              </a:rPr>
              <a:t>message</a:t>
            </a:r>
            <a:r>
              <a:rPr lang="en-GB" sz="1100" dirty="0">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1DA62227-D0C8-506D-211A-D478206863D2}"/>
              </a:ext>
            </a:extLst>
          </p:cNvPr>
          <p:cNvPicPr>
            <a:picLocks noChangeAspect="1"/>
          </p:cNvPicPr>
          <p:nvPr/>
        </p:nvPicPr>
        <p:blipFill>
          <a:blip r:embed="rId2"/>
          <a:stretch>
            <a:fillRect/>
          </a:stretch>
        </p:blipFill>
        <p:spPr>
          <a:xfrm>
            <a:off x="3355792" y="1268760"/>
            <a:ext cx="4152900" cy="1143000"/>
          </a:xfrm>
          <a:prstGeom prst="rect">
            <a:avLst/>
          </a:prstGeom>
          <a:solidFill>
            <a:schemeClr val="tx1"/>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55983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764704"/>
            <a:ext cx="6248400" cy="2160587"/>
          </a:xfrm>
        </p:spPr>
        <p:txBody>
          <a:bodyPr>
            <a:noAutofit/>
          </a:bodyPr>
          <a:lstStyle/>
          <a:p>
            <a:pPr marL="0" indent="0">
              <a:lnSpc>
                <a:spcPct val="107000"/>
              </a:lnSpc>
              <a:spcAft>
                <a:spcPts val="800"/>
              </a:spcAft>
              <a:buNone/>
            </a:pPr>
            <a:r>
              <a:rPr lang="en-GB" sz="1800" b="1" u="sng" dirty="0">
                <a:latin typeface="Calibri" panose="020F0502020204030204" pitchFamily="34" charset="0"/>
                <a:ea typeface="Calibri" panose="020F0502020204030204" pitchFamily="34" charset="0"/>
                <a:cs typeface="Calibri" panose="020F0502020204030204" pitchFamily="34" charset="0"/>
              </a:rPr>
              <a:t>Password security - Maintaining access to user accounts in training centres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Calibri" panose="020F0502020204030204" pitchFamily="34" charset="0"/>
              </a:rPr>
              <a:t>As part of our security drive, for all training centres there will be no visible access to the passwords for the training users.  For ease, users will be able to enter the username in the password field and be granted access.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Calibri" panose="020F0502020204030204" pitchFamily="34" charset="0"/>
              </a:rPr>
              <a:t>UN </a:t>
            </a:r>
            <a:r>
              <a:rPr lang="en-GB" sz="1800" dirty="0" err="1">
                <a:latin typeface="Calibri" panose="020F0502020204030204" pitchFamily="34" charset="0"/>
                <a:ea typeface="Calibri" panose="020F0502020204030204" pitchFamily="34" charset="0"/>
                <a:cs typeface="Calibri" panose="020F0502020204030204" pitchFamily="34" charset="0"/>
              </a:rPr>
              <a:t>sid@trainingcentre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Calibri" panose="020F0502020204030204" pitchFamily="34" charset="0"/>
              </a:rPr>
              <a:t>PW </a:t>
            </a:r>
            <a:r>
              <a:rPr lang="en-GB" sz="1800" dirty="0" err="1">
                <a:latin typeface="Calibri" panose="020F0502020204030204" pitchFamily="34" charset="0"/>
                <a:ea typeface="Calibri" panose="020F0502020204030204" pitchFamily="34" charset="0"/>
                <a:cs typeface="Calibri" panose="020F0502020204030204" pitchFamily="34" charset="0"/>
              </a:rPr>
              <a:t>sid@trainingcentre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Calibri" panose="020F0502020204030204" pitchFamily="34" charset="0"/>
              </a:rPr>
              <a:t>Existing passwords will still work, so if you have any of those saved, this won’t be a problem.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i="1" dirty="0">
                <a:latin typeface="Calibri" panose="020F0502020204030204" pitchFamily="34" charset="0"/>
                <a:ea typeface="Calibri" panose="020F0502020204030204" pitchFamily="34" charset="0"/>
                <a:cs typeface="Calibri" panose="020F0502020204030204" pitchFamily="34" charset="0"/>
              </a:rPr>
              <a:t>This function only applies to training centres and cannot be applied to live centres. </a:t>
            </a:r>
            <a:endParaRPr lang="en-GB" sz="18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132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3347864" y="116632"/>
            <a:ext cx="6011044" cy="2160587"/>
          </a:xfrm>
        </p:spPr>
        <p:txBody>
          <a:bodyPr>
            <a:noAutofit/>
          </a:bodyPr>
          <a:lstStyle/>
          <a:p>
            <a:pPr marL="0" indent="0" algn="ctr">
              <a:buNone/>
              <a:defRPr/>
            </a:pPr>
            <a:endParaRPr lang="en-GB" sz="800" u="sng" dirty="0">
              <a:latin typeface="Calibri" panose="020F0502020204030204" pitchFamily="34" charset="0"/>
              <a:cs typeface="Calibri" panose="020F0502020204030204" pitchFamily="34" charset="0"/>
            </a:endParaRP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Preventing IQA sign off of qual until assessor and learner have contributed to sign off page.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OTJ summary to Diary and Activity log tabs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learner confirmation to OTJ hours records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column to show how many hours claimed in 'Confirmation of OTJ hours' table on assessor To Do list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Show Range description in evidence matrix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current progress to 'Add new progress review' pane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assessor name to Assessment plan table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view of all assigned content in Gap Analysis report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learner's name to VQManager Network for Assessors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Making 'curriculum area' mandatory when adding a new learner to VQManager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pop-up notification to 'save and create evidence' button in Diary</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Unit sign off page - split sampled dates and verified dates into separate columns.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table to Assessor To Do list showing new Line Managers assigned to their learners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Increase mouse-over area on Activity log.</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a comments box in evidence where a trainee assessor can comment privately to the qualified assessor.</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Note to remind users to complete the Activity date when logging OTJ in the Activity log.</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a Notes section to Employer details.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table to assessor Info tab showing evidence </a:t>
            </a:r>
            <a:r>
              <a:rPr lang="en-GB" sz="800" b="1" dirty="0" err="1">
                <a:latin typeface="Calibri" panose="020F0502020204030204" pitchFamily="34" charset="0"/>
                <a:cs typeface="Calibri" panose="020F0502020204030204" pitchFamily="34" charset="0"/>
              </a:rPr>
              <a:t>IQA'd</a:t>
            </a:r>
            <a:r>
              <a:rPr lang="en-GB" sz="800" b="1" dirty="0">
                <a:latin typeface="Calibri" panose="020F0502020204030204" pitchFamily="34" charset="0"/>
                <a:cs typeface="Calibri" panose="020F0502020204030204" pitchFamily="34" charset="0"/>
              </a:rPr>
              <a:t> in last 30 days.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Introduce password strength meter, and force users to change weak passwords – learners.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Changes to Dashboard OTJ report</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opt-in e-mail notification for line managers of upcoming progress reviews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an opt-in notification for assessors of evidence returned</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New 'Learner activity' report</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Allow assessor to delete evidence in certain states from To Do list</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Progress reviews - 'Request learner to confirm' auto selected</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a mouse-over in the To Do list to show evidence Summary description</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a ‘sort’ arrow to the 'status' column in the Assessment plan list</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Showing which units are mandatory in Unit assignment tab</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Allow content emailed into the system to be added to the existing evidence (paused)</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centre switch to choose where OTJ are recorded.</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Updating notification e-mails with custom centre text </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an icon for Help and Training</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'Help and Training' icon to learner Shortcuts page</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Shortcuts for Line Managers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 note to IQA and EQA comments box in evidence to make it clear learner can't see these</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MCQ - Allowing for questions that require more than one answer</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ability for Centre Admin to create Messages for other users in their centre</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Password security - Maintaining access to user accounts in training centres</a:t>
            </a:r>
          </a:p>
          <a:p>
            <a:pPr marL="228600" indent="-228600">
              <a:buFont typeface="+mj-lt"/>
              <a:buAutoNum type="arabicPeriod"/>
              <a:defRPr/>
            </a:pPr>
            <a:r>
              <a:rPr lang="en-GB" sz="800" b="1" dirty="0">
                <a:latin typeface="Calibri" panose="020F0502020204030204" pitchFamily="34" charset="0"/>
                <a:cs typeface="Calibri" panose="020F0502020204030204" pitchFamily="34" charset="0"/>
              </a:rPr>
              <a:t>Adding to categories for report builder to create bespoke reports in VQM - phase 2</a:t>
            </a:r>
          </a:p>
          <a:p>
            <a:pPr marL="0" indent="0" algn="ctr">
              <a:buNone/>
              <a:defRPr/>
            </a:pPr>
            <a:endParaRPr lang="en-GB" sz="800" u="sng" dirty="0">
              <a:latin typeface="Calibri" panose="020F0502020204030204" pitchFamily="34" charset="0"/>
              <a:cs typeface="Calibri" panose="020F0502020204030204" pitchFamily="34" charset="0"/>
            </a:endParaRPr>
          </a:p>
          <a:p>
            <a:pPr marL="0" indent="0" algn="ctr">
              <a:buNone/>
              <a:defRPr/>
            </a:pPr>
            <a:endParaRPr lang="en-GB" sz="1100"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6023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a:xfrm>
            <a:off x="2895600" y="586246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2EEF522-C0C1-D052-3A19-B22E204A5D02}"/>
              </a:ext>
            </a:extLst>
          </p:cNvPr>
          <p:cNvSpPr txBox="1"/>
          <p:nvPr/>
        </p:nvSpPr>
        <p:spPr>
          <a:xfrm>
            <a:off x="2873085" y="1171451"/>
            <a:ext cx="6011044" cy="3125599"/>
          </a:xfrm>
          <a:prstGeom prst="rect">
            <a:avLst/>
          </a:prstGeom>
          <a:noFill/>
        </p:spPr>
        <p:txBody>
          <a:bodyPr wrap="square">
            <a:spAutoFit/>
          </a:bodyPr>
          <a:lstStyle/>
          <a:p>
            <a:pPr>
              <a:lnSpc>
                <a:spcPct val="107000"/>
              </a:lnSpc>
              <a:spcAft>
                <a:spcPts val="800"/>
              </a:spcAft>
            </a:pPr>
            <a:r>
              <a:rPr lang="en-GB" sz="1800" u="sng" dirty="0">
                <a:effectLst/>
                <a:latin typeface="Calibri" panose="020F0502020204030204" pitchFamily="34" charset="0"/>
                <a:ea typeface="Calibri" panose="020F0502020204030204" pitchFamily="34" charset="0"/>
                <a:cs typeface="Calibri" panose="020F0502020204030204" pitchFamily="34" charset="0"/>
              </a:rPr>
              <a:t>Adding to categories for report builder to create bespoke reports in VQM - phase 2</a:t>
            </a:r>
          </a:p>
          <a:p>
            <a:pPr>
              <a:lnSpc>
                <a:spcPct val="107000"/>
              </a:lnSpc>
              <a:spcAft>
                <a:spcPts val="800"/>
              </a:spcAft>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r>
              <a:rPr lang="en-GB" sz="18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Report builder</a:t>
            </a:r>
            <a:r>
              <a:rPr lang="en-GB" sz="18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released last November is for assessors, IQAs, Employers, OSU and Centre Administrators to create and save their own, bespoke reports. </a:t>
            </a:r>
            <a:endParaRPr lang="en-GB" sz="1800" b="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0" dirty="0">
                <a:effectLst/>
                <a:latin typeface="Calibri" panose="020F0502020204030204" pitchFamily="34" charset="0"/>
                <a:ea typeface="Calibri" panose="020F0502020204030204" pitchFamily="34" charset="0"/>
                <a:cs typeface="Calibri" panose="020F0502020204030204" pitchFamily="34" charset="0"/>
              </a:rPr>
              <a:t>The function allows for:</a:t>
            </a: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Calibri" panose="020F0502020204030204" pitchFamily="34" charset="0"/>
              </a:rPr>
              <a:t>unlimited number of bespoke reports for each user</a:t>
            </a: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Calibri" panose="020F0502020204030204" pitchFamily="34" charset="0"/>
              </a:rPr>
              <a:t>option for adding new reports</a:t>
            </a: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Calibri" panose="020F0502020204030204" pitchFamily="34" charset="0"/>
              </a:rPr>
              <a:t>option for deleting a report</a:t>
            </a:r>
          </a:p>
        </p:txBody>
      </p:sp>
    </p:spTree>
    <p:extLst>
      <p:ext uri="{BB962C8B-B14F-4D97-AF65-F5344CB8AC3E}">
        <p14:creationId xmlns:p14="http://schemas.microsoft.com/office/powerpoint/2010/main" val="29994336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2EEF522-C0C1-D052-3A19-B22E204A5D02}"/>
              </a:ext>
            </a:extLst>
          </p:cNvPr>
          <p:cNvSpPr txBox="1"/>
          <p:nvPr/>
        </p:nvSpPr>
        <p:spPr>
          <a:xfrm>
            <a:off x="2895600" y="273835"/>
            <a:ext cx="5780856" cy="671915"/>
          </a:xfrm>
          <a:prstGeom prst="rect">
            <a:avLst/>
          </a:prstGeom>
          <a:noFill/>
        </p:spPr>
        <p:txBody>
          <a:bodyPr wrap="square">
            <a:spAutoFit/>
          </a:bodyPr>
          <a:lstStyle/>
          <a:p>
            <a:pPr>
              <a:lnSpc>
                <a:spcPct val="107000"/>
              </a:lnSpc>
              <a:spcAft>
                <a:spcPts val="800"/>
              </a:spcAft>
            </a:pPr>
            <a:r>
              <a:rPr lang="en-GB"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release has made many more categories available for selection in your bespoke reports:</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Table&#10;&#10;Description automatically generated">
            <a:extLst>
              <a:ext uri="{FF2B5EF4-FFF2-40B4-BE49-F238E27FC236}">
                <a16:creationId xmlns:a16="http://schemas.microsoft.com/office/drawing/2014/main" id="{4FFF5F37-287C-C5D9-F063-AF543B7C3574}"/>
              </a:ext>
            </a:extLst>
          </p:cNvPr>
          <p:cNvPicPr>
            <a:picLocks noChangeAspect="1"/>
          </p:cNvPicPr>
          <p:nvPr/>
        </p:nvPicPr>
        <p:blipFill>
          <a:blip r:embed="rId2"/>
          <a:stretch>
            <a:fillRect/>
          </a:stretch>
        </p:blipFill>
        <p:spPr>
          <a:xfrm>
            <a:off x="2895600" y="927483"/>
            <a:ext cx="5946048" cy="4480591"/>
          </a:xfrm>
          <a:prstGeom prst="rect">
            <a:avLst/>
          </a:prstGeom>
          <a:ln>
            <a:solidFill>
              <a:schemeClr val="tx1"/>
            </a:solidFill>
          </a:ln>
        </p:spPr>
      </p:pic>
      <p:sp>
        <p:nvSpPr>
          <p:cNvPr id="6" name="TextBox 5">
            <a:extLst>
              <a:ext uri="{FF2B5EF4-FFF2-40B4-BE49-F238E27FC236}">
                <a16:creationId xmlns:a16="http://schemas.microsoft.com/office/drawing/2014/main" id="{719500B0-4F5F-A3B1-9FA7-1D32767B8D5D}"/>
              </a:ext>
            </a:extLst>
          </p:cNvPr>
          <p:cNvSpPr txBox="1"/>
          <p:nvPr/>
        </p:nvSpPr>
        <p:spPr>
          <a:xfrm>
            <a:off x="2863102" y="5500534"/>
            <a:ext cx="6011043" cy="671915"/>
          </a:xfrm>
          <a:prstGeom prst="rect">
            <a:avLst/>
          </a:prstGeom>
          <a:noFill/>
        </p:spPr>
        <p:txBody>
          <a:bodyPr wrap="square">
            <a:spAutoFit/>
          </a:bodyPr>
          <a:lstStyle/>
          <a:p>
            <a:pPr>
              <a:lnSpc>
                <a:spcPct val="107000"/>
              </a:lnSpc>
              <a:spcAft>
                <a:spcPts val="800"/>
              </a:spcAft>
            </a:pPr>
            <a:r>
              <a:rPr lang="en-GB"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Categories that are still greyed out (5) will be made available in a future release.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8374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Enhancements</a:t>
            </a:r>
          </a:p>
          <a:p>
            <a:pPr marL="0" indent="0" algn="ctr">
              <a:buNone/>
              <a:defRPr/>
            </a:pPr>
            <a:r>
              <a:rPr lang="en-GB" sz="4800" b="1" u="sng">
                <a:latin typeface="Calibri" panose="020F0502020204030204" pitchFamily="34" charset="0"/>
                <a:cs typeface="Calibri" panose="020F0502020204030204" pitchFamily="34" charset="0"/>
              </a:rPr>
              <a:t>March </a:t>
            </a:r>
            <a:r>
              <a:rPr lang="en-GB" sz="4800" b="1" u="sng" dirty="0">
                <a:latin typeface="Calibri" panose="020F0502020204030204" pitchFamily="34" charset="0"/>
                <a:cs typeface="Calibri" panose="020F0502020204030204" pitchFamily="34" charset="0"/>
              </a:rPr>
              <a:t>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59342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0304" y="1124744"/>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opt-in e-mail notification for line managers of upcoming progress reviews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an opt-in e-mail for Line Managers, to let them know when a progress review is coming up.  </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The notification is located in the </a:t>
            </a:r>
            <a:r>
              <a:rPr lang="en-GB" sz="1600" b="1" dirty="0">
                <a:latin typeface="Calibri" panose="020F0502020204030204" pitchFamily="34" charset="0"/>
                <a:ea typeface="Calibri" panose="020F0502020204030204" pitchFamily="34" charset="0"/>
                <a:cs typeface="Times New Roman" panose="02020603050405020304" pitchFamily="18" charset="0"/>
              </a:rPr>
              <a:t>Personal Details </a:t>
            </a:r>
            <a:r>
              <a:rPr lang="en-GB" sz="1600" dirty="0">
                <a:latin typeface="Calibri" panose="020F0502020204030204" pitchFamily="34" charset="0"/>
                <a:ea typeface="Calibri" panose="020F0502020204030204" pitchFamily="34" charset="0"/>
                <a:cs typeface="Times New Roman" panose="02020603050405020304" pitchFamily="18" charset="0"/>
              </a:rPr>
              <a:t>Tab alongside other opt in notifications.</a:t>
            </a:r>
          </a:p>
        </p:txBody>
      </p:sp>
      <p:pic>
        <p:nvPicPr>
          <p:cNvPr id="2" name="Picture 1" descr="Graphical user interface, application&#10;&#10;Description automatically generated">
            <a:extLst>
              <a:ext uri="{FF2B5EF4-FFF2-40B4-BE49-F238E27FC236}">
                <a16:creationId xmlns:a16="http://schemas.microsoft.com/office/drawing/2014/main" id="{2B46C47F-4485-3183-CDCA-4620BF2871BB}"/>
              </a:ext>
            </a:extLst>
          </p:cNvPr>
          <p:cNvPicPr>
            <a:picLocks noChangeAspect="1"/>
          </p:cNvPicPr>
          <p:nvPr/>
        </p:nvPicPr>
        <p:blipFill>
          <a:blip r:embed="rId2"/>
          <a:stretch>
            <a:fillRect/>
          </a:stretch>
        </p:blipFill>
        <p:spPr>
          <a:xfrm>
            <a:off x="2560304" y="3434514"/>
            <a:ext cx="6223453" cy="1650670"/>
          </a:xfrm>
          <a:prstGeom prst="rect">
            <a:avLst/>
          </a:prstGeom>
          <a:ln>
            <a:solidFill>
              <a:schemeClr val="tx1"/>
            </a:solidFill>
          </a:ln>
        </p:spPr>
      </p:pic>
    </p:spTree>
    <p:extLst>
      <p:ext uri="{BB962C8B-B14F-4D97-AF65-F5344CB8AC3E}">
        <p14:creationId xmlns:p14="http://schemas.microsoft.com/office/powerpoint/2010/main" val="5065927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BD8F72BC-3E5A-8CA9-5653-B28FE54D901E}"/>
              </a:ext>
            </a:extLst>
          </p:cNvPr>
          <p:cNvPicPr>
            <a:picLocks noChangeAspect="1"/>
          </p:cNvPicPr>
          <p:nvPr/>
        </p:nvPicPr>
        <p:blipFill>
          <a:blip r:embed="rId2"/>
          <a:stretch>
            <a:fillRect/>
          </a:stretch>
        </p:blipFill>
        <p:spPr>
          <a:xfrm>
            <a:off x="2898738" y="209066"/>
            <a:ext cx="4831560" cy="4067464"/>
          </a:xfrm>
          <a:prstGeom prst="rect">
            <a:avLst/>
          </a:prstGeom>
          <a:ln>
            <a:solidFill>
              <a:schemeClr val="tx1"/>
            </a:solidFill>
          </a:ln>
        </p:spPr>
      </p:pic>
      <p:sp>
        <p:nvSpPr>
          <p:cNvPr id="3" name="Rectangle 2">
            <a:extLst>
              <a:ext uri="{FF2B5EF4-FFF2-40B4-BE49-F238E27FC236}">
                <a16:creationId xmlns:a16="http://schemas.microsoft.com/office/drawing/2014/main" id="{79915167-99D4-B36E-259E-2D3EDA34BE9A}"/>
              </a:ext>
            </a:extLst>
          </p:cNvPr>
          <p:cNvSpPr/>
          <p:nvPr/>
        </p:nvSpPr>
        <p:spPr>
          <a:xfrm>
            <a:off x="2987824" y="3135948"/>
            <a:ext cx="4464495" cy="505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01A8512F-6FF3-F1B9-A08B-EA3C2869BE16}"/>
              </a:ext>
            </a:extLst>
          </p:cNvPr>
          <p:cNvSpPr txBox="1"/>
          <p:nvPr/>
        </p:nvSpPr>
        <p:spPr>
          <a:xfrm>
            <a:off x="2544382" y="4484685"/>
            <a:ext cx="5411993"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same options as the other reminders in this category.</a:t>
            </a:r>
          </a:p>
        </p:txBody>
      </p:sp>
      <p:pic>
        <p:nvPicPr>
          <p:cNvPr id="6" name="Picture 5">
            <a:extLst>
              <a:ext uri="{FF2B5EF4-FFF2-40B4-BE49-F238E27FC236}">
                <a16:creationId xmlns:a16="http://schemas.microsoft.com/office/drawing/2014/main" id="{052D37C2-B1F8-C787-D4FE-7D56FDE8452D}"/>
              </a:ext>
            </a:extLst>
          </p:cNvPr>
          <p:cNvPicPr>
            <a:picLocks noChangeAspect="1"/>
          </p:cNvPicPr>
          <p:nvPr/>
        </p:nvPicPr>
        <p:blipFill rotWithShape="1">
          <a:blip r:embed="rId3"/>
          <a:srcRect l="6795" b="4571"/>
          <a:stretch/>
        </p:blipFill>
        <p:spPr bwMode="auto">
          <a:xfrm>
            <a:off x="8037764" y="4238048"/>
            <a:ext cx="913482" cy="1741989"/>
          </a:xfrm>
          <a:prstGeom prst="rect">
            <a:avLst/>
          </a:prstGeom>
          <a:ln w="3175">
            <a:solidFill>
              <a:schemeClr val="tx1"/>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95CAED7-581F-53A7-3DEF-4AF688E1FD08}"/>
              </a:ext>
            </a:extLst>
          </p:cNvPr>
          <p:cNvSpPr txBox="1"/>
          <p:nvPr/>
        </p:nvSpPr>
        <p:spPr>
          <a:xfrm>
            <a:off x="2556688" y="5202715"/>
            <a:ext cx="5143806" cy="123707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Here are the full details of the email summary notifications:</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https://skillwise.net/wp-content/uploads/2023/02/Email-Summary-Notifications-V3.pdf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1072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833192"/>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an opt-in notification for assessors of evidence returned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new opt-in notification e-mail for assessors.  This notification lets them know about any evidence on the </a:t>
            </a:r>
            <a:r>
              <a:rPr lang="en-GB" sz="1600" b="1" dirty="0">
                <a:latin typeface="Calibri" panose="020F0502020204030204" pitchFamily="34" charset="0"/>
                <a:ea typeface="Calibri" panose="020F0502020204030204" pitchFamily="34" charset="0"/>
                <a:cs typeface="Times New Roman" panose="02020603050405020304" pitchFamily="18" charset="0"/>
              </a:rPr>
              <a:t>To Do</a:t>
            </a:r>
            <a:r>
              <a:rPr lang="en-GB" sz="1600" dirty="0">
                <a:latin typeface="Calibri" panose="020F0502020204030204" pitchFamily="34" charset="0"/>
                <a:ea typeface="Calibri" panose="020F0502020204030204" pitchFamily="34" charset="0"/>
                <a:cs typeface="Times New Roman" panose="02020603050405020304" pitchFamily="18" charset="0"/>
              </a:rPr>
              <a:t> list that has been returned by either the learner or the IQA for further work. There is already one for new, unassessed evidence, so this is in addition to that one.</a:t>
            </a:r>
          </a:p>
        </p:txBody>
      </p:sp>
      <p:pic>
        <p:nvPicPr>
          <p:cNvPr id="2" name="Picture 1" descr="Graphical user interface, website&#10;&#10;Description automatically generated">
            <a:extLst>
              <a:ext uri="{FF2B5EF4-FFF2-40B4-BE49-F238E27FC236}">
                <a16:creationId xmlns:a16="http://schemas.microsoft.com/office/drawing/2014/main" id="{7EF1523B-35AB-B617-BB50-41353E45A04F}"/>
              </a:ext>
            </a:extLst>
          </p:cNvPr>
          <p:cNvPicPr>
            <a:picLocks noChangeAspect="1"/>
          </p:cNvPicPr>
          <p:nvPr/>
        </p:nvPicPr>
        <p:blipFill>
          <a:blip r:embed="rId2"/>
          <a:stretch>
            <a:fillRect/>
          </a:stretch>
        </p:blipFill>
        <p:spPr>
          <a:xfrm>
            <a:off x="2620007" y="2670174"/>
            <a:ext cx="6129073" cy="1622921"/>
          </a:xfrm>
          <a:prstGeom prst="rect">
            <a:avLst/>
          </a:prstGeom>
          <a:ln>
            <a:solidFill>
              <a:schemeClr val="tx1"/>
            </a:solidFill>
          </a:ln>
        </p:spPr>
      </p:pic>
    </p:spTree>
    <p:extLst>
      <p:ext uri="{BB962C8B-B14F-4D97-AF65-F5344CB8AC3E}">
        <p14:creationId xmlns:p14="http://schemas.microsoft.com/office/powerpoint/2010/main" val="36414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58B7DC59-9419-B391-4966-F2599098BBAE}"/>
              </a:ext>
            </a:extLst>
          </p:cNvPr>
          <p:cNvPicPr>
            <a:picLocks noChangeAspect="1"/>
          </p:cNvPicPr>
          <p:nvPr/>
        </p:nvPicPr>
        <p:blipFill>
          <a:blip r:embed="rId2"/>
          <a:stretch>
            <a:fillRect/>
          </a:stretch>
        </p:blipFill>
        <p:spPr>
          <a:xfrm>
            <a:off x="2928325" y="548680"/>
            <a:ext cx="5264015" cy="3333876"/>
          </a:xfrm>
          <a:prstGeom prst="rect">
            <a:avLst/>
          </a:prstGeom>
          <a:ln>
            <a:solidFill>
              <a:schemeClr val="tx1"/>
            </a:solidFill>
          </a:ln>
        </p:spPr>
      </p:pic>
      <p:sp>
        <p:nvSpPr>
          <p:cNvPr id="3" name="Rectangle 2">
            <a:extLst>
              <a:ext uri="{FF2B5EF4-FFF2-40B4-BE49-F238E27FC236}">
                <a16:creationId xmlns:a16="http://schemas.microsoft.com/office/drawing/2014/main" id="{45663489-7259-E4CD-5B11-C02BA40A8A51}"/>
              </a:ext>
            </a:extLst>
          </p:cNvPr>
          <p:cNvSpPr/>
          <p:nvPr/>
        </p:nvSpPr>
        <p:spPr>
          <a:xfrm>
            <a:off x="3020144" y="1772816"/>
            <a:ext cx="4648200" cy="648072"/>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079F0AC6-020E-6650-B249-4EEAEB3F819A}"/>
              </a:ext>
            </a:extLst>
          </p:cNvPr>
          <p:cNvSpPr txBox="1"/>
          <p:nvPr/>
        </p:nvSpPr>
        <p:spPr>
          <a:xfrm>
            <a:off x="3020144" y="4290611"/>
            <a:ext cx="4648200"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same options as the other reminders in this category.</a:t>
            </a:r>
          </a:p>
        </p:txBody>
      </p:sp>
      <p:pic>
        <p:nvPicPr>
          <p:cNvPr id="6" name="Picture 5" descr="Text&#10;&#10;Description automatically generated">
            <a:extLst>
              <a:ext uri="{FF2B5EF4-FFF2-40B4-BE49-F238E27FC236}">
                <a16:creationId xmlns:a16="http://schemas.microsoft.com/office/drawing/2014/main" id="{B4986732-4EA0-E933-631F-34AEE14CAF6E}"/>
              </a:ext>
            </a:extLst>
          </p:cNvPr>
          <p:cNvPicPr>
            <a:picLocks noChangeAspect="1"/>
          </p:cNvPicPr>
          <p:nvPr/>
        </p:nvPicPr>
        <p:blipFill rotWithShape="1">
          <a:blip r:embed="rId3"/>
          <a:srcRect l="6795" b="4571"/>
          <a:stretch/>
        </p:blipFill>
        <p:spPr bwMode="auto">
          <a:xfrm>
            <a:off x="8100392" y="4093177"/>
            <a:ext cx="647065" cy="1234440"/>
          </a:xfrm>
          <a:prstGeom prst="rect">
            <a:avLst/>
          </a:prstGeom>
          <a:ln w="31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720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9494" y="54868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New 'Learner activity' report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new </a:t>
            </a:r>
            <a:r>
              <a:rPr lang="en-GB" sz="1600" b="1" dirty="0">
                <a:latin typeface="Calibri" panose="020F0502020204030204" pitchFamily="34" charset="0"/>
                <a:ea typeface="Calibri" panose="020F0502020204030204" pitchFamily="34" charset="0"/>
                <a:cs typeface="Times New Roman" panose="02020603050405020304" pitchFamily="18" charset="0"/>
              </a:rPr>
              <a:t>Learner activity</a:t>
            </a:r>
            <a:r>
              <a:rPr lang="en-GB" sz="1600" dirty="0">
                <a:latin typeface="Calibri" panose="020F0502020204030204" pitchFamily="34" charset="0"/>
                <a:ea typeface="Calibri" panose="020F0502020204030204" pitchFamily="34" charset="0"/>
                <a:cs typeface="Times New Roman" panose="02020603050405020304" pitchFamily="18" charset="0"/>
              </a:rPr>
              <a:t> report, along the same lines as the Assessor activity and Line manager activity reports. It is located in </a:t>
            </a:r>
            <a:r>
              <a:rPr lang="en-GB" sz="1600" b="1" dirty="0">
                <a:latin typeface="Calibri" panose="020F0502020204030204" pitchFamily="34" charset="0"/>
                <a:ea typeface="Calibri" panose="020F0502020204030204" pitchFamily="34" charset="0"/>
                <a:cs typeface="Times New Roman" panose="02020603050405020304" pitchFamily="18" charset="0"/>
              </a:rPr>
              <a:t>Reports </a:t>
            </a:r>
            <a:r>
              <a:rPr lang="en-GB" sz="1600" dirty="0">
                <a:latin typeface="Calibri" panose="020F0502020204030204" pitchFamily="34" charset="0"/>
                <a:ea typeface="Calibri" panose="020F0502020204030204" pitchFamily="34" charset="0"/>
                <a:cs typeface="Times New Roman" panose="02020603050405020304" pitchFamily="18" charset="0"/>
              </a:rPr>
              <a:t>then </a:t>
            </a:r>
            <a:r>
              <a:rPr lang="en-GB" sz="1600" b="1" dirty="0">
                <a:latin typeface="Calibri" panose="020F0502020204030204" pitchFamily="34" charset="0"/>
                <a:ea typeface="Calibri" panose="020F0502020204030204" pitchFamily="34" charset="0"/>
                <a:cs typeface="Times New Roman" panose="02020603050405020304" pitchFamily="18" charset="0"/>
              </a:rPr>
              <a:t>User Activity</a:t>
            </a:r>
            <a:r>
              <a:rPr lang="en-GB" sz="1600" dirty="0">
                <a:latin typeface="Calibri" panose="020F0502020204030204" pitchFamily="34" charset="0"/>
                <a:ea typeface="Calibri" panose="020F0502020204030204" pitchFamily="34" charset="0"/>
                <a:cs typeface="Times New Roman" panose="02020603050405020304" pitchFamily="18" charset="0"/>
              </a:rPr>
              <a:t>. It shows the following actions in the system over a chosen period of time.</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Adding, editing and deleting Learner Activity Log entries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Adding, editing and deleting Diary entries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Progress review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Assessment plan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Unit sign off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Qual sign off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Editing and completion of Progression Tracker evaluations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Editing and completion of Learning content / questions (including MCQ scores in the notes)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Logging and editing evidence</a:t>
            </a:r>
          </a:p>
        </p:txBody>
      </p:sp>
      <p:sp>
        <p:nvSpPr>
          <p:cNvPr id="3" name="TextBox 2">
            <a:extLst>
              <a:ext uri="{FF2B5EF4-FFF2-40B4-BE49-F238E27FC236}">
                <a16:creationId xmlns:a16="http://schemas.microsoft.com/office/drawing/2014/main" id="{1149F7FF-7B0E-D903-D0D2-7DB6D5208BA4}"/>
              </a:ext>
            </a:extLst>
          </p:cNvPr>
          <p:cNvSpPr txBox="1"/>
          <p:nvPr/>
        </p:nvSpPr>
        <p:spPr>
          <a:xfrm>
            <a:off x="2524200" y="5367605"/>
            <a:ext cx="6248400" cy="871008"/>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 avoid confusion, we have renamed the existing report that used to be called ‘Learner activity’ to ‘Learner unit progress’. There are no changes to that report other than the name.</a:t>
            </a:r>
          </a:p>
        </p:txBody>
      </p:sp>
    </p:spTree>
    <p:extLst>
      <p:ext uri="{BB962C8B-B14F-4D97-AF65-F5344CB8AC3E}">
        <p14:creationId xmlns:p14="http://schemas.microsoft.com/office/powerpoint/2010/main" val="32677316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3608761-53CA-449E-C5E5-48D52A078F6A}"/>
              </a:ext>
            </a:extLst>
          </p:cNvPr>
          <p:cNvPicPr>
            <a:picLocks noChangeAspect="1"/>
          </p:cNvPicPr>
          <p:nvPr/>
        </p:nvPicPr>
        <p:blipFill>
          <a:blip r:embed="rId2"/>
          <a:stretch>
            <a:fillRect/>
          </a:stretch>
        </p:blipFill>
        <p:spPr>
          <a:xfrm>
            <a:off x="2267744" y="1366463"/>
            <a:ext cx="6739592" cy="4125074"/>
          </a:xfrm>
          <a:prstGeom prst="rect">
            <a:avLst/>
          </a:prstGeom>
          <a:ln>
            <a:solidFill>
              <a:schemeClr val="tx1"/>
            </a:solidFill>
          </a:ln>
        </p:spPr>
      </p:pic>
      <p:sp>
        <p:nvSpPr>
          <p:cNvPr id="3" name="Rectangle 2">
            <a:extLst>
              <a:ext uri="{FF2B5EF4-FFF2-40B4-BE49-F238E27FC236}">
                <a16:creationId xmlns:a16="http://schemas.microsoft.com/office/drawing/2014/main" id="{C060A78D-52CD-70EE-23A0-A3A4CBA64B15}"/>
              </a:ext>
            </a:extLst>
          </p:cNvPr>
          <p:cNvSpPr/>
          <p:nvPr/>
        </p:nvSpPr>
        <p:spPr>
          <a:xfrm>
            <a:off x="2411760" y="4096881"/>
            <a:ext cx="936104" cy="19621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786178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060A78D-52CD-70EE-23A0-A3A4CBA64B15}"/>
              </a:ext>
            </a:extLst>
          </p:cNvPr>
          <p:cNvSpPr/>
          <p:nvPr/>
        </p:nvSpPr>
        <p:spPr>
          <a:xfrm>
            <a:off x="4184967" y="3330892"/>
            <a:ext cx="774065" cy="19621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Graphical user interface, table&#10;&#10;Description automatically generated">
            <a:extLst>
              <a:ext uri="{FF2B5EF4-FFF2-40B4-BE49-F238E27FC236}">
                <a16:creationId xmlns:a16="http://schemas.microsoft.com/office/drawing/2014/main" id="{7C42BB24-886D-1995-B375-7645015604DA}"/>
              </a:ext>
            </a:extLst>
          </p:cNvPr>
          <p:cNvPicPr>
            <a:picLocks noChangeAspect="1"/>
          </p:cNvPicPr>
          <p:nvPr/>
        </p:nvPicPr>
        <p:blipFill>
          <a:blip r:embed="rId2"/>
          <a:stretch>
            <a:fillRect/>
          </a:stretch>
        </p:blipFill>
        <p:spPr>
          <a:xfrm>
            <a:off x="2627784" y="424253"/>
            <a:ext cx="6273611" cy="4084867"/>
          </a:xfrm>
          <a:prstGeom prst="rect">
            <a:avLst/>
          </a:prstGeom>
          <a:ln>
            <a:solidFill>
              <a:schemeClr val="tx1"/>
            </a:solidFill>
          </a:ln>
        </p:spPr>
      </p:pic>
      <p:sp>
        <p:nvSpPr>
          <p:cNvPr id="6" name="TextBox 5">
            <a:extLst>
              <a:ext uri="{FF2B5EF4-FFF2-40B4-BE49-F238E27FC236}">
                <a16:creationId xmlns:a16="http://schemas.microsoft.com/office/drawing/2014/main" id="{66288622-9A41-06EA-C1B2-599C3E83B20E}"/>
              </a:ext>
            </a:extLst>
          </p:cNvPr>
          <p:cNvSpPr txBox="1"/>
          <p:nvPr/>
        </p:nvSpPr>
        <p:spPr>
          <a:xfrm>
            <a:off x="2701143" y="5057455"/>
            <a:ext cx="4648200"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usual 'view' and 'download' options</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A picture containing shape&#10;&#10;Description automatically generated">
            <a:extLst>
              <a:ext uri="{FF2B5EF4-FFF2-40B4-BE49-F238E27FC236}">
                <a16:creationId xmlns:a16="http://schemas.microsoft.com/office/drawing/2014/main" id="{43FCDB96-614A-B9C0-5E3D-482276F8EC0B}"/>
              </a:ext>
            </a:extLst>
          </p:cNvPr>
          <p:cNvPicPr>
            <a:picLocks noChangeAspect="1"/>
          </p:cNvPicPr>
          <p:nvPr/>
        </p:nvPicPr>
        <p:blipFill>
          <a:blip r:embed="rId3"/>
          <a:stretch>
            <a:fillRect/>
          </a:stretch>
        </p:blipFill>
        <p:spPr>
          <a:xfrm>
            <a:off x="3958542" y="5589240"/>
            <a:ext cx="2224942" cy="746254"/>
          </a:xfrm>
          <a:prstGeom prst="rect">
            <a:avLst/>
          </a:prstGeom>
        </p:spPr>
      </p:pic>
    </p:spTree>
    <p:extLst>
      <p:ext uri="{BB962C8B-B14F-4D97-AF65-F5344CB8AC3E}">
        <p14:creationId xmlns:p14="http://schemas.microsoft.com/office/powerpoint/2010/main" val="32413848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Enhancements</a:t>
            </a:r>
          </a:p>
          <a:p>
            <a:pPr marL="0" indent="0" algn="ctr">
              <a:buNone/>
              <a:defRPr/>
            </a:pPr>
            <a:r>
              <a:rPr lang="en-GB" sz="4800" b="1" u="sng" dirty="0">
                <a:latin typeface="Calibri" panose="020F0502020204030204" pitchFamily="34" charset="0"/>
                <a:cs typeface="Calibri" panose="020F0502020204030204" pitchFamily="34" charset="0"/>
              </a:rPr>
              <a:t>Feb 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2819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678339"/>
            <a:ext cx="6149044"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Allow assessor to delete evidence in certain states from To Do list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Assessors are now able to delete evidence directly from the </a:t>
            </a:r>
            <a:r>
              <a:rPr lang="en-GB" sz="1600" b="1" dirty="0">
                <a:latin typeface="Calibri" panose="020F0502020204030204" pitchFamily="34" charset="0"/>
                <a:ea typeface="Calibri" panose="020F0502020204030204" pitchFamily="34" charset="0"/>
                <a:cs typeface="Times New Roman" panose="02020603050405020304" pitchFamily="18" charset="0"/>
              </a:rPr>
              <a:t>To Do</a:t>
            </a:r>
            <a:r>
              <a:rPr lang="en-GB" sz="1600" dirty="0">
                <a:latin typeface="Calibri" panose="020F0502020204030204" pitchFamily="34" charset="0"/>
                <a:ea typeface="Calibri" panose="020F0502020204030204" pitchFamily="34" charset="0"/>
                <a:cs typeface="Times New Roman" panose="02020603050405020304" pitchFamily="18" charset="0"/>
              </a:rPr>
              <a:t> list, </a:t>
            </a:r>
            <a:r>
              <a:rPr lang="en-GB" sz="1600" i="1" u="sng" dirty="0">
                <a:latin typeface="Calibri" panose="020F0502020204030204" pitchFamily="34" charset="0"/>
                <a:ea typeface="Calibri" panose="020F0502020204030204" pitchFamily="34" charset="0"/>
                <a:cs typeface="Times New Roman" panose="02020603050405020304" pitchFamily="18" charset="0"/>
              </a:rPr>
              <a:t>where it hasn't already been assessed</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This new function applies to assessors only, and only to evidence in the </a:t>
            </a:r>
            <a:r>
              <a:rPr lang="en-GB" sz="1600" b="1" dirty="0">
                <a:latin typeface="Calibri" panose="020F0502020204030204" pitchFamily="34" charset="0"/>
                <a:ea typeface="Calibri" panose="020F0502020204030204" pitchFamily="34" charset="0"/>
                <a:cs typeface="Times New Roman" panose="02020603050405020304" pitchFamily="18" charset="0"/>
              </a:rPr>
              <a:t>Unassessed evidence</a:t>
            </a:r>
            <a:r>
              <a:rPr lang="en-GB" sz="1600" dirty="0">
                <a:latin typeface="Calibri" panose="020F0502020204030204" pitchFamily="34" charset="0"/>
                <a:ea typeface="Calibri" panose="020F0502020204030204" pitchFamily="34" charset="0"/>
                <a:cs typeface="Times New Roman" panose="02020603050405020304" pitchFamily="18" charset="0"/>
              </a:rPr>
              <a:t> and </a:t>
            </a:r>
            <a:r>
              <a:rPr lang="en-GB" sz="1600" b="1" dirty="0">
                <a:latin typeface="Calibri" panose="020F0502020204030204" pitchFamily="34" charset="0"/>
                <a:ea typeface="Calibri" panose="020F0502020204030204" pitchFamily="34" charset="0"/>
                <a:cs typeface="Times New Roman" panose="02020603050405020304" pitchFamily="18" charset="0"/>
              </a:rPr>
              <a:t>Unsubmitted evidence</a:t>
            </a:r>
            <a:r>
              <a:rPr lang="en-GB" sz="1600" dirty="0">
                <a:latin typeface="Calibri" panose="020F0502020204030204" pitchFamily="34" charset="0"/>
                <a:ea typeface="Calibri" panose="020F0502020204030204" pitchFamily="34" charset="0"/>
                <a:cs typeface="Times New Roman" panose="02020603050405020304" pitchFamily="18" charset="0"/>
              </a:rPr>
              <a:t> tables on the </a:t>
            </a:r>
            <a:r>
              <a:rPr lang="en-GB" sz="1600" b="1" dirty="0">
                <a:latin typeface="Calibri" panose="020F0502020204030204" pitchFamily="34" charset="0"/>
                <a:ea typeface="Calibri" panose="020F0502020204030204" pitchFamily="34" charset="0"/>
                <a:cs typeface="Times New Roman" panose="02020603050405020304" pitchFamily="18" charset="0"/>
              </a:rPr>
              <a:t>To do </a:t>
            </a:r>
            <a:r>
              <a:rPr lang="en-GB" sz="1600" dirty="0">
                <a:latin typeface="Calibri" panose="020F0502020204030204" pitchFamily="34" charset="0"/>
                <a:ea typeface="Calibri" panose="020F0502020204030204" pitchFamily="34" charset="0"/>
                <a:cs typeface="Times New Roman" panose="02020603050405020304" pitchFamily="18" charset="0"/>
              </a:rPr>
              <a:t>tab.</a:t>
            </a:r>
          </a:p>
        </p:txBody>
      </p:sp>
      <p:pic>
        <p:nvPicPr>
          <p:cNvPr id="2" name="Picture 1">
            <a:extLst>
              <a:ext uri="{FF2B5EF4-FFF2-40B4-BE49-F238E27FC236}">
                <a16:creationId xmlns:a16="http://schemas.microsoft.com/office/drawing/2014/main" id="{8A7A54F6-BFC0-F9AC-425D-AA4E4E4802FA}"/>
              </a:ext>
            </a:extLst>
          </p:cNvPr>
          <p:cNvPicPr>
            <a:picLocks noChangeAspect="1"/>
          </p:cNvPicPr>
          <p:nvPr/>
        </p:nvPicPr>
        <p:blipFill>
          <a:blip r:embed="rId2"/>
          <a:stretch>
            <a:fillRect/>
          </a:stretch>
        </p:blipFill>
        <p:spPr>
          <a:xfrm>
            <a:off x="2627784" y="2663190"/>
            <a:ext cx="5731510" cy="1531620"/>
          </a:xfrm>
          <a:prstGeom prst="rect">
            <a:avLst/>
          </a:prstGeom>
          <a:ln>
            <a:solidFill>
              <a:schemeClr val="tx1"/>
            </a:solidFill>
          </a:ln>
        </p:spPr>
      </p:pic>
      <p:pic>
        <p:nvPicPr>
          <p:cNvPr id="3" name="Picture 2" descr="Graphical user interface, application&#10;&#10;Description automatically generated">
            <a:extLst>
              <a:ext uri="{FF2B5EF4-FFF2-40B4-BE49-F238E27FC236}">
                <a16:creationId xmlns:a16="http://schemas.microsoft.com/office/drawing/2014/main" id="{EC220B90-0FD3-D0AF-5797-46179D5FDCBA}"/>
              </a:ext>
            </a:extLst>
          </p:cNvPr>
          <p:cNvPicPr>
            <a:picLocks noChangeAspect="1"/>
          </p:cNvPicPr>
          <p:nvPr/>
        </p:nvPicPr>
        <p:blipFill>
          <a:blip r:embed="rId3"/>
          <a:stretch>
            <a:fillRect/>
          </a:stretch>
        </p:blipFill>
        <p:spPr>
          <a:xfrm>
            <a:off x="2656914" y="4417377"/>
            <a:ext cx="5731510" cy="1668145"/>
          </a:xfrm>
          <a:prstGeom prst="rect">
            <a:avLst/>
          </a:prstGeom>
          <a:ln>
            <a:solidFill>
              <a:schemeClr val="tx1"/>
            </a:solidFill>
          </a:ln>
        </p:spPr>
      </p:pic>
      <p:sp>
        <p:nvSpPr>
          <p:cNvPr id="4" name="Rectangle 3">
            <a:extLst>
              <a:ext uri="{FF2B5EF4-FFF2-40B4-BE49-F238E27FC236}">
                <a16:creationId xmlns:a16="http://schemas.microsoft.com/office/drawing/2014/main" id="{8E295D72-0817-53DB-CA35-03DE85D9A0F8}"/>
              </a:ext>
            </a:extLst>
          </p:cNvPr>
          <p:cNvSpPr/>
          <p:nvPr/>
        </p:nvSpPr>
        <p:spPr>
          <a:xfrm>
            <a:off x="2627784" y="4417377"/>
            <a:ext cx="1352550" cy="29972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945538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27AA9C2-49BB-6478-B9BC-8B09933195C0}"/>
              </a:ext>
            </a:extLst>
          </p:cNvPr>
          <p:cNvPicPr>
            <a:picLocks noChangeAspect="1"/>
          </p:cNvPicPr>
          <p:nvPr/>
        </p:nvPicPr>
        <p:blipFill>
          <a:blip r:embed="rId2"/>
          <a:stretch>
            <a:fillRect/>
          </a:stretch>
        </p:blipFill>
        <p:spPr>
          <a:xfrm>
            <a:off x="2592219" y="846748"/>
            <a:ext cx="6266367" cy="1621091"/>
          </a:xfrm>
          <a:prstGeom prst="rect">
            <a:avLst/>
          </a:prstGeom>
          <a:ln>
            <a:solidFill>
              <a:schemeClr val="tx1"/>
            </a:solidFill>
          </a:ln>
        </p:spPr>
      </p:pic>
      <p:sp>
        <p:nvSpPr>
          <p:cNvPr id="3" name="Rectangle 2">
            <a:extLst>
              <a:ext uri="{FF2B5EF4-FFF2-40B4-BE49-F238E27FC236}">
                <a16:creationId xmlns:a16="http://schemas.microsoft.com/office/drawing/2014/main" id="{F657CB26-D180-BBE1-3A01-50E37C17F8D6}"/>
              </a:ext>
            </a:extLst>
          </p:cNvPr>
          <p:cNvSpPr/>
          <p:nvPr/>
        </p:nvSpPr>
        <p:spPr>
          <a:xfrm>
            <a:off x="2699792" y="846748"/>
            <a:ext cx="1395095" cy="26543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2">
            <a:extLst>
              <a:ext uri="{FF2B5EF4-FFF2-40B4-BE49-F238E27FC236}">
                <a16:creationId xmlns:a16="http://schemas.microsoft.com/office/drawing/2014/main" id="{1B30C7DD-E5DE-1B20-CF0C-F2631C589401}"/>
              </a:ext>
            </a:extLst>
          </p:cNvPr>
          <p:cNvSpPr>
            <a:spLocks noChangeArrowheads="1"/>
          </p:cNvSpPr>
          <p:nvPr/>
        </p:nvSpPr>
        <p:spPr bwMode="auto">
          <a:xfrm>
            <a:off x="2383058" y="3065533"/>
            <a:ext cx="66827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usual pop-up warning appears when you select the delete icon each time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8" descr="A screenshot of a computer&#10;&#10;Description automatically generated">
            <a:extLst>
              <a:ext uri="{FF2B5EF4-FFF2-40B4-BE49-F238E27FC236}">
                <a16:creationId xmlns:a16="http://schemas.microsoft.com/office/drawing/2014/main" id="{278918A7-4A3B-8B45-A5F8-B48B8922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882" t="87904" r="719" b="1920"/>
          <a:stretch>
            <a:fillRect/>
          </a:stretch>
        </p:blipFill>
        <p:spPr bwMode="auto">
          <a:xfrm>
            <a:off x="0" y="457200"/>
            <a:ext cx="238125" cy="180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4981CF-4614-DB7B-DCF6-10E8B883D617}"/>
              </a:ext>
            </a:extLst>
          </p:cNvPr>
          <p:cNvSpPr>
            <a:spLocks noChangeArrowheads="1"/>
          </p:cNvSpPr>
          <p:nvPr/>
        </p:nvSpPr>
        <p:spPr bwMode="auto">
          <a:xfrm>
            <a:off x="2383058" y="5229459"/>
            <a:ext cx="62663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be very careful when doing this as is the case with all evidence deletions, they  are non-reversible; deleted evidence cannot be retrieved</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67C9E58F-7569-F042-1AAB-9CF58E57415D}"/>
              </a:ext>
            </a:extLst>
          </p:cNvPr>
          <p:cNvPicPr>
            <a:picLocks noChangeAspect="1"/>
          </p:cNvPicPr>
          <p:nvPr/>
        </p:nvPicPr>
        <p:blipFill>
          <a:blip r:embed="rId3"/>
          <a:stretch>
            <a:fillRect/>
          </a:stretch>
        </p:blipFill>
        <p:spPr>
          <a:xfrm>
            <a:off x="3397339" y="3675841"/>
            <a:ext cx="4114800" cy="1447800"/>
          </a:xfrm>
          <a:prstGeom prst="rect">
            <a:avLst/>
          </a:prstGeom>
          <a:ln w="3175">
            <a:solidFill>
              <a:schemeClr val="tx1">
                <a:lumMod val="95000"/>
                <a:lumOff val="5000"/>
              </a:schemeClr>
            </a:solidFill>
          </a:ln>
        </p:spPr>
      </p:pic>
    </p:spTree>
    <p:extLst>
      <p:ext uri="{BB962C8B-B14F-4D97-AF65-F5344CB8AC3E}">
        <p14:creationId xmlns:p14="http://schemas.microsoft.com/office/powerpoint/2010/main" val="26869781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0778" y="967581"/>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Progress reviews - 'Request learner to confirm' auto selected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creating or editing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Progress reviews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tick box to request learner confirmation will be automatically ticked, provided these users haven’t already confirmed the review. Assessors can still de-select this option before saving if it is not required.</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Timeline&#10;&#10;Description automatically generated">
            <a:extLst>
              <a:ext uri="{FF2B5EF4-FFF2-40B4-BE49-F238E27FC236}">
                <a16:creationId xmlns:a16="http://schemas.microsoft.com/office/drawing/2014/main" id="{40E2E580-CB99-F647-DF63-B4A761B8C6EE}"/>
              </a:ext>
            </a:extLst>
          </p:cNvPr>
          <p:cNvPicPr>
            <a:picLocks noChangeAspect="1"/>
          </p:cNvPicPr>
          <p:nvPr/>
        </p:nvPicPr>
        <p:blipFill>
          <a:blip r:embed="rId2"/>
          <a:stretch>
            <a:fillRect/>
          </a:stretch>
        </p:blipFill>
        <p:spPr>
          <a:xfrm>
            <a:off x="2596545" y="2924944"/>
            <a:ext cx="6217534" cy="2376264"/>
          </a:xfrm>
          <a:prstGeom prst="rect">
            <a:avLst/>
          </a:prstGeom>
          <a:ln>
            <a:solidFill>
              <a:schemeClr val="tx1"/>
            </a:solidFill>
          </a:ln>
        </p:spPr>
      </p:pic>
    </p:spTree>
    <p:extLst>
      <p:ext uri="{BB962C8B-B14F-4D97-AF65-F5344CB8AC3E}">
        <p14:creationId xmlns:p14="http://schemas.microsoft.com/office/powerpoint/2010/main" val="4842212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A31202FF-58C6-D468-82E5-8234F032A4D0}"/>
              </a:ext>
            </a:extLst>
          </p:cNvPr>
          <p:cNvPicPr>
            <a:picLocks noChangeAspect="1"/>
          </p:cNvPicPr>
          <p:nvPr/>
        </p:nvPicPr>
        <p:blipFill>
          <a:blip r:embed="rId2"/>
          <a:stretch>
            <a:fillRect/>
          </a:stretch>
        </p:blipFill>
        <p:spPr>
          <a:xfrm>
            <a:off x="2612502" y="216633"/>
            <a:ext cx="5775921" cy="5467801"/>
          </a:xfrm>
          <a:prstGeom prst="rect">
            <a:avLst/>
          </a:prstGeom>
          <a:ln>
            <a:solidFill>
              <a:schemeClr val="tx1"/>
            </a:solidFill>
          </a:ln>
        </p:spPr>
      </p:pic>
      <p:sp>
        <p:nvSpPr>
          <p:cNvPr id="3" name="Rectangle 2">
            <a:extLst>
              <a:ext uri="{FF2B5EF4-FFF2-40B4-BE49-F238E27FC236}">
                <a16:creationId xmlns:a16="http://schemas.microsoft.com/office/drawing/2014/main" id="{D1FCC70E-1FED-CC29-F654-C3C88B8DBD5A}"/>
              </a:ext>
            </a:extLst>
          </p:cNvPr>
          <p:cNvSpPr/>
          <p:nvPr/>
        </p:nvSpPr>
        <p:spPr>
          <a:xfrm>
            <a:off x="2591272" y="4149080"/>
            <a:ext cx="1692696" cy="585589"/>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377079A3-34D4-5CF1-886A-7809E68F34D2}"/>
              </a:ext>
            </a:extLst>
          </p:cNvPr>
          <p:cNvSpPr txBox="1"/>
          <p:nvPr/>
        </p:nvSpPr>
        <p:spPr>
          <a:xfrm>
            <a:off x="2483767" y="5651956"/>
            <a:ext cx="6408713"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This auto-select function will also be applied to the line manager/employer request box, where the learner has a line manager/employer assigned.</a:t>
            </a:r>
          </a:p>
        </p:txBody>
      </p:sp>
    </p:spTree>
    <p:extLst>
      <p:ext uri="{BB962C8B-B14F-4D97-AF65-F5344CB8AC3E}">
        <p14:creationId xmlns:p14="http://schemas.microsoft.com/office/powerpoint/2010/main" val="42769783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0334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mouse-over in the To Do list to show evidence Summary description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a function whereby users can now view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Summary description</a:t>
            </a:r>
            <a:r>
              <a:rPr lang="en-GB" sz="1600" dirty="0">
                <a:effectLst/>
                <a:latin typeface="Calibri" panose="020F0502020204030204" pitchFamily="34" charset="0"/>
                <a:ea typeface="Calibri" panose="020F0502020204030204" pitchFamily="34" charset="0"/>
                <a:cs typeface="Times New Roman" panose="02020603050405020304" pitchFamily="18" charset="0"/>
              </a:rPr>
              <a:t> of evidence from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Do</a:t>
            </a:r>
            <a:r>
              <a:rPr lang="en-GB" sz="1600" dirty="0">
                <a:effectLst/>
                <a:latin typeface="Calibri" panose="020F0502020204030204" pitchFamily="34" charset="0"/>
                <a:ea typeface="Calibri" panose="020F0502020204030204" pitchFamily="34" charset="0"/>
                <a:cs typeface="Times New Roman" panose="02020603050405020304" pitchFamily="18" charset="0"/>
              </a:rPr>
              <a:t> list, so they can see the title of the piece of evidence without having to open it.</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10;&#10;Description automatically generated">
            <a:extLst>
              <a:ext uri="{FF2B5EF4-FFF2-40B4-BE49-F238E27FC236}">
                <a16:creationId xmlns:a16="http://schemas.microsoft.com/office/drawing/2014/main" id="{D9704A38-DF60-0F6A-395D-9DA44B53157E}"/>
              </a:ext>
            </a:extLst>
          </p:cNvPr>
          <p:cNvPicPr>
            <a:picLocks noChangeAspect="1"/>
          </p:cNvPicPr>
          <p:nvPr/>
        </p:nvPicPr>
        <p:blipFill>
          <a:blip r:embed="rId2"/>
          <a:stretch>
            <a:fillRect/>
          </a:stretch>
        </p:blipFill>
        <p:spPr>
          <a:xfrm>
            <a:off x="2699792" y="2663933"/>
            <a:ext cx="6120680" cy="1533900"/>
          </a:xfrm>
          <a:prstGeom prst="rect">
            <a:avLst/>
          </a:prstGeom>
          <a:ln>
            <a:solidFill>
              <a:schemeClr val="tx1"/>
            </a:solidFill>
          </a:ln>
        </p:spPr>
      </p:pic>
    </p:spTree>
    <p:extLst>
      <p:ext uri="{BB962C8B-B14F-4D97-AF65-F5344CB8AC3E}">
        <p14:creationId xmlns:p14="http://schemas.microsoft.com/office/powerpoint/2010/main" val="581121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user can hover over the evidence number and the title (summary description) of that piece of evidence appears.</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with medium confidence">
            <a:extLst>
              <a:ext uri="{FF2B5EF4-FFF2-40B4-BE49-F238E27FC236}">
                <a16:creationId xmlns:a16="http://schemas.microsoft.com/office/drawing/2014/main" id="{9F678C72-AB28-2CFE-06B9-1BDD4E80FF1A}"/>
              </a:ext>
            </a:extLst>
          </p:cNvPr>
          <p:cNvPicPr>
            <a:picLocks noChangeAspect="1"/>
          </p:cNvPicPr>
          <p:nvPr/>
        </p:nvPicPr>
        <p:blipFill>
          <a:blip r:embed="rId2"/>
          <a:stretch>
            <a:fillRect/>
          </a:stretch>
        </p:blipFill>
        <p:spPr>
          <a:xfrm>
            <a:off x="4914900" y="1091424"/>
            <a:ext cx="1104900" cy="476250"/>
          </a:xfrm>
          <a:prstGeom prst="rect">
            <a:avLst/>
          </a:prstGeom>
          <a:ln>
            <a:solidFill>
              <a:schemeClr val="tx1"/>
            </a:solidFill>
          </a:ln>
        </p:spPr>
      </p:pic>
      <p:pic>
        <p:nvPicPr>
          <p:cNvPr id="3" name="Picture 2" descr="A screenshot of a computer&#10;&#10;Description automatically generated">
            <a:extLst>
              <a:ext uri="{FF2B5EF4-FFF2-40B4-BE49-F238E27FC236}">
                <a16:creationId xmlns:a16="http://schemas.microsoft.com/office/drawing/2014/main" id="{34CD0C9C-C992-51ED-7686-A05514E66EB7}"/>
              </a:ext>
            </a:extLst>
          </p:cNvPr>
          <p:cNvPicPr>
            <a:picLocks noChangeAspect="1"/>
          </p:cNvPicPr>
          <p:nvPr/>
        </p:nvPicPr>
        <p:blipFill>
          <a:blip r:embed="rId3"/>
          <a:stretch>
            <a:fillRect/>
          </a:stretch>
        </p:blipFill>
        <p:spPr>
          <a:xfrm>
            <a:off x="2601595" y="2914650"/>
            <a:ext cx="5960770" cy="990600"/>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9ADECDCF-DF0A-6D13-9DE2-0757FABC0914}"/>
              </a:ext>
            </a:extLst>
          </p:cNvPr>
          <p:cNvPicPr>
            <a:picLocks noChangeAspect="1"/>
          </p:cNvPicPr>
          <p:nvPr/>
        </p:nvPicPr>
        <p:blipFill rotWithShape="1">
          <a:blip r:embed="rId3"/>
          <a:srcRect l="40541" t="51606" r="27751" b="34874"/>
          <a:stretch/>
        </p:blipFill>
        <p:spPr>
          <a:xfrm>
            <a:off x="2771800" y="4494849"/>
            <a:ext cx="5711203" cy="404697"/>
          </a:xfrm>
          <a:prstGeom prst="rect">
            <a:avLst/>
          </a:prstGeom>
          <a:ln>
            <a:solidFill>
              <a:schemeClr val="tx1"/>
            </a:solidFill>
          </a:ln>
        </p:spPr>
      </p:pic>
    </p:spTree>
    <p:extLst>
      <p:ext uri="{BB962C8B-B14F-4D97-AF65-F5344CB8AC3E}">
        <p14:creationId xmlns:p14="http://schemas.microsoft.com/office/powerpoint/2010/main" val="10848382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51339"/>
            <a:ext cx="6552728" cy="2160587"/>
          </a:xfrm>
        </p:spPr>
        <p:txBody>
          <a:bodyPr>
            <a:noAutofit/>
          </a:bodyPr>
          <a:lstStyle/>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The Summary description field displayed is located here on the </a:t>
            </a:r>
            <a:r>
              <a:rPr lang="en-GB" sz="1600" b="1" dirty="0">
                <a:latin typeface="Calibri" panose="020F0502020204030204" pitchFamily="34" charset="0"/>
                <a:ea typeface="Calibri" panose="020F0502020204030204" pitchFamily="34" charset="0"/>
                <a:cs typeface="Times New Roman" panose="02020603050405020304" pitchFamily="18" charset="0"/>
              </a:rPr>
              <a:t>Log new evidence</a:t>
            </a:r>
            <a:r>
              <a:rPr lang="en-GB" sz="1600" dirty="0">
                <a:latin typeface="Calibri" panose="020F0502020204030204" pitchFamily="34" charset="0"/>
                <a:ea typeface="Calibri" panose="020F0502020204030204" pitchFamily="34" charset="0"/>
                <a:cs typeface="Times New Roman" panose="02020603050405020304" pitchFamily="18" charset="0"/>
              </a:rPr>
              <a:t> tab.</a:t>
            </a:r>
          </a:p>
        </p:txBody>
      </p:sp>
      <p:pic>
        <p:nvPicPr>
          <p:cNvPr id="2" name="Picture 1" descr="Graphical user interface, text, application&#10;&#10;Description automatically generated">
            <a:extLst>
              <a:ext uri="{FF2B5EF4-FFF2-40B4-BE49-F238E27FC236}">
                <a16:creationId xmlns:a16="http://schemas.microsoft.com/office/drawing/2014/main" id="{BE4B98CF-9983-5582-55C4-E2DF3C3FF215}"/>
              </a:ext>
            </a:extLst>
          </p:cNvPr>
          <p:cNvPicPr>
            <a:picLocks noChangeAspect="1"/>
          </p:cNvPicPr>
          <p:nvPr/>
        </p:nvPicPr>
        <p:blipFill>
          <a:blip r:embed="rId2"/>
          <a:stretch>
            <a:fillRect/>
          </a:stretch>
        </p:blipFill>
        <p:spPr>
          <a:xfrm>
            <a:off x="2699792" y="1345875"/>
            <a:ext cx="5976664" cy="2411590"/>
          </a:xfrm>
          <a:prstGeom prst="rect">
            <a:avLst/>
          </a:prstGeom>
          <a:ln>
            <a:solidFill>
              <a:schemeClr val="tx1"/>
            </a:solidFill>
          </a:ln>
        </p:spPr>
      </p:pic>
      <p:sp>
        <p:nvSpPr>
          <p:cNvPr id="3" name="Rectangle 2">
            <a:extLst>
              <a:ext uri="{FF2B5EF4-FFF2-40B4-BE49-F238E27FC236}">
                <a16:creationId xmlns:a16="http://schemas.microsoft.com/office/drawing/2014/main" id="{B3AF7A54-AD29-C994-D9CF-25890705C477}"/>
              </a:ext>
            </a:extLst>
          </p:cNvPr>
          <p:cNvSpPr/>
          <p:nvPr/>
        </p:nvSpPr>
        <p:spPr>
          <a:xfrm>
            <a:off x="3144314" y="3266114"/>
            <a:ext cx="5460134" cy="48069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AF63E22E-6496-105D-5027-EC1D409CF4F6}"/>
              </a:ext>
            </a:extLst>
          </p:cNvPr>
          <p:cNvSpPr txBox="1"/>
          <p:nvPr/>
        </p:nvSpPr>
        <p:spPr>
          <a:xfrm>
            <a:off x="2699792" y="3861048"/>
            <a:ext cx="6248400" cy="2554417"/>
          </a:xfrm>
          <a:prstGeom prst="rect">
            <a:avLst/>
          </a:prstGeom>
          <a:noFill/>
        </p:spPr>
        <p:txBody>
          <a:bodyPr wrap="square">
            <a:spAutoFit/>
          </a:bodyPr>
          <a:lstStyle/>
          <a:p>
            <a:pPr>
              <a:lnSpc>
                <a:spcPct val="107000"/>
              </a:lnSpc>
              <a:spcAft>
                <a:spcPts val="800"/>
              </a:spcAft>
            </a:pPr>
            <a:r>
              <a:rPr lang="en-GB" sz="1600" b="1" i="1" u="sng" dirty="0">
                <a:effectLst/>
                <a:latin typeface="Calibri" panose="020F0502020204030204" pitchFamily="34" charset="0"/>
                <a:ea typeface="Calibri" panose="020F0502020204030204" pitchFamily="34" charset="0"/>
                <a:cs typeface="Times New Roman" panose="02020603050405020304" pitchFamily="18" charset="0"/>
              </a:rPr>
              <a:t>Top Tip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If the learner has more than one assessor/teacher, a great idea would be to ask the learner to include the initials of the assessor within the title of the evidence.  Using this new function, the assessors/teachers can hover over the evidence number and see the summary description and also their own initials to see instantly who has perhaps set the work or who is the most appropriate person to assess/mark that piece of work. An assessment plan reference number could also be quoted for ease.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999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48680"/>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‘sort’ arrow to the 'status' column in the Assessment plan list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a ‘sort’ arrow to the assessment plan table 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Status</a:t>
            </a:r>
            <a:r>
              <a:rPr lang="en-GB" sz="1600" dirty="0">
                <a:effectLst/>
                <a:latin typeface="Calibri" panose="020F0502020204030204" pitchFamily="34" charset="0"/>
                <a:ea typeface="Calibri" panose="020F0502020204030204" pitchFamily="34" charset="0"/>
                <a:cs typeface="Times New Roman" panose="02020603050405020304" pitchFamily="18" charset="0"/>
              </a:rPr>
              <a:t> (signed off / not signed off).  This is available for all users with this table.</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69DA7BDE-21E1-E4CC-FDD1-D24029189D32}"/>
              </a:ext>
            </a:extLst>
          </p:cNvPr>
          <p:cNvPicPr>
            <a:picLocks noChangeAspect="1"/>
          </p:cNvPicPr>
          <p:nvPr/>
        </p:nvPicPr>
        <p:blipFill>
          <a:blip r:embed="rId2"/>
          <a:stretch>
            <a:fillRect/>
          </a:stretch>
        </p:blipFill>
        <p:spPr>
          <a:xfrm>
            <a:off x="2699792" y="1797367"/>
            <a:ext cx="5731510" cy="3263265"/>
          </a:xfrm>
          <a:prstGeom prst="rect">
            <a:avLst/>
          </a:prstGeom>
          <a:ln>
            <a:solidFill>
              <a:schemeClr val="tx1"/>
            </a:solidFill>
          </a:ln>
        </p:spPr>
      </p:pic>
      <p:sp>
        <p:nvSpPr>
          <p:cNvPr id="4" name="Rectangle 3">
            <a:extLst>
              <a:ext uri="{FF2B5EF4-FFF2-40B4-BE49-F238E27FC236}">
                <a16:creationId xmlns:a16="http://schemas.microsoft.com/office/drawing/2014/main" id="{2A2C257A-39DD-CEFA-6CC8-B98D4A3FCBEA}"/>
              </a:ext>
            </a:extLst>
          </p:cNvPr>
          <p:cNvSpPr/>
          <p:nvPr/>
        </p:nvSpPr>
        <p:spPr>
          <a:xfrm>
            <a:off x="7348810" y="2564904"/>
            <a:ext cx="463550" cy="10763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237024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597485"/>
            <a:ext cx="6400564"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Showing which units are mandatory in Unit assignment tab</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column to the </a:t>
            </a:r>
            <a:r>
              <a:rPr lang="en-GB" sz="1600" b="1" dirty="0">
                <a:latin typeface="Calibri" panose="020F0502020204030204" pitchFamily="34" charset="0"/>
                <a:ea typeface="Calibri" panose="020F0502020204030204" pitchFamily="34" charset="0"/>
                <a:cs typeface="Times New Roman" panose="02020603050405020304" pitchFamily="18" charset="0"/>
              </a:rPr>
              <a:t>Unit assignments</a:t>
            </a:r>
            <a:r>
              <a:rPr lang="en-GB" sz="1600" dirty="0">
                <a:latin typeface="Calibri" panose="020F0502020204030204" pitchFamily="34" charset="0"/>
                <a:ea typeface="Calibri" panose="020F0502020204030204" pitchFamily="34" charset="0"/>
                <a:cs typeface="Times New Roman" panose="02020603050405020304" pitchFamily="18" charset="0"/>
              </a:rPr>
              <a:t> tables to show which units are mandatory, according to the rules of combination.</a:t>
            </a:r>
          </a:p>
        </p:txBody>
      </p:sp>
      <p:pic>
        <p:nvPicPr>
          <p:cNvPr id="2" name="Picture 1" descr="A picture containing timeline&#10;&#10;Description automatically generated">
            <a:extLst>
              <a:ext uri="{FF2B5EF4-FFF2-40B4-BE49-F238E27FC236}">
                <a16:creationId xmlns:a16="http://schemas.microsoft.com/office/drawing/2014/main" id="{74533046-FB7E-BF7C-FACB-0F99839AC6EE}"/>
              </a:ext>
            </a:extLst>
          </p:cNvPr>
          <p:cNvPicPr>
            <a:picLocks noChangeAspect="1"/>
          </p:cNvPicPr>
          <p:nvPr/>
        </p:nvPicPr>
        <p:blipFill>
          <a:blip r:embed="rId2"/>
          <a:stretch>
            <a:fillRect/>
          </a:stretch>
        </p:blipFill>
        <p:spPr>
          <a:xfrm>
            <a:off x="2769940" y="2152466"/>
            <a:ext cx="5731510" cy="2160270"/>
          </a:xfrm>
          <a:prstGeom prst="rect">
            <a:avLst/>
          </a:prstGeom>
          <a:ln>
            <a:solidFill>
              <a:schemeClr val="tx1"/>
            </a:solidFill>
          </a:ln>
        </p:spPr>
      </p:pic>
    </p:spTree>
    <p:extLst>
      <p:ext uri="{BB962C8B-B14F-4D97-AF65-F5344CB8AC3E}">
        <p14:creationId xmlns:p14="http://schemas.microsoft.com/office/powerpoint/2010/main" val="31307564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9A10258-3CB5-653E-ACB0-C643DB0F8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63614"/>
            <a:ext cx="6159723" cy="2077354"/>
          </a:xfrm>
          <a:prstGeom prst="rect">
            <a:avLst/>
          </a:prstGeom>
          <a:noFill/>
          <a:ln>
            <a:solidFill>
              <a:schemeClr val="tx1"/>
            </a:solidFill>
          </a:ln>
        </p:spPr>
      </p:pic>
      <p:sp>
        <p:nvSpPr>
          <p:cNvPr id="4" name="TextBox 3">
            <a:extLst>
              <a:ext uri="{FF2B5EF4-FFF2-40B4-BE49-F238E27FC236}">
                <a16:creationId xmlns:a16="http://schemas.microsoft.com/office/drawing/2014/main" id="{CACC698F-BC87-737A-F1B1-831C8889069A}"/>
              </a:ext>
            </a:extLst>
          </p:cNvPr>
          <p:cNvSpPr txBox="1"/>
          <p:nvPr/>
        </p:nvSpPr>
        <p:spPr>
          <a:xfrm>
            <a:off x="2687487" y="3616303"/>
            <a:ext cx="6172028" cy="2027478"/>
          </a:xfrm>
          <a:prstGeom prst="rect">
            <a:avLst/>
          </a:prstGeom>
          <a:noFill/>
        </p:spPr>
        <p:txBody>
          <a:bodyPr wrap="square">
            <a:spAutoFit/>
          </a:bodyPr>
          <a:lstStyle/>
          <a:p>
            <a:pPr>
              <a:lnSpc>
                <a:spcPct val="107000"/>
              </a:lnSpc>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Note:</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This is different to the default units. Mandatory units are those required in order to pass, according to the official rules of combination for the qualification. Clients can set up their own lists of default units for their learners, which may include a mixture of mandatory and optional units. Information on the default units function is here:</a:t>
            </a:r>
          </a:p>
          <a:p>
            <a:pPr>
              <a:lnSpc>
                <a:spcPct val="107000"/>
              </a:lnSpc>
              <a:spcAft>
                <a:spcPts val="800"/>
              </a:spcAft>
            </a:pPr>
            <a:r>
              <a:rPr lang="en-GB" sz="1600" i="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i="1"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https://skillwise.net/wp-content/uploads/2019/08/Org-Admin-adding-default-units-to-qualifications.pdf</a:t>
            </a:r>
            <a:r>
              <a:rPr lang="en-GB" sz="1600" i="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320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82745" y="880082"/>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Adding an icon for Help and Training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To help users spot the </a:t>
            </a:r>
            <a:r>
              <a:rPr lang="en-GB" sz="1800" b="1" dirty="0">
                <a:effectLst/>
                <a:latin typeface="Calibri" panose="020F0502020204030204" pitchFamily="34" charset="0"/>
                <a:ea typeface="Calibri" panose="020F0502020204030204" pitchFamily="34" charset="0"/>
                <a:cs typeface="Calibri" panose="020F0502020204030204" pitchFamily="34" charset="0"/>
              </a:rPr>
              <a:t>Help and training</a:t>
            </a:r>
            <a:r>
              <a:rPr lang="en-GB" sz="1800" dirty="0">
                <a:effectLst/>
                <a:latin typeface="Calibri" panose="020F0502020204030204" pitchFamily="34" charset="0"/>
                <a:ea typeface="Calibri" panose="020F0502020204030204" pitchFamily="34" charset="0"/>
                <a:cs typeface="Calibri" panose="020F0502020204030204" pitchFamily="34" charset="0"/>
              </a:rPr>
              <a:t> link in the top right of VQManager pages, we have added an icon there. This is visible on all pages, for all users, regardless of whether the other tab icons are switched on or not.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2963AC0-753B-2CCA-BC8A-E99A1C7F6385}"/>
              </a:ext>
            </a:extLst>
          </p:cNvPr>
          <p:cNvPicPr>
            <a:picLocks noChangeAspect="1"/>
          </p:cNvPicPr>
          <p:nvPr/>
        </p:nvPicPr>
        <p:blipFill>
          <a:blip r:embed="rId2"/>
          <a:stretch>
            <a:fillRect/>
          </a:stretch>
        </p:blipFill>
        <p:spPr>
          <a:xfrm>
            <a:off x="2600325" y="3358140"/>
            <a:ext cx="5151527" cy="459189"/>
          </a:xfrm>
          <a:prstGeom prst="rect">
            <a:avLst/>
          </a:prstGeom>
        </p:spPr>
      </p:pic>
      <p:sp>
        <p:nvSpPr>
          <p:cNvPr id="3" name="Rectangle 2">
            <a:extLst>
              <a:ext uri="{FF2B5EF4-FFF2-40B4-BE49-F238E27FC236}">
                <a16:creationId xmlns:a16="http://schemas.microsoft.com/office/drawing/2014/main" id="{450A2240-02C9-13B9-66EB-F44B1D52761F}"/>
              </a:ext>
            </a:extLst>
          </p:cNvPr>
          <p:cNvSpPr/>
          <p:nvPr/>
        </p:nvSpPr>
        <p:spPr>
          <a:xfrm>
            <a:off x="7236296" y="3358140"/>
            <a:ext cx="432048" cy="459189"/>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328450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descr="Table&#10;&#10;Description automatically generated with medium confidence">
            <a:extLst>
              <a:ext uri="{FF2B5EF4-FFF2-40B4-BE49-F238E27FC236}">
                <a16:creationId xmlns:a16="http://schemas.microsoft.com/office/drawing/2014/main" id="{F5E46DDD-FCB6-31D9-3297-71576AD05B6D}"/>
              </a:ext>
            </a:extLst>
          </p:cNvPr>
          <p:cNvPicPr>
            <a:picLocks noChangeAspect="1"/>
          </p:cNvPicPr>
          <p:nvPr/>
        </p:nvPicPr>
        <p:blipFill>
          <a:blip r:embed="rId2"/>
          <a:stretch>
            <a:fillRect/>
          </a:stretch>
        </p:blipFill>
        <p:spPr>
          <a:xfrm>
            <a:off x="2897020" y="1917542"/>
            <a:ext cx="5731510" cy="2543810"/>
          </a:xfrm>
          <a:prstGeom prst="rect">
            <a:avLst/>
          </a:prstGeom>
          <a:ln>
            <a:solidFill>
              <a:schemeClr val="tx1"/>
            </a:solidFill>
          </a:ln>
        </p:spPr>
      </p:pic>
      <p:sp>
        <p:nvSpPr>
          <p:cNvPr id="5" name="Rectangle 4">
            <a:extLst>
              <a:ext uri="{FF2B5EF4-FFF2-40B4-BE49-F238E27FC236}">
                <a16:creationId xmlns:a16="http://schemas.microsoft.com/office/drawing/2014/main" id="{C90B073D-5021-73FA-C0E6-AE62EFCF9D2D}"/>
              </a:ext>
            </a:extLst>
          </p:cNvPr>
          <p:cNvSpPr/>
          <p:nvPr/>
        </p:nvSpPr>
        <p:spPr>
          <a:xfrm>
            <a:off x="5785579" y="2852936"/>
            <a:ext cx="1162685" cy="1619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a:extLst>
              <a:ext uri="{FF2B5EF4-FFF2-40B4-BE49-F238E27FC236}">
                <a16:creationId xmlns:a16="http://schemas.microsoft.com/office/drawing/2014/main" id="{002D458A-B696-B559-C46D-020C9DF48B13}"/>
              </a:ext>
            </a:extLst>
          </p:cNvPr>
          <p:cNvSpPr txBox="1"/>
          <p:nvPr/>
        </p:nvSpPr>
        <p:spPr>
          <a:xfrm>
            <a:off x="2591272" y="4845060"/>
            <a:ext cx="6013176" cy="754053"/>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Select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Existing evidence (add to)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from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Process email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into options and then select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Process.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FABBBD4-D2A8-8EA5-E054-1CF33DFEFED6}"/>
              </a:ext>
            </a:extLst>
          </p:cNvPr>
          <p:cNvSpPr txBox="1"/>
          <p:nvPr/>
        </p:nvSpPr>
        <p:spPr>
          <a:xfrm>
            <a:off x="2850174" y="365746"/>
            <a:ext cx="5970298"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Allow content emailed into the system to be added to the existing evidence</a:t>
            </a:r>
          </a:p>
          <a:p>
            <a:r>
              <a:rPr lang="en-GB" sz="1600" b="0" dirty="0">
                <a:latin typeface="Calibri" panose="020F0502020204030204" pitchFamily="34" charset="0"/>
                <a:cs typeface="Calibri" panose="020F0502020204030204" pitchFamily="34" charset="0"/>
              </a:rPr>
              <a:t>You are now able to e-mail evidence into the system and add it to an existing evidence item. Evidence will only appear as an option </a:t>
            </a:r>
            <a:r>
              <a:rPr lang="en-GB" sz="1600" b="0" u="sng" dirty="0">
                <a:latin typeface="Calibri" panose="020F0502020204030204" pitchFamily="34" charset="0"/>
                <a:cs typeface="Calibri" panose="020F0502020204030204" pitchFamily="34" charset="0"/>
              </a:rPr>
              <a:t>if the evidence is with the user in question for editing at the time.</a:t>
            </a:r>
          </a:p>
        </p:txBody>
      </p:sp>
    </p:spTree>
    <p:extLst>
      <p:ext uri="{BB962C8B-B14F-4D97-AF65-F5344CB8AC3E}">
        <p14:creationId xmlns:p14="http://schemas.microsoft.com/office/powerpoint/2010/main" val="41202544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From here it will allow you to select</a:t>
            </a:r>
            <a:r>
              <a:rPr lang="en-GB" sz="1600" b="1" dirty="0">
                <a:latin typeface="Calibri" panose="020F0502020204030204" pitchFamily="34" charset="0"/>
                <a:ea typeface="Calibri" panose="020F0502020204030204" pitchFamily="34" charset="0"/>
                <a:cs typeface="Times New Roman" panose="02020603050405020304" pitchFamily="18" charset="0"/>
              </a:rPr>
              <a:t> Learner: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id="{D3CA55E4-34D3-AF67-AD6D-6676950B544E}"/>
              </a:ext>
            </a:extLst>
          </p:cNvPr>
          <p:cNvPicPr>
            <a:picLocks noChangeAspect="1"/>
          </p:cNvPicPr>
          <p:nvPr/>
        </p:nvPicPr>
        <p:blipFill>
          <a:blip r:embed="rId2"/>
          <a:stretch>
            <a:fillRect/>
          </a:stretch>
        </p:blipFill>
        <p:spPr>
          <a:xfrm>
            <a:off x="2591271" y="1991360"/>
            <a:ext cx="6395071" cy="1747202"/>
          </a:xfrm>
          <a:prstGeom prst="rect">
            <a:avLst/>
          </a:prstGeom>
          <a:ln>
            <a:solidFill>
              <a:schemeClr val="tx1"/>
            </a:solidFill>
          </a:ln>
        </p:spPr>
      </p:pic>
      <p:sp>
        <p:nvSpPr>
          <p:cNvPr id="3" name="Rectangle 2">
            <a:extLst>
              <a:ext uri="{FF2B5EF4-FFF2-40B4-BE49-F238E27FC236}">
                <a16:creationId xmlns:a16="http://schemas.microsoft.com/office/drawing/2014/main" id="{58EF9D21-6744-B92D-F2EF-0FC5DD4D7F48}"/>
              </a:ext>
            </a:extLst>
          </p:cNvPr>
          <p:cNvSpPr/>
          <p:nvPr/>
        </p:nvSpPr>
        <p:spPr>
          <a:xfrm>
            <a:off x="3079214" y="3316475"/>
            <a:ext cx="2284874" cy="256887"/>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41F420D3-54CB-9F13-E665-8F1D61C66EDE}"/>
              </a:ext>
            </a:extLst>
          </p:cNvPr>
          <p:cNvSpPr txBox="1"/>
          <p:nvPr/>
        </p:nvSpPr>
        <p:spPr>
          <a:xfrm>
            <a:off x="2483768" y="3838903"/>
            <a:ext cx="5904656"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Then </a:t>
            </a:r>
            <a:r>
              <a:rPr lang="en-GB" sz="1600" dirty="0">
                <a:effectLst/>
                <a:latin typeface="Calibri" panose="020F0502020204030204" pitchFamily="34" charset="0"/>
                <a:ea typeface="Calibri" panose="020F0502020204030204" pitchFamily="34" charset="0"/>
                <a:cs typeface="Times New Roman" panose="02020603050405020304" pitchFamily="18" charset="0"/>
              </a:rPr>
              <a:t>Evidence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only evidence available to be edited will be shown here</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descr="Graphical user interface, text, application&#10;&#10;Description automatically generated">
            <a:extLst>
              <a:ext uri="{FF2B5EF4-FFF2-40B4-BE49-F238E27FC236}">
                <a16:creationId xmlns:a16="http://schemas.microsoft.com/office/drawing/2014/main" id="{FF230AA4-CC9C-E5B9-50A1-4E4E8BD25022}"/>
              </a:ext>
            </a:extLst>
          </p:cNvPr>
          <p:cNvPicPr>
            <a:picLocks noChangeAspect="1"/>
          </p:cNvPicPr>
          <p:nvPr/>
        </p:nvPicPr>
        <p:blipFill>
          <a:blip r:embed="rId3"/>
          <a:stretch>
            <a:fillRect/>
          </a:stretch>
        </p:blipFill>
        <p:spPr>
          <a:xfrm>
            <a:off x="2453192" y="4211955"/>
            <a:ext cx="6532015" cy="1474154"/>
          </a:xfrm>
          <a:prstGeom prst="rect">
            <a:avLst/>
          </a:prstGeom>
          <a:ln>
            <a:solidFill>
              <a:schemeClr val="tx1"/>
            </a:solidFill>
          </a:ln>
        </p:spPr>
      </p:pic>
      <p:sp>
        <p:nvSpPr>
          <p:cNvPr id="7" name="Rectangle 6">
            <a:extLst>
              <a:ext uri="{FF2B5EF4-FFF2-40B4-BE49-F238E27FC236}">
                <a16:creationId xmlns:a16="http://schemas.microsoft.com/office/drawing/2014/main" id="{FBD9C4D0-BA85-CBEC-08B7-5EB144628E56}"/>
              </a:ext>
            </a:extLst>
          </p:cNvPr>
          <p:cNvSpPr/>
          <p:nvPr/>
        </p:nvSpPr>
        <p:spPr>
          <a:xfrm>
            <a:off x="3864178" y="4725144"/>
            <a:ext cx="4380230" cy="6191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649483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129304"/>
            <a:ext cx="6552728" cy="2160587"/>
          </a:xfrm>
        </p:spPr>
        <p:txBody>
          <a:bodyPr>
            <a:noAutofit/>
          </a:bodyPr>
          <a:lstStyle/>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Select the evidence and the page will refresh, dropping all elements of the email into the existing version – </a:t>
            </a:r>
          </a:p>
          <a:p>
            <a:pPr lvl="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Description</a:t>
            </a:r>
          </a:p>
          <a:p>
            <a:pPr lvl="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Any attachments </a:t>
            </a:r>
          </a:p>
          <a:p>
            <a:pPr marL="11430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Graphical user interface, text, application&#10;&#10;Description automatically generated">
            <a:extLst>
              <a:ext uri="{FF2B5EF4-FFF2-40B4-BE49-F238E27FC236}">
                <a16:creationId xmlns:a16="http://schemas.microsoft.com/office/drawing/2014/main" id="{3E45E7A6-31A1-8A5B-5435-A1F04D144C55}"/>
              </a:ext>
            </a:extLst>
          </p:cNvPr>
          <p:cNvPicPr>
            <a:picLocks noChangeAspect="1"/>
          </p:cNvPicPr>
          <p:nvPr/>
        </p:nvPicPr>
        <p:blipFill>
          <a:blip r:embed="rId2"/>
          <a:stretch>
            <a:fillRect/>
          </a:stretch>
        </p:blipFill>
        <p:spPr>
          <a:xfrm>
            <a:off x="2591272" y="2708920"/>
            <a:ext cx="6231944" cy="2808312"/>
          </a:xfrm>
          <a:prstGeom prst="rect">
            <a:avLst/>
          </a:prstGeom>
          <a:ln>
            <a:solidFill>
              <a:schemeClr val="tx1"/>
            </a:solidFill>
          </a:ln>
        </p:spPr>
      </p:pic>
    </p:spTree>
    <p:extLst>
      <p:ext uri="{BB962C8B-B14F-4D97-AF65-F5344CB8AC3E}">
        <p14:creationId xmlns:p14="http://schemas.microsoft.com/office/powerpoint/2010/main" val="342004017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103B4CA-1FC4-31A2-CBE6-95160256DB4E}"/>
              </a:ext>
            </a:extLst>
          </p:cNvPr>
          <p:cNvSpPr txBox="1"/>
          <p:nvPr/>
        </p:nvSpPr>
        <p:spPr>
          <a:xfrm>
            <a:off x="2895600" y="980728"/>
            <a:ext cx="5852864"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The system will add a note at the top of the added content, to show where it’s come from. </a:t>
            </a:r>
          </a:p>
        </p:txBody>
      </p:sp>
      <p:pic>
        <p:nvPicPr>
          <p:cNvPr id="4" name="Picture 3" descr="Graphical user interface, text, application, email&#10;&#10;Description automatically generated">
            <a:extLst>
              <a:ext uri="{FF2B5EF4-FFF2-40B4-BE49-F238E27FC236}">
                <a16:creationId xmlns:a16="http://schemas.microsoft.com/office/drawing/2014/main" id="{C47AEC53-9BD2-3009-AB83-A4A185E62238}"/>
              </a:ext>
            </a:extLst>
          </p:cNvPr>
          <p:cNvPicPr>
            <a:picLocks noChangeAspect="1"/>
          </p:cNvPicPr>
          <p:nvPr/>
        </p:nvPicPr>
        <p:blipFill rotWithShape="1">
          <a:blip r:embed="rId2"/>
          <a:srcRect b="14814"/>
          <a:stretch/>
        </p:blipFill>
        <p:spPr bwMode="auto">
          <a:xfrm>
            <a:off x="2757487" y="1904593"/>
            <a:ext cx="6209472" cy="3728710"/>
          </a:xfrm>
          <a:prstGeom prst="rect">
            <a:avLst/>
          </a:prstGeom>
          <a:ln>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8920FF4-CDB0-76C5-A45F-70E5CFB8DEB9}"/>
              </a:ext>
            </a:extLst>
          </p:cNvPr>
          <p:cNvSpPr/>
          <p:nvPr/>
        </p:nvSpPr>
        <p:spPr>
          <a:xfrm>
            <a:off x="3275856" y="4876383"/>
            <a:ext cx="2448272" cy="568841"/>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848935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692696"/>
            <a:ext cx="6552728" cy="2160587"/>
          </a:xfrm>
        </p:spPr>
        <p:txBody>
          <a:bodyPr>
            <a:no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Save using the normal save options:</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16CA71D-B0F8-7C80-CC08-EE81FB1A3844}"/>
              </a:ext>
            </a:extLst>
          </p:cNvPr>
          <p:cNvPicPr>
            <a:picLocks noChangeAspect="1"/>
          </p:cNvPicPr>
          <p:nvPr/>
        </p:nvPicPr>
        <p:blipFill>
          <a:blip r:embed="rId2"/>
          <a:stretch>
            <a:fillRect/>
          </a:stretch>
        </p:blipFill>
        <p:spPr>
          <a:xfrm>
            <a:off x="2861118" y="1520576"/>
            <a:ext cx="5581650" cy="504825"/>
          </a:xfrm>
          <a:prstGeom prst="rect">
            <a:avLst/>
          </a:prstGeom>
          <a:ln>
            <a:solidFill>
              <a:schemeClr val="tx1"/>
            </a:solidFill>
          </a:ln>
        </p:spPr>
      </p:pic>
      <p:sp>
        <p:nvSpPr>
          <p:cNvPr id="4" name="TextBox 3">
            <a:extLst>
              <a:ext uri="{FF2B5EF4-FFF2-40B4-BE49-F238E27FC236}">
                <a16:creationId xmlns:a16="http://schemas.microsoft.com/office/drawing/2014/main" id="{9968EC2B-0BDC-6B34-FD5F-C492904335EB}"/>
              </a:ext>
            </a:extLst>
          </p:cNvPr>
          <p:cNvSpPr txBox="1"/>
          <p:nvPr/>
        </p:nvSpPr>
        <p:spPr>
          <a:xfrm>
            <a:off x="2782678" y="3133710"/>
            <a:ext cx="5738530" cy="97360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Here are the details of the full emailing in functionality:</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https://skillwise.net/wp-content/uploads/2019/08/Assessor-emailing-into-the-e-portfolio-V2.pdf</a:t>
            </a:r>
            <a:endParaRPr lang="en-GB" sz="1600" b="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6677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373216"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centre switch to choose where OTJ are recorded.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two areas for recording OTJT hours,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and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Some users have found this confusing, so we have added a centre switch with different options.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options within the switch are:</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only</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only</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both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default setting remains the third option, that hours can be added to both areas, since that is what we have now.</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5562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5735" y="1268413"/>
            <a:ext cx="6552728" cy="2160587"/>
          </a:xfrm>
        </p:spPr>
        <p:txBody>
          <a:bodyPr>
            <a:no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either of the first two switches,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 or 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tabs would still be available to use but for the tab not selected, the area for logging OTJ would be hidden for all users.</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backwards compatibility, you will still see the OTJ column in the summary table, where there are entries there. Where there are no entries, it will hidden along with the section to log OTJ hours.</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Here are the details of the full OTJ Training Functionality:</a:t>
            </a: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https://skillwise.net/wp-content/uploads/2022/12/Off-the-job-training-V2.pdf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If you would prefer to only allow OTJ to be added on one tab or the other, please let us know along with your preference.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994958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nSpc>
                <a:spcPct val="107000"/>
              </a:lnSpc>
              <a:spcAft>
                <a:spcPts val="800"/>
              </a:spcAft>
              <a:buNone/>
            </a:pPr>
            <a:r>
              <a:rPr lang="en-GB"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Updating notification e-mails with custom centre text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dirty="0">
                <a:effectLst/>
                <a:latin typeface="Calibri" panose="020F0502020204030204" pitchFamily="34" charset="0"/>
                <a:ea typeface="Calibri" panose="020F0502020204030204" pitchFamily="34" charset="0"/>
                <a:cs typeface="Calibri" panose="020F0502020204030204" pitchFamily="34" charset="0"/>
              </a:rPr>
              <a:t>To help users, and make the notifications clearer to them, we have added the custom naming conventions to them.  Some of the customisable names are:</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1600" dirty="0">
                <a:effectLst/>
                <a:latin typeface="Calibri" panose="020F0502020204030204" pitchFamily="34" charset="0"/>
                <a:ea typeface="Calibri" panose="020F0502020204030204" pitchFamily="34" charset="0"/>
                <a:cs typeface="Calibri" panose="020F0502020204030204" pitchFamily="34" charset="0"/>
              </a:rPr>
              <a:t>User roles (learner, assessor, IQA, EQA, OSU, Expert witness, Line Manager)</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Off the job training</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Assessment plan</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Verification</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So now, any email notifications which go out, will reflect the naming conventions in your centre.</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00163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1331640" y="2204864"/>
            <a:ext cx="8856984" cy="1471612"/>
          </a:xfrm>
        </p:spPr>
        <p:txBody>
          <a:bodyPr/>
          <a:lstStyle/>
          <a:p>
            <a:pPr marL="0" indent="0" algn="ctr">
              <a:buFontTx/>
              <a:buNone/>
            </a:pPr>
            <a:r>
              <a:rPr lang="en-GB" altLang="en-US" sz="4800" b="1" dirty="0">
                <a:latin typeface="Calibri" panose="020F0502020204030204" pitchFamily="34" charset="0"/>
                <a:cs typeface="Calibri" panose="020F0502020204030204" pitchFamily="34" charset="0"/>
              </a:rPr>
              <a:t>VQManager June 2023 Enhancement Webinar</a:t>
            </a:r>
          </a:p>
        </p:txBody>
      </p:sp>
    </p:spTree>
    <p:extLst>
      <p:ext uri="{BB962C8B-B14F-4D97-AF65-F5344CB8AC3E}">
        <p14:creationId xmlns:p14="http://schemas.microsoft.com/office/powerpoint/2010/main" val="363109886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5" name="TextBox 4">
            <a:extLst>
              <a:ext uri="{FF2B5EF4-FFF2-40B4-BE49-F238E27FC236}">
                <a16:creationId xmlns:a16="http://schemas.microsoft.com/office/drawing/2014/main" id="{907F8703-74A6-35DB-C787-7739B4F8A96F}"/>
              </a:ext>
            </a:extLst>
          </p:cNvPr>
          <p:cNvSpPr txBox="1"/>
          <p:nvPr/>
        </p:nvSpPr>
        <p:spPr>
          <a:xfrm>
            <a:off x="3059832" y="764704"/>
            <a:ext cx="5104251" cy="1443280"/>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Increase mouse-over area on Activity log.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b="0" dirty="0">
                <a:effectLst/>
                <a:latin typeface="Calibri" panose="020F0502020204030204" pitchFamily="34" charset="0"/>
                <a:ea typeface="Calibri" panose="020F0502020204030204" pitchFamily="34" charset="0"/>
                <a:cs typeface="Times New Roman" panose="02020603050405020304" pitchFamily="18" charset="0"/>
              </a:rPr>
              <a:t>When using the mouse-overs in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we have increased the selected area in order for the pop up to stay on screen long enough to read it.  Previously you had to be really accurate with your mouse to get it to remain. </a:t>
            </a:r>
          </a:p>
        </p:txBody>
      </p:sp>
      <p:pic>
        <p:nvPicPr>
          <p:cNvPr id="7" name="Picture 6">
            <a:extLst>
              <a:ext uri="{FF2B5EF4-FFF2-40B4-BE49-F238E27FC236}">
                <a16:creationId xmlns:a16="http://schemas.microsoft.com/office/drawing/2014/main" id="{C0FF5470-81F4-176B-CBF3-E63A1D5C4E56}"/>
              </a:ext>
            </a:extLst>
          </p:cNvPr>
          <p:cNvPicPr>
            <a:picLocks noChangeAspect="1"/>
          </p:cNvPicPr>
          <p:nvPr/>
        </p:nvPicPr>
        <p:blipFill>
          <a:blip r:embed="rId2"/>
          <a:stretch>
            <a:fillRect/>
          </a:stretch>
        </p:blipFill>
        <p:spPr>
          <a:xfrm>
            <a:off x="2702794" y="2708920"/>
            <a:ext cx="6079258" cy="2448272"/>
          </a:xfrm>
          <a:prstGeom prst="rect">
            <a:avLst/>
          </a:prstGeom>
        </p:spPr>
      </p:pic>
    </p:spTree>
    <p:extLst>
      <p:ext uri="{BB962C8B-B14F-4D97-AF65-F5344CB8AC3E}">
        <p14:creationId xmlns:p14="http://schemas.microsoft.com/office/powerpoint/2010/main" val="35246837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30C2F4-23E3-3B46-8ABF-20428D2BF707}"/>
              </a:ext>
            </a:extLst>
          </p:cNvPr>
          <p:cNvSpPr txBox="1"/>
          <p:nvPr/>
        </p:nvSpPr>
        <p:spPr>
          <a:xfrm>
            <a:off x="2647628" y="476672"/>
            <a:ext cx="6496372" cy="1959960"/>
          </a:xfrm>
          <a:prstGeom prst="rect">
            <a:avLst/>
          </a:prstGeom>
          <a:noFill/>
        </p:spPr>
        <p:txBody>
          <a:bodyPr wrap="square">
            <a:spAutoFit/>
          </a:bodyPr>
          <a:lstStyle/>
          <a:p>
            <a:pPr>
              <a:lnSpc>
                <a:spcPct val="107000"/>
              </a:lnSpc>
              <a:spcAft>
                <a:spcPts val="800"/>
              </a:spcAft>
            </a:pPr>
            <a:r>
              <a:rPr lang="en-GB" sz="1800" u="sng" dirty="0">
                <a:effectLst/>
                <a:latin typeface="Calibri" panose="020F0502020204030204" pitchFamily="34" charset="0"/>
                <a:ea typeface="Calibri" panose="020F0502020204030204" pitchFamily="34" charset="0"/>
                <a:cs typeface="Calibri" panose="020F0502020204030204" pitchFamily="34" charset="0"/>
              </a:rPr>
              <a:t>Adding 'Help and Training' icon to learner Shortcuts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For ease and clarity, we have added a new icon for </a:t>
            </a:r>
            <a:r>
              <a:rPr lang="en-GB" sz="1800" dirty="0">
                <a:effectLst/>
                <a:latin typeface="Calibri" panose="020F0502020204030204" pitchFamily="34" charset="0"/>
                <a:ea typeface="Calibri" panose="020F0502020204030204" pitchFamily="34" charset="0"/>
                <a:cs typeface="Calibri" panose="020F0502020204030204" pitchFamily="34" charset="0"/>
              </a:rPr>
              <a:t>Help and Training</a:t>
            </a:r>
            <a:r>
              <a:rPr lang="en-GB" sz="1800" b="0" dirty="0">
                <a:effectLst/>
                <a:latin typeface="Calibri" panose="020F0502020204030204" pitchFamily="34" charset="0"/>
                <a:ea typeface="Calibri" panose="020F0502020204030204" pitchFamily="34" charset="0"/>
                <a:cs typeface="Calibri" panose="020F0502020204030204" pitchFamily="34" charset="0"/>
              </a:rPr>
              <a:t> on the learner’s </a:t>
            </a:r>
            <a:r>
              <a:rPr lang="en-GB" sz="1800" dirty="0">
                <a:effectLst/>
                <a:latin typeface="Calibri" panose="020F0502020204030204" pitchFamily="34" charset="0"/>
                <a:ea typeface="Calibri" panose="020F0502020204030204" pitchFamily="34" charset="0"/>
                <a:cs typeface="Calibri" panose="020F0502020204030204" pitchFamily="34" charset="0"/>
              </a:rPr>
              <a:t>Shortcuts</a:t>
            </a:r>
            <a:r>
              <a:rPr lang="en-GB" sz="1800" b="0" dirty="0">
                <a:effectLst/>
                <a:latin typeface="Calibri" panose="020F0502020204030204" pitchFamily="34" charset="0"/>
                <a:ea typeface="Calibri" panose="020F0502020204030204" pitchFamily="34" charset="0"/>
                <a:cs typeface="Calibri" panose="020F0502020204030204" pitchFamily="34" charset="0"/>
              </a:rPr>
              <a:t> tab. This is in addition to (and not replacing) the top right-hand link </a:t>
            </a:r>
            <a:r>
              <a:rPr lang="en-GB" sz="1800" dirty="0">
                <a:effectLst/>
                <a:latin typeface="Calibri" panose="020F0502020204030204" pitchFamily="34" charset="0"/>
                <a:ea typeface="Calibri" panose="020F0502020204030204" pitchFamily="34" charset="0"/>
                <a:cs typeface="Calibri" panose="020F0502020204030204" pitchFamily="34" charset="0"/>
              </a:rPr>
              <a:t>Help and Training </a:t>
            </a:r>
            <a:r>
              <a:rPr lang="en-GB" sz="1800" b="0" dirty="0">
                <a:effectLst/>
                <a:latin typeface="Calibri" panose="020F0502020204030204" pitchFamily="34" charset="0"/>
                <a:ea typeface="Calibri" panose="020F0502020204030204" pitchFamily="34" charset="0"/>
                <a:cs typeface="Calibri" panose="020F0502020204030204" pitchFamily="34" charset="0"/>
              </a:rPr>
              <a:t>which will continue to be available and visible on every page regardless of user as per the previous development.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710EB44C-D161-4B79-ABAC-91CD0A59A9DA}"/>
              </a:ext>
            </a:extLst>
          </p:cNvPr>
          <p:cNvPicPr>
            <a:picLocks noChangeAspect="1"/>
          </p:cNvPicPr>
          <p:nvPr/>
        </p:nvPicPr>
        <p:blipFill>
          <a:blip r:embed="rId2"/>
          <a:stretch>
            <a:fillRect/>
          </a:stretch>
        </p:blipFill>
        <p:spPr>
          <a:xfrm>
            <a:off x="2674606" y="2599763"/>
            <a:ext cx="5731510" cy="3013710"/>
          </a:xfrm>
          <a:prstGeom prst="rect">
            <a:avLst/>
          </a:prstGeom>
        </p:spPr>
      </p:pic>
      <p:sp>
        <p:nvSpPr>
          <p:cNvPr id="5" name="Rectangle 4">
            <a:extLst>
              <a:ext uri="{FF2B5EF4-FFF2-40B4-BE49-F238E27FC236}">
                <a16:creationId xmlns:a16="http://schemas.microsoft.com/office/drawing/2014/main" id="{18D6AC44-A304-EFC4-9E72-82CC3C1316CF}"/>
              </a:ext>
            </a:extLst>
          </p:cNvPr>
          <p:cNvSpPr/>
          <p:nvPr/>
        </p:nvSpPr>
        <p:spPr bwMode="auto">
          <a:xfrm>
            <a:off x="7380312" y="4653483"/>
            <a:ext cx="792088" cy="719733"/>
          </a:xfrm>
          <a:prstGeom prst="rect">
            <a:avLst/>
          </a:prstGeom>
          <a:noFill/>
          <a:ln w="41275"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925106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TextBox 2">
            <a:extLst>
              <a:ext uri="{FF2B5EF4-FFF2-40B4-BE49-F238E27FC236}">
                <a16:creationId xmlns:a16="http://schemas.microsoft.com/office/drawing/2014/main" id="{9C991202-E2E1-AEBE-B921-61071D457CD5}"/>
              </a:ext>
            </a:extLst>
          </p:cNvPr>
          <p:cNvSpPr txBox="1"/>
          <p:nvPr/>
        </p:nvSpPr>
        <p:spPr>
          <a:xfrm>
            <a:off x="2701889" y="763732"/>
            <a:ext cx="6640388" cy="1764009"/>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comments box in evidence where a trainee assessor can comment privately to the qualified assessor.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added a new comments box for the trainee assessors to be able to write comments in evidence that is aimed at the qualified assessor. As indicated, these comments are hidden from the learner, but visible to IQAs and EQAs.</a:t>
            </a:r>
          </a:p>
        </p:txBody>
      </p:sp>
      <p:pic>
        <p:nvPicPr>
          <p:cNvPr id="4" name="Picture 3" descr="Graphical user interface, text, application&#10;&#10;Description automatically generated">
            <a:extLst>
              <a:ext uri="{FF2B5EF4-FFF2-40B4-BE49-F238E27FC236}">
                <a16:creationId xmlns:a16="http://schemas.microsoft.com/office/drawing/2014/main" id="{224CDBE0-6FB7-9DED-E454-8B3D5B5B639F}"/>
              </a:ext>
            </a:extLst>
          </p:cNvPr>
          <p:cNvPicPr>
            <a:picLocks noChangeAspect="1"/>
          </p:cNvPicPr>
          <p:nvPr/>
        </p:nvPicPr>
        <p:blipFill>
          <a:blip r:embed="rId2"/>
          <a:stretch>
            <a:fillRect/>
          </a:stretch>
        </p:blipFill>
        <p:spPr>
          <a:xfrm>
            <a:off x="2555775" y="2789016"/>
            <a:ext cx="6391123" cy="1072032"/>
          </a:xfrm>
          <a:prstGeom prst="rect">
            <a:avLst/>
          </a:prstGeom>
        </p:spPr>
      </p:pic>
      <p:sp>
        <p:nvSpPr>
          <p:cNvPr id="8" name="TextBox 7">
            <a:extLst>
              <a:ext uri="{FF2B5EF4-FFF2-40B4-BE49-F238E27FC236}">
                <a16:creationId xmlns:a16="http://schemas.microsoft.com/office/drawing/2014/main" id="{BAA98EB5-731E-323B-80BA-3142EFB30304}"/>
              </a:ext>
            </a:extLst>
          </p:cNvPr>
          <p:cNvSpPr txBox="1"/>
          <p:nvPr/>
        </p:nvSpPr>
        <p:spPr>
          <a:xfrm>
            <a:off x="2627136" y="4336232"/>
            <a:ext cx="6248400" cy="1500539"/>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As with all the comments boxes, the box is editable when the trainee assessor 'has' the evidence to work on.</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find out more about this function, please select this link: </a:t>
            </a: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https://skillwise.net/wp-content/uploads/2022/12/Off-the-job-training-V2.pdf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9241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95600" y="673466"/>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Notes section to Employer details.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Employer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information tab, we have added a free text box should you wish to add notes.</a:t>
            </a:r>
          </a:p>
        </p:txBody>
      </p:sp>
      <p:pic>
        <p:nvPicPr>
          <p:cNvPr id="4" name="Picture 3" descr="Graphical user interface&#10;&#10;Description automatically generated">
            <a:extLst>
              <a:ext uri="{FF2B5EF4-FFF2-40B4-BE49-F238E27FC236}">
                <a16:creationId xmlns:a16="http://schemas.microsoft.com/office/drawing/2014/main" id="{6BEF7BCF-677A-06E4-7368-45D23E07982F}"/>
              </a:ext>
            </a:extLst>
          </p:cNvPr>
          <p:cNvPicPr>
            <a:picLocks noChangeAspect="1"/>
          </p:cNvPicPr>
          <p:nvPr/>
        </p:nvPicPr>
        <p:blipFill rotWithShape="1">
          <a:blip r:embed="rId2"/>
          <a:srcRect l="2708" r="359"/>
          <a:stretch/>
        </p:blipFill>
        <p:spPr bwMode="auto">
          <a:xfrm>
            <a:off x="2813064" y="1769416"/>
            <a:ext cx="5675630" cy="289877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29A9F72-2FB2-7575-85FB-A86AE61F8B5B}"/>
              </a:ext>
            </a:extLst>
          </p:cNvPr>
          <p:cNvSpPr/>
          <p:nvPr/>
        </p:nvSpPr>
        <p:spPr>
          <a:xfrm>
            <a:off x="2895600" y="4657724"/>
            <a:ext cx="4164330" cy="53276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Graphical user interface, application&#10;&#10;Description automatically generated with medium confidence">
            <a:extLst>
              <a:ext uri="{FF2B5EF4-FFF2-40B4-BE49-F238E27FC236}">
                <a16:creationId xmlns:a16="http://schemas.microsoft.com/office/drawing/2014/main" id="{69433E44-96F2-8220-DE92-7DD2415E149B}"/>
              </a:ext>
            </a:extLst>
          </p:cNvPr>
          <p:cNvPicPr>
            <a:picLocks noChangeAspect="1"/>
          </p:cNvPicPr>
          <p:nvPr/>
        </p:nvPicPr>
        <p:blipFill>
          <a:blip r:embed="rId3"/>
          <a:stretch>
            <a:fillRect/>
          </a:stretch>
        </p:blipFill>
        <p:spPr>
          <a:xfrm>
            <a:off x="2841003" y="4641052"/>
            <a:ext cx="5675630" cy="793115"/>
          </a:xfrm>
          <a:prstGeom prst="rect">
            <a:avLst/>
          </a:prstGeom>
        </p:spPr>
      </p:pic>
      <p:sp>
        <p:nvSpPr>
          <p:cNvPr id="3" name="Rectangle 2">
            <a:extLst>
              <a:ext uri="{FF2B5EF4-FFF2-40B4-BE49-F238E27FC236}">
                <a16:creationId xmlns:a16="http://schemas.microsoft.com/office/drawing/2014/main" id="{5053E1AD-5B9D-A1B0-281F-746F07139956}"/>
              </a:ext>
            </a:extLst>
          </p:cNvPr>
          <p:cNvSpPr/>
          <p:nvPr/>
        </p:nvSpPr>
        <p:spPr bwMode="auto">
          <a:xfrm>
            <a:off x="2895600" y="4679763"/>
            <a:ext cx="4052664" cy="44368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111408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95600" y="978183"/>
            <a:ext cx="6036434" cy="123707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table to assessor Info tab showing evidence </a:t>
            </a:r>
            <a:r>
              <a:rPr lang="en-GB" sz="1600" b="1" u="sng"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 in last 30 days.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Info</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tab, we have added a table for the assessor that shows evidence </a:t>
            </a:r>
            <a:r>
              <a:rPr lang="en-GB" sz="1600" b="0"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in the last 30 days.</a:t>
            </a:r>
          </a:p>
        </p:txBody>
      </p:sp>
      <p:pic>
        <p:nvPicPr>
          <p:cNvPr id="4" name="Picture 3">
            <a:extLst>
              <a:ext uri="{FF2B5EF4-FFF2-40B4-BE49-F238E27FC236}">
                <a16:creationId xmlns:a16="http://schemas.microsoft.com/office/drawing/2014/main" id="{FEFBC7F3-C664-4F18-3F59-55EC044FEF58}"/>
              </a:ext>
            </a:extLst>
          </p:cNvPr>
          <p:cNvPicPr>
            <a:picLocks noChangeAspect="1"/>
          </p:cNvPicPr>
          <p:nvPr/>
        </p:nvPicPr>
        <p:blipFill>
          <a:blip r:embed="rId2"/>
          <a:stretch>
            <a:fillRect/>
          </a:stretch>
        </p:blipFill>
        <p:spPr>
          <a:xfrm>
            <a:off x="2712901" y="4040496"/>
            <a:ext cx="6035563" cy="1896020"/>
          </a:xfrm>
          <a:prstGeom prst="rect">
            <a:avLst/>
          </a:prstGeom>
        </p:spPr>
      </p:pic>
      <p:pic>
        <p:nvPicPr>
          <p:cNvPr id="5" name="Picture 4">
            <a:extLst>
              <a:ext uri="{FF2B5EF4-FFF2-40B4-BE49-F238E27FC236}">
                <a16:creationId xmlns:a16="http://schemas.microsoft.com/office/drawing/2014/main" id="{D1057549-125E-785B-953B-4A4A6AC29E9B}"/>
              </a:ext>
            </a:extLst>
          </p:cNvPr>
          <p:cNvPicPr>
            <a:picLocks noChangeAspect="1"/>
          </p:cNvPicPr>
          <p:nvPr/>
        </p:nvPicPr>
        <p:blipFill>
          <a:blip r:embed="rId3"/>
          <a:stretch>
            <a:fillRect/>
          </a:stretch>
        </p:blipFill>
        <p:spPr>
          <a:xfrm>
            <a:off x="2621453" y="2473688"/>
            <a:ext cx="6127011" cy="1566808"/>
          </a:xfrm>
          <a:prstGeom prst="rect">
            <a:avLst/>
          </a:prstGeom>
        </p:spPr>
      </p:pic>
      <p:sp>
        <p:nvSpPr>
          <p:cNvPr id="7" name="Rectangle 6">
            <a:extLst>
              <a:ext uri="{FF2B5EF4-FFF2-40B4-BE49-F238E27FC236}">
                <a16:creationId xmlns:a16="http://schemas.microsoft.com/office/drawing/2014/main" id="{A6AD815E-AD80-1C3A-4F00-AE01B3B82883}"/>
              </a:ext>
            </a:extLst>
          </p:cNvPr>
          <p:cNvSpPr/>
          <p:nvPr/>
        </p:nvSpPr>
        <p:spPr>
          <a:xfrm>
            <a:off x="2831272" y="4095351"/>
            <a:ext cx="1956752"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68278866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95600" y="978183"/>
            <a:ext cx="6036434" cy="1134478"/>
          </a:xfrm>
          <a:prstGeom prst="rect">
            <a:avLst/>
          </a:prstGeom>
        </p:spPr>
        <p:txBody>
          <a:bodyPr wrap="square">
            <a:spAutoFit/>
          </a:bodyPr>
          <a:lstStyle/>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text for this new column will change depending on the centre setting, so most centres will show ‘Date of verification’.   The screen shot below reflects the centre setting I used which calls verification “marking”.</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F907ECD-95FE-38FC-8615-EA36DFEAC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531051"/>
            <a:ext cx="5400600" cy="2514246"/>
          </a:xfrm>
          <a:prstGeom prst="rect">
            <a:avLst/>
          </a:prstGeom>
          <a:noFill/>
          <a:ln>
            <a:noFill/>
          </a:ln>
        </p:spPr>
      </p:pic>
    </p:spTree>
    <p:extLst>
      <p:ext uri="{BB962C8B-B14F-4D97-AF65-F5344CB8AC3E}">
        <p14:creationId xmlns:p14="http://schemas.microsoft.com/office/powerpoint/2010/main" val="328287966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a:xfrm>
            <a:off x="2862875" y="6032401"/>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62875" y="181049"/>
            <a:ext cx="6036434" cy="1500539"/>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Introduce password strength meter, and force users to change weak passwords – learners.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changed the centre setting so all learners will be requested to set a strong password. They will not be able to save their profile without complying with the password requirements below.</a:t>
            </a:r>
          </a:p>
        </p:txBody>
      </p:sp>
      <p:pic>
        <p:nvPicPr>
          <p:cNvPr id="3" name="Picture 2" descr="Graphical user interface, text, application&#10;&#10;Description automatically generated">
            <a:extLst>
              <a:ext uri="{FF2B5EF4-FFF2-40B4-BE49-F238E27FC236}">
                <a16:creationId xmlns:a16="http://schemas.microsoft.com/office/drawing/2014/main" id="{F0077AE0-37B9-9F8E-1330-0566BD1745BB}"/>
              </a:ext>
            </a:extLst>
          </p:cNvPr>
          <p:cNvPicPr>
            <a:picLocks noChangeAspect="1"/>
          </p:cNvPicPr>
          <p:nvPr/>
        </p:nvPicPr>
        <p:blipFill>
          <a:blip r:embed="rId2"/>
          <a:stretch>
            <a:fillRect/>
          </a:stretch>
        </p:blipFill>
        <p:spPr>
          <a:xfrm>
            <a:off x="3707904" y="1681588"/>
            <a:ext cx="2895600" cy="2171700"/>
          </a:xfrm>
          <a:prstGeom prst="rect">
            <a:avLst/>
          </a:prstGeom>
        </p:spPr>
      </p:pic>
      <p:sp>
        <p:nvSpPr>
          <p:cNvPr id="5" name="TextBox 4">
            <a:extLst>
              <a:ext uri="{FF2B5EF4-FFF2-40B4-BE49-F238E27FC236}">
                <a16:creationId xmlns:a16="http://schemas.microsoft.com/office/drawing/2014/main" id="{2E50B3CF-98CE-90FD-2ECC-AB9B58DB6F56}"/>
              </a:ext>
            </a:extLst>
          </p:cNvPr>
          <p:cNvSpPr txBox="1"/>
          <p:nvPr/>
        </p:nvSpPr>
        <p:spPr>
          <a:xfrm>
            <a:off x="2632906" y="3853288"/>
            <a:ext cx="6496372" cy="2496133"/>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This requirement has already been applied to newer clients, so the change will only affect long-established clients. </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All other roles have already had the requirement to choose strong passwords implemented previously in VQManager. The learner role is the last one to be completed.</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For more information regarding setting strong passwords, please follow this link.</a:t>
            </a:r>
          </a:p>
          <a:p>
            <a:pPr>
              <a:lnSpc>
                <a:spcPct val="107000"/>
              </a:lnSpc>
              <a:spcAft>
                <a:spcPts val="800"/>
              </a:spcAft>
            </a:pP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https://skillwise.net/wp-content/uploads/2023/05/Passwords-W3W.pdf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87564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888462" y="572869"/>
            <a:ext cx="5760640" cy="123707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information to the Progress review around progress.</a:t>
            </a:r>
            <a:r>
              <a:rPr lang="en-GB" sz="16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to the current completion to date information available after a progress review has been saved, we have added target completion to date too.</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084F5528-A7D5-B1E2-671F-72C1269FE437}"/>
              </a:ext>
            </a:extLst>
          </p:cNvPr>
          <p:cNvPicPr>
            <a:picLocks noChangeAspect="1"/>
          </p:cNvPicPr>
          <p:nvPr/>
        </p:nvPicPr>
        <p:blipFill>
          <a:blip r:embed="rId2"/>
          <a:stretch>
            <a:fillRect/>
          </a:stretch>
        </p:blipFill>
        <p:spPr>
          <a:xfrm>
            <a:off x="2700265" y="2282136"/>
            <a:ext cx="6137034" cy="3609740"/>
          </a:xfrm>
          <a:prstGeom prst="rect">
            <a:avLst/>
          </a:prstGeom>
        </p:spPr>
      </p:pic>
      <p:sp>
        <p:nvSpPr>
          <p:cNvPr id="4" name="Rectangle 3">
            <a:extLst>
              <a:ext uri="{FF2B5EF4-FFF2-40B4-BE49-F238E27FC236}">
                <a16:creationId xmlns:a16="http://schemas.microsoft.com/office/drawing/2014/main" id="{1546305F-58F4-A50A-BE80-FF3E91F809DA}"/>
              </a:ext>
            </a:extLst>
          </p:cNvPr>
          <p:cNvSpPr/>
          <p:nvPr/>
        </p:nvSpPr>
        <p:spPr>
          <a:xfrm>
            <a:off x="5292080" y="3789040"/>
            <a:ext cx="1512168" cy="1112236"/>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03952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729339" y="446910"/>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Adding user name to all comments boxes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now ensured that the username always displays next to the comments boxes throughout VQManager.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EED224E-4A74-2B30-5887-BEDA70891ABA}"/>
              </a:ext>
            </a:extLst>
          </p:cNvPr>
          <p:cNvPicPr>
            <a:picLocks noChangeAspect="1"/>
          </p:cNvPicPr>
          <p:nvPr/>
        </p:nvPicPr>
        <p:blipFill>
          <a:blip r:embed="rId2"/>
          <a:stretch>
            <a:fillRect/>
          </a:stretch>
        </p:blipFill>
        <p:spPr>
          <a:xfrm>
            <a:off x="2732437" y="1484784"/>
            <a:ext cx="6139271" cy="3240360"/>
          </a:xfrm>
          <a:prstGeom prst="rect">
            <a:avLst/>
          </a:prstGeom>
        </p:spPr>
      </p:pic>
      <p:sp>
        <p:nvSpPr>
          <p:cNvPr id="5" name="TextBox 4">
            <a:extLst>
              <a:ext uri="{FF2B5EF4-FFF2-40B4-BE49-F238E27FC236}">
                <a16:creationId xmlns:a16="http://schemas.microsoft.com/office/drawing/2014/main" id="{258891DE-823F-CC6A-95A9-C0F45339926F}"/>
              </a:ext>
            </a:extLst>
          </p:cNvPr>
          <p:cNvSpPr txBox="1"/>
          <p:nvPr/>
        </p:nvSpPr>
        <p:spPr>
          <a:xfrm>
            <a:off x="2684242" y="4941168"/>
            <a:ext cx="6352254" cy="607539"/>
          </a:xfrm>
          <a:prstGeom prst="rect">
            <a:avLst/>
          </a:prstGeom>
          <a:noFill/>
        </p:spPr>
        <p:txBody>
          <a:bodyPr wrap="square">
            <a:spAutoFit/>
          </a:bodyPr>
          <a:lstStyle/>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Previously there were instances where the commenters name was not recorded.  This enhancement ensures this is not the case moving forward.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5452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1866601"/>
          </a:xfrm>
          <a:prstGeom prst="rect">
            <a:avLst/>
          </a:prstGeom>
        </p:spPr>
        <p:txBody>
          <a:bodyPr wrap="square">
            <a:spAutoFit/>
          </a:bodyPr>
          <a:lstStyle/>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Changes to Dashboard OTJ report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To bring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Dashboard</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report in line with the other OTJ reports, we have changed the title of the 'Hours logged to date' to 'Hours confirmed to date'?</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added  the 'Hours not yet confirmed' and 'Hours surplus/shortfall to date' columns.</a:t>
            </a: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35F257E-B29F-3DED-CBAC-7B4D916A5109}"/>
              </a:ext>
            </a:extLst>
          </p:cNvPr>
          <p:cNvPicPr>
            <a:picLocks noChangeAspect="1"/>
          </p:cNvPicPr>
          <p:nvPr/>
        </p:nvPicPr>
        <p:blipFill>
          <a:blip r:embed="rId2"/>
          <a:stretch>
            <a:fillRect/>
          </a:stretch>
        </p:blipFill>
        <p:spPr>
          <a:xfrm>
            <a:off x="2690083" y="2953364"/>
            <a:ext cx="6295951" cy="2898258"/>
          </a:xfrm>
          <a:prstGeom prst="rect">
            <a:avLst/>
          </a:prstGeom>
        </p:spPr>
      </p:pic>
    </p:spTree>
    <p:extLst>
      <p:ext uri="{BB962C8B-B14F-4D97-AF65-F5344CB8AC3E}">
        <p14:creationId xmlns:p14="http://schemas.microsoft.com/office/powerpoint/2010/main" val="18064804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Enhancements</a:t>
            </a:r>
          </a:p>
          <a:p>
            <a:pPr marL="0" indent="0" algn="ctr">
              <a:buNone/>
              <a:defRPr/>
            </a:pPr>
            <a:r>
              <a:rPr lang="en-GB" sz="4800" b="1" u="sng" dirty="0">
                <a:latin typeface="Calibri" panose="020F0502020204030204" pitchFamily="34" charset="0"/>
                <a:cs typeface="Calibri" panose="020F0502020204030204" pitchFamily="34" charset="0"/>
              </a:rPr>
              <a:t>Nov 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95102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1052736"/>
            <a:ext cx="6336704"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Preventing IQA sign off of qual until assessor and learner have contributed to sign off page.</a:t>
            </a:r>
          </a:p>
          <a:p>
            <a:pPr marL="0" indent="0">
              <a:lnSpc>
                <a:spcPct val="107000"/>
              </a:lnSpc>
              <a:spcAft>
                <a:spcPts val="800"/>
              </a:spcAft>
              <a:buNone/>
            </a:pPr>
            <a:r>
              <a:rPr lang="en-GB" sz="1600" b="1" dirty="0">
                <a:latin typeface="Calibri" panose="020F0502020204030204" pitchFamily="34" charset="0"/>
                <a:ea typeface="Calibri" panose="020F0502020204030204" pitchFamily="34" charset="0"/>
                <a:cs typeface="Times New Roman" panose="02020603050405020304" pitchFamily="18" charset="0"/>
              </a:rPr>
              <a:t>Qualification status and sign off </a:t>
            </a:r>
            <a:r>
              <a:rPr lang="en-GB" sz="1600" dirty="0">
                <a:latin typeface="Calibri" panose="020F0502020204030204" pitchFamily="34" charset="0"/>
                <a:ea typeface="Calibri" panose="020F0502020204030204" pitchFamily="34" charset="0"/>
                <a:cs typeface="Times New Roman" panose="02020603050405020304" pitchFamily="18" charset="0"/>
              </a:rPr>
              <a:t>tab, when an IQA is signing off a qualification, if the assessor and learner haven't signed off the qualification, a notification will appear warning the IQA about this. The IQA would be prevented from proceeding with qualification sign off until the other users have contributed. This development has no bearing on any Line Managers / Employers in the system.</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E19B44-A60F-BA67-1B3A-1968BFCBED97}"/>
              </a:ext>
            </a:extLst>
          </p:cNvPr>
          <p:cNvSpPr txBox="1"/>
          <p:nvPr/>
        </p:nvSpPr>
        <p:spPr>
          <a:xfrm>
            <a:off x="2688298" y="3933056"/>
            <a:ext cx="5976664" cy="871008"/>
          </a:xfrm>
          <a:prstGeom prst="rect">
            <a:avLst/>
          </a:prstGeom>
          <a:noFill/>
        </p:spPr>
        <p:txBody>
          <a:bodyPr wrap="square">
            <a:spAutoFit/>
          </a:bodyPr>
          <a:lstStyle/>
          <a:p>
            <a:pPr marL="0" marR="0" lvl="0" indent="0" algn="l" defTabSz="914400" rtl="0" eaLnBrk="0" fontAlgn="base" latinLnBrk="0" hangingPunct="0">
              <a:lnSpc>
                <a:spcPct val="107000"/>
              </a:lnSpc>
              <a:spcBef>
                <a:spcPct val="20000"/>
              </a:spcBef>
              <a:spcAft>
                <a:spcPts val="800"/>
              </a:spcAft>
              <a:buClr>
                <a:srgbClr val="000099"/>
              </a:buClr>
              <a:buSzTx/>
              <a:buFontTx/>
              <a:buNone/>
              <a:tabLst/>
              <a:defRPr/>
            </a:pPr>
            <a:r>
              <a:rPr kumimoji="0" lang="en-GB"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This enhancement is a centre switch and has not automatically been added to your centre. If you would like this switching on, please contact us.</a:t>
            </a:r>
          </a:p>
        </p:txBody>
      </p:sp>
    </p:spTree>
    <p:extLst>
      <p:ext uri="{BB962C8B-B14F-4D97-AF65-F5344CB8AC3E}">
        <p14:creationId xmlns:p14="http://schemas.microsoft.com/office/powerpoint/2010/main" val="11177651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3157537" y="836712"/>
            <a:ext cx="5560741" cy="2160587"/>
          </a:xfrm>
        </p:spPr>
        <p:txBody>
          <a:bodyPr>
            <a:noAutofit/>
          </a:bodyPr>
          <a:lstStyle/>
          <a:p>
            <a:pPr marL="0" indent="0">
              <a:buNone/>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new icon will lead directly the learner section of our </a:t>
            </a:r>
            <a:r>
              <a:rPr lang="en-GB" sz="1800" b="1" dirty="0">
                <a:effectLst/>
                <a:latin typeface="Calibri" panose="020F0502020204030204" pitchFamily="34" charset="0"/>
                <a:ea typeface="Calibri" panose="020F0502020204030204" pitchFamily="34" charset="0"/>
                <a:cs typeface="Calibri" panose="020F0502020204030204" pitchFamily="34" charset="0"/>
              </a:rPr>
              <a:t>Help</a:t>
            </a:r>
            <a:r>
              <a:rPr lang="en-GB" sz="1800" dirty="0">
                <a:effectLst/>
                <a:latin typeface="Calibri" panose="020F0502020204030204" pitchFamily="34" charset="0"/>
                <a:ea typeface="Calibri" panose="020F0502020204030204" pitchFamily="34" charset="0"/>
                <a:cs typeface="Calibri" panose="020F0502020204030204" pitchFamily="34" charset="0"/>
              </a:rPr>
              <a:t> pages.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GB" sz="2400" b="1" u="sng" dirty="0">
              <a:latin typeface="Calibri" panose="020F0502020204030204" pitchFamily="34" charset="0"/>
              <a:cs typeface="Calibri" panose="020F0502020204030204" pitchFamily="34" charset="0"/>
            </a:endParaRPr>
          </a:p>
          <a:p>
            <a:pPr marL="0" indent="0">
              <a:buNone/>
              <a:defRPr/>
            </a:pPr>
            <a:endParaRPr lang="en-GB" sz="2400" b="1" u="sng" dirty="0">
              <a:latin typeface="Calibri" panose="020F0502020204030204" pitchFamily="34" charset="0"/>
              <a:cs typeface="Calibri" panose="020F0502020204030204" pitchFamily="34" charset="0"/>
            </a:endParaRPr>
          </a:p>
          <a:p>
            <a:pPr marL="0" indent="0">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2056F22-8613-E2F3-6649-93E293531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5644" y="1704975"/>
            <a:ext cx="5724525" cy="3448050"/>
          </a:xfrm>
          <a:prstGeom prst="rect">
            <a:avLst/>
          </a:prstGeom>
          <a:noFill/>
          <a:ln>
            <a:solidFill>
              <a:schemeClr val="tx1"/>
            </a:solidFill>
          </a:ln>
        </p:spPr>
      </p:pic>
    </p:spTree>
    <p:extLst>
      <p:ext uri="{BB962C8B-B14F-4D97-AF65-F5344CB8AC3E}">
        <p14:creationId xmlns:p14="http://schemas.microsoft.com/office/powerpoint/2010/main" val="124606677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9E58A8F4-E6DC-B656-7A27-17C546C5D86F}"/>
              </a:ext>
            </a:extLst>
          </p:cNvPr>
          <p:cNvPicPr>
            <a:picLocks noChangeAspect="1"/>
          </p:cNvPicPr>
          <p:nvPr/>
        </p:nvPicPr>
        <p:blipFill>
          <a:blip r:embed="rId2"/>
          <a:stretch>
            <a:fillRect/>
          </a:stretch>
        </p:blipFill>
        <p:spPr>
          <a:xfrm>
            <a:off x="2895600" y="244901"/>
            <a:ext cx="5731510" cy="247269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14BEE86D-048B-8539-80B8-2D3FFB40D682}"/>
              </a:ext>
            </a:extLst>
          </p:cNvPr>
          <p:cNvPicPr>
            <a:picLocks noChangeAspect="1"/>
          </p:cNvPicPr>
          <p:nvPr/>
        </p:nvPicPr>
        <p:blipFill>
          <a:blip r:embed="rId3"/>
          <a:stretch>
            <a:fillRect/>
          </a:stretch>
        </p:blipFill>
        <p:spPr>
          <a:xfrm>
            <a:off x="2895600" y="2726719"/>
            <a:ext cx="5731510" cy="3723005"/>
          </a:xfrm>
          <a:prstGeom prst="rect">
            <a:avLst/>
          </a:prstGeom>
        </p:spPr>
      </p:pic>
      <p:sp>
        <p:nvSpPr>
          <p:cNvPr id="4" name="Rectangle 3">
            <a:extLst>
              <a:ext uri="{FF2B5EF4-FFF2-40B4-BE49-F238E27FC236}">
                <a16:creationId xmlns:a16="http://schemas.microsoft.com/office/drawing/2014/main" id="{6B889114-38A3-CC6F-F109-9FBF739245EC}"/>
              </a:ext>
            </a:extLst>
          </p:cNvPr>
          <p:cNvSpPr/>
          <p:nvPr/>
        </p:nvSpPr>
        <p:spPr>
          <a:xfrm>
            <a:off x="3133288" y="5624103"/>
            <a:ext cx="5471160" cy="397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51143848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11760" y="980728"/>
            <a:ext cx="6480720" cy="2088579"/>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OTJ summary to Diary and Activity log tabs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a summary of Off the Job (OTJ) progress when users are looking at both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(Reflective account in the example below) and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summary pages.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This will only show for learners who have OTJ switched 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If the centre has had a switch applied so that OTJ can only be logged in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it will not show in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vice versa.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83722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FBCE7F91-F6C1-344F-3655-5C4EFEA115E0}"/>
              </a:ext>
            </a:extLst>
          </p:cNvPr>
          <p:cNvPicPr>
            <a:picLocks noChangeAspect="1"/>
          </p:cNvPicPr>
          <p:nvPr/>
        </p:nvPicPr>
        <p:blipFill>
          <a:blip r:embed="rId2"/>
          <a:stretch>
            <a:fillRect/>
          </a:stretch>
        </p:blipFill>
        <p:spPr>
          <a:xfrm>
            <a:off x="2771800" y="1524953"/>
            <a:ext cx="5731510" cy="3183890"/>
          </a:xfrm>
          <a:prstGeom prst="rect">
            <a:avLst/>
          </a:prstGeom>
        </p:spPr>
      </p:pic>
      <p:sp>
        <p:nvSpPr>
          <p:cNvPr id="3" name="Rectangle 2">
            <a:extLst>
              <a:ext uri="{FF2B5EF4-FFF2-40B4-BE49-F238E27FC236}">
                <a16:creationId xmlns:a16="http://schemas.microsoft.com/office/drawing/2014/main" id="{59C3B909-1335-2B72-2B12-B4EB22861136}"/>
              </a:ext>
            </a:extLst>
          </p:cNvPr>
          <p:cNvSpPr/>
          <p:nvPr/>
        </p:nvSpPr>
        <p:spPr>
          <a:xfrm>
            <a:off x="7092280" y="3933056"/>
            <a:ext cx="1296144" cy="775787"/>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TextBox 3">
            <a:extLst>
              <a:ext uri="{FF2B5EF4-FFF2-40B4-BE49-F238E27FC236}">
                <a16:creationId xmlns:a16="http://schemas.microsoft.com/office/drawing/2014/main" id="{49BD38CD-5436-EE2B-2FD9-9C6C429D96C2}"/>
              </a:ext>
            </a:extLst>
          </p:cNvPr>
          <p:cNvSpPr txBox="1"/>
          <p:nvPr/>
        </p:nvSpPr>
        <p:spPr>
          <a:xfrm>
            <a:off x="2740360" y="1197960"/>
            <a:ext cx="637610" cy="338554"/>
          </a:xfrm>
          <a:prstGeom prst="rect">
            <a:avLst/>
          </a:prstGeom>
          <a:noFill/>
        </p:spPr>
        <p:txBody>
          <a:bodyPr wrap="none" rtlCol="0">
            <a:spAutoFit/>
          </a:bodyPr>
          <a:lstStyle/>
          <a:p>
            <a:r>
              <a:rPr lang="en-GB" sz="1600" b="0" dirty="0">
                <a:latin typeface="Calibri" panose="020F0502020204030204" pitchFamily="34" charset="0"/>
                <a:cs typeface="Calibri" panose="020F0502020204030204" pitchFamily="34" charset="0"/>
              </a:rPr>
              <a:t>Diary</a:t>
            </a:r>
          </a:p>
        </p:txBody>
      </p:sp>
    </p:spTree>
    <p:extLst>
      <p:ext uri="{BB962C8B-B14F-4D97-AF65-F5344CB8AC3E}">
        <p14:creationId xmlns:p14="http://schemas.microsoft.com/office/powerpoint/2010/main" val="349482269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90383C46-DEBC-68FF-4092-E654ABC87C0A}"/>
              </a:ext>
            </a:extLst>
          </p:cNvPr>
          <p:cNvPicPr>
            <a:picLocks noChangeAspect="1"/>
          </p:cNvPicPr>
          <p:nvPr/>
        </p:nvPicPr>
        <p:blipFill>
          <a:blip r:embed="rId2"/>
          <a:stretch>
            <a:fillRect/>
          </a:stretch>
        </p:blipFill>
        <p:spPr>
          <a:xfrm>
            <a:off x="2908176" y="1711007"/>
            <a:ext cx="5731510" cy="3435985"/>
          </a:xfrm>
          <a:prstGeom prst="rect">
            <a:avLst/>
          </a:prstGeom>
        </p:spPr>
      </p:pic>
      <p:sp>
        <p:nvSpPr>
          <p:cNvPr id="3" name="Rectangle 2">
            <a:extLst>
              <a:ext uri="{FF2B5EF4-FFF2-40B4-BE49-F238E27FC236}">
                <a16:creationId xmlns:a16="http://schemas.microsoft.com/office/drawing/2014/main" id="{1515FAAD-20D5-98C0-D7ED-5EE2354E55F6}"/>
              </a:ext>
            </a:extLst>
          </p:cNvPr>
          <p:cNvSpPr/>
          <p:nvPr/>
        </p:nvSpPr>
        <p:spPr>
          <a:xfrm>
            <a:off x="7236296" y="4149080"/>
            <a:ext cx="1349375" cy="74168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34B32D0E-1A3E-78B3-7B69-FD91CEFC087A}"/>
              </a:ext>
            </a:extLst>
          </p:cNvPr>
          <p:cNvSpPr txBox="1"/>
          <p:nvPr/>
        </p:nvSpPr>
        <p:spPr>
          <a:xfrm>
            <a:off x="2771800" y="1372453"/>
            <a:ext cx="1144865" cy="338554"/>
          </a:xfrm>
          <a:prstGeom prst="rect">
            <a:avLst/>
          </a:prstGeom>
          <a:noFill/>
        </p:spPr>
        <p:txBody>
          <a:bodyPr wrap="none" rtlCol="0">
            <a:spAutoFit/>
          </a:bodyPr>
          <a:lstStyle/>
          <a:p>
            <a:r>
              <a:rPr lang="en-GB" sz="1600" b="0" dirty="0">
                <a:latin typeface="Calibri" panose="020F0502020204030204" pitchFamily="34" charset="0"/>
                <a:cs typeface="Calibri" panose="020F0502020204030204" pitchFamily="34" charset="0"/>
              </a:rPr>
              <a:t>Activity Log</a:t>
            </a:r>
          </a:p>
        </p:txBody>
      </p:sp>
    </p:spTree>
    <p:extLst>
      <p:ext uri="{BB962C8B-B14F-4D97-AF65-F5344CB8AC3E}">
        <p14:creationId xmlns:p14="http://schemas.microsoft.com/office/powerpoint/2010/main" val="270189196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895600" y="1412776"/>
            <a:ext cx="5996880" cy="2160587"/>
          </a:xfrm>
        </p:spPr>
        <p:txBody>
          <a:bodyPr>
            <a:noAutofit/>
          </a:bodyPr>
          <a:lstStyle/>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It shows the total across both these tabs where clients are recording hours on both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We have added a mouse-over to indicate this.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close-up of a document&#10;&#10;Description automatically generated">
            <a:extLst>
              <a:ext uri="{FF2B5EF4-FFF2-40B4-BE49-F238E27FC236}">
                <a16:creationId xmlns:a16="http://schemas.microsoft.com/office/drawing/2014/main" id="{A6A8D3CE-8BAD-1051-7A28-7761A506DAF7}"/>
              </a:ext>
            </a:extLst>
          </p:cNvPr>
          <p:cNvPicPr>
            <a:picLocks noChangeAspect="1"/>
          </p:cNvPicPr>
          <p:nvPr/>
        </p:nvPicPr>
        <p:blipFill>
          <a:blip r:embed="rId2"/>
          <a:stretch>
            <a:fillRect/>
          </a:stretch>
        </p:blipFill>
        <p:spPr>
          <a:xfrm>
            <a:off x="3635896" y="2645288"/>
            <a:ext cx="3822861" cy="1431783"/>
          </a:xfrm>
          <a:prstGeom prst="rect">
            <a:avLst/>
          </a:prstGeom>
        </p:spPr>
      </p:pic>
    </p:spTree>
    <p:extLst>
      <p:ext uri="{BB962C8B-B14F-4D97-AF65-F5344CB8AC3E}">
        <p14:creationId xmlns:p14="http://schemas.microsoft.com/office/powerpoint/2010/main" val="244316580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004" y="1238851"/>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Calibri" panose="020F0502020204030204" pitchFamily="34" charset="0"/>
              </a:rPr>
              <a:t>Adding learner confirmation to OTJ hours records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the ability for learners to confirm logged OTJ hours. This applies equally to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 </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entries.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When an assessor is creating a record, there is now an additional confirmation box for them to tick to request learner confirmation. This box is ticked by default, but the assessor can remove the tick if they choose.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2027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5CC1D55E-4D0C-7578-D27A-DF9ED3923C3B}"/>
              </a:ext>
            </a:extLst>
          </p:cNvPr>
          <p:cNvPicPr>
            <a:picLocks noChangeAspect="1"/>
          </p:cNvPicPr>
          <p:nvPr/>
        </p:nvPicPr>
        <p:blipFill rotWithShape="1">
          <a:blip r:embed="rId2"/>
          <a:srcRect b="94810"/>
          <a:stretch/>
        </p:blipFill>
        <p:spPr bwMode="auto">
          <a:xfrm>
            <a:off x="2923673" y="1359568"/>
            <a:ext cx="5731511" cy="219124"/>
          </a:xfrm>
          <a:prstGeom prst="rect">
            <a:avLst/>
          </a:prstGeom>
          <a:ln>
            <a:noFill/>
          </a:ln>
          <a:extLst>
            <a:ext uri="{53640926-AAD7-44D8-BBD7-CCE9431645EC}">
              <a14:shadowObscured xmlns:a14="http://schemas.microsoft.com/office/drawing/2010/main"/>
            </a:ext>
          </a:extLst>
        </p:spPr>
      </p:pic>
      <p:pic>
        <p:nvPicPr>
          <p:cNvPr id="3" name="Picture 2" descr="A screenshot of a computer&#10;&#10;Description automatically generated">
            <a:extLst>
              <a:ext uri="{FF2B5EF4-FFF2-40B4-BE49-F238E27FC236}">
                <a16:creationId xmlns:a16="http://schemas.microsoft.com/office/drawing/2014/main" id="{7C51301C-1B1E-DC0F-FF7E-AFE36F674AD7}"/>
              </a:ext>
            </a:extLst>
          </p:cNvPr>
          <p:cNvPicPr>
            <a:picLocks noChangeAspect="1"/>
          </p:cNvPicPr>
          <p:nvPr/>
        </p:nvPicPr>
        <p:blipFill rotWithShape="1">
          <a:blip r:embed="rId2"/>
          <a:srcRect t="17643"/>
          <a:stretch/>
        </p:blipFill>
        <p:spPr bwMode="auto">
          <a:xfrm>
            <a:off x="2923674" y="1623220"/>
            <a:ext cx="5731510" cy="348234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7B1957C1-E03A-B3AD-4484-61A42E1B5771}"/>
              </a:ext>
            </a:extLst>
          </p:cNvPr>
          <p:cNvSpPr/>
          <p:nvPr/>
        </p:nvSpPr>
        <p:spPr>
          <a:xfrm>
            <a:off x="2923673" y="4217988"/>
            <a:ext cx="2051050" cy="219124"/>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5534526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12677" y="928467"/>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will trigger a notification on the learner's To Do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blue box with white text&#10;&#10;Description automatically generated">
            <a:extLst>
              <a:ext uri="{FF2B5EF4-FFF2-40B4-BE49-F238E27FC236}">
                <a16:creationId xmlns:a16="http://schemas.microsoft.com/office/drawing/2014/main" id="{C96DF1D2-D04C-7220-558A-D4FA6252D229}"/>
              </a:ext>
            </a:extLst>
          </p:cNvPr>
          <p:cNvPicPr>
            <a:picLocks noChangeAspect="1"/>
          </p:cNvPicPr>
          <p:nvPr/>
        </p:nvPicPr>
        <p:blipFill>
          <a:blip r:embed="rId2"/>
          <a:stretch>
            <a:fillRect/>
          </a:stretch>
        </p:blipFill>
        <p:spPr>
          <a:xfrm>
            <a:off x="2699792" y="1319540"/>
            <a:ext cx="6229737" cy="1048412"/>
          </a:xfrm>
          <a:prstGeom prst="rect">
            <a:avLst/>
          </a:prstGeom>
        </p:spPr>
      </p:pic>
      <p:sp>
        <p:nvSpPr>
          <p:cNvPr id="4" name="TextBox 3">
            <a:extLst>
              <a:ext uri="{FF2B5EF4-FFF2-40B4-BE49-F238E27FC236}">
                <a16:creationId xmlns:a16="http://schemas.microsoft.com/office/drawing/2014/main" id="{AC61B224-9630-DC0D-02D3-D95661F8993A}"/>
              </a:ext>
            </a:extLst>
          </p:cNvPr>
          <p:cNvSpPr txBox="1"/>
          <p:nvPr/>
        </p:nvSpPr>
        <p:spPr>
          <a:xfrm>
            <a:off x="2563287" y="2675177"/>
            <a:ext cx="4648200" cy="584775"/>
          </a:xfrm>
          <a:prstGeom prst="rect">
            <a:avLst/>
          </a:prstGeom>
          <a:noFill/>
        </p:spPr>
        <p:txBody>
          <a:bodyPr wrap="square">
            <a:spAutoFit/>
          </a:bodyPr>
          <a:lstStyle/>
          <a:p>
            <a:r>
              <a:rPr lang="en-GB" sz="1600" b="0" dirty="0">
                <a:solidFill>
                  <a:srgbClr val="333333"/>
                </a:solidFill>
                <a:effectLst/>
                <a:latin typeface="Calibri" panose="020F0502020204030204" pitchFamily="34" charset="0"/>
                <a:ea typeface="Calibri" panose="020F0502020204030204" pitchFamily="34" charset="0"/>
              </a:rPr>
              <a:t>When they open the OTJ record, the learner will have a tick box and a comments box.</a:t>
            </a:r>
            <a:endParaRPr lang="en-GB" sz="1600" b="0" dirty="0"/>
          </a:p>
        </p:txBody>
      </p:sp>
      <p:pic>
        <p:nvPicPr>
          <p:cNvPr id="5" name="Picture 4" descr="A white rectangular object with a black stripe&#10;&#10;Description automatically generated">
            <a:extLst>
              <a:ext uri="{FF2B5EF4-FFF2-40B4-BE49-F238E27FC236}">
                <a16:creationId xmlns:a16="http://schemas.microsoft.com/office/drawing/2014/main" id="{6F68E7B3-758B-D2A0-3D07-65A8EEFCF7D0}"/>
              </a:ext>
            </a:extLst>
          </p:cNvPr>
          <p:cNvPicPr>
            <a:picLocks noChangeAspect="1"/>
          </p:cNvPicPr>
          <p:nvPr/>
        </p:nvPicPr>
        <p:blipFill>
          <a:blip r:embed="rId3"/>
          <a:stretch>
            <a:fillRect/>
          </a:stretch>
        </p:blipFill>
        <p:spPr>
          <a:xfrm>
            <a:off x="2699792" y="3581215"/>
            <a:ext cx="6171760" cy="1020877"/>
          </a:xfrm>
          <a:prstGeom prst="rect">
            <a:avLst/>
          </a:prstGeom>
        </p:spPr>
      </p:pic>
    </p:spTree>
    <p:extLst>
      <p:ext uri="{BB962C8B-B14F-4D97-AF65-F5344CB8AC3E}">
        <p14:creationId xmlns:p14="http://schemas.microsoft.com/office/powerpoint/2010/main" val="199076084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53853" y="1052736"/>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On the Line manager’s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Do</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we have added a column to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Confirmation of OTJ hours </a:t>
            </a:r>
            <a:r>
              <a:rPr lang="en-GB" sz="1600" dirty="0">
                <a:effectLst/>
                <a:latin typeface="Calibri" panose="020F0502020204030204" pitchFamily="34" charset="0"/>
                <a:ea typeface="Calibri" panose="020F0502020204030204" pitchFamily="34" charset="0"/>
                <a:cs typeface="Times New Roman" panose="02020603050405020304" pitchFamily="18" charset="0"/>
              </a:rPr>
              <a:t>table to show if the learner has confirmed the hours or not, as well as displaying this information when they open an individual record.</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898F37-7119-DE39-0824-7236D6F87C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3853" y="2348880"/>
            <a:ext cx="6005761" cy="2448272"/>
          </a:xfrm>
          <a:prstGeom prst="rect">
            <a:avLst/>
          </a:prstGeom>
          <a:noFill/>
          <a:ln>
            <a:noFill/>
          </a:ln>
        </p:spPr>
      </p:pic>
    </p:spTree>
    <p:extLst>
      <p:ext uri="{BB962C8B-B14F-4D97-AF65-F5344CB8AC3E}">
        <p14:creationId xmlns:p14="http://schemas.microsoft.com/office/powerpoint/2010/main" val="344542906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990599"/>
            <a:ext cx="6336704"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a learner is creating a record, there is a tick box and comments box for them. The confirmation box is ticked by default, but the learner can un-tick it if they choose. </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0DA8BA4-F3F7-DCAF-AD12-987717CE6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60598"/>
            <a:ext cx="6069399" cy="1888482"/>
          </a:xfrm>
          <a:prstGeom prst="rect">
            <a:avLst/>
          </a:prstGeom>
          <a:noFill/>
          <a:ln>
            <a:noFill/>
          </a:ln>
        </p:spPr>
      </p:pic>
    </p:spTree>
    <p:extLst>
      <p:ext uri="{BB962C8B-B14F-4D97-AF65-F5344CB8AC3E}">
        <p14:creationId xmlns:p14="http://schemas.microsoft.com/office/powerpoint/2010/main" val="37847771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7E20FF4-A724-86C0-C700-E2A6576F5D78}"/>
              </a:ext>
            </a:extLst>
          </p:cNvPr>
          <p:cNvSpPr txBox="1"/>
          <p:nvPr/>
        </p:nvSpPr>
        <p:spPr>
          <a:xfrm>
            <a:off x="2895600" y="404664"/>
            <a:ext cx="5852864" cy="1876283"/>
          </a:xfrm>
          <a:prstGeom prst="rect">
            <a:avLst/>
          </a:prstGeom>
          <a:noFill/>
        </p:spPr>
        <p:txBody>
          <a:bodyPr wrap="square">
            <a:spAutoFit/>
          </a:bodyPr>
          <a:lstStyle/>
          <a:p>
            <a:pPr>
              <a:lnSpc>
                <a:spcPct val="107000"/>
              </a:lnSpc>
              <a:spcAft>
                <a:spcPts val="800"/>
              </a:spcAft>
            </a:pPr>
            <a:r>
              <a:rPr lang="en-GB" sz="1800" u="sng" dirty="0">
                <a:effectLst/>
                <a:latin typeface="Calibri" panose="020F0502020204030204" pitchFamily="34" charset="0"/>
                <a:ea typeface="Calibri" panose="020F0502020204030204" pitchFamily="34" charset="0"/>
                <a:cs typeface="Calibri" panose="020F0502020204030204" pitchFamily="34" charset="0"/>
              </a:rPr>
              <a:t>Shortcuts for Line Managers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Following on from the success of our </a:t>
            </a:r>
            <a:r>
              <a:rPr lang="en-GB"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Shortcuts </a:t>
            </a:r>
            <a:r>
              <a:rPr lang="en-GB" sz="18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page for the learners, we have built one for Line Managers/Employers too.</a:t>
            </a:r>
            <a:endParaRPr lang="en-GB" sz="1800" b="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red rosette on each icon indicates how many items need attention on that page.</a:t>
            </a:r>
            <a:endParaRPr lang="en-GB" sz="18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B9D2D9B4-B223-2CD8-2EEB-BF7366B6AC22}"/>
              </a:ext>
            </a:extLst>
          </p:cNvPr>
          <p:cNvPicPr>
            <a:picLocks noChangeAspect="1"/>
          </p:cNvPicPr>
          <p:nvPr/>
        </p:nvPicPr>
        <p:blipFill>
          <a:blip r:embed="rId2"/>
          <a:stretch>
            <a:fillRect/>
          </a:stretch>
        </p:blipFill>
        <p:spPr>
          <a:xfrm>
            <a:off x="2637155" y="2565077"/>
            <a:ext cx="6248400" cy="2815449"/>
          </a:xfrm>
          <a:prstGeom prst="rect">
            <a:avLst/>
          </a:prstGeom>
          <a:ln>
            <a:solidFill>
              <a:schemeClr val="tx1"/>
            </a:solidFill>
          </a:ln>
        </p:spPr>
      </p:pic>
    </p:spTree>
    <p:extLst>
      <p:ext uri="{BB962C8B-B14F-4D97-AF65-F5344CB8AC3E}">
        <p14:creationId xmlns:p14="http://schemas.microsoft.com/office/powerpoint/2010/main" val="334843205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90872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Add column to show how many hours claimed in 'Confirmation of OTJ hours' table on assessor To Do list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We have added a column in the table for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Confirmation of OTJ hours</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sign off on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To Do</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tab to show how many hours are being claimed for in the requests. This development is visible for the assessors and line managers / employers too.</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00C04DE5-5FAF-4579-5A15-FE3A6D73A9C3}"/>
              </a:ext>
            </a:extLst>
          </p:cNvPr>
          <p:cNvPicPr>
            <a:picLocks noChangeAspect="1"/>
          </p:cNvPicPr>
          <p:nvPr/>
        </p:nvPicPr>
        <p:blipFill>
          <a:blip r:embed="rId2"/>
          <a:stretch>
            <a:fillRect/>
          </a:stretch>
        </p:blipFill>
        <p:spPr>
          <a:xfrm>
            <a:off x="2507997" y="3084830"/>
            <a:ext cx="6240467" cy="2160587"/>
          </a:xfrm>
          <a:prstGeom prst="rect">
            <a:avLst/>
          </a:prstGeom>
        </p:spPr>
      </p:pic>
      <p:sp>
        <p:nvSpPr>
          <p:cNvPr id="3" name="Rectangle 2">
            <a:extLst>
              <a:ext uri="{FF2B5EF4-FFF2-40B4-BE49-F238E27FC236}">
                <a16:creationId xmlns:a16="http://schemas.microsoft.com/office/drawing/2014/main" id="{4C2742F1-BC1C-53A0-2395-B1DB2891B3AA}"/>
              </a:ext>
            </a:extLst>
          </p:cNvPr>
          <p:cNvSpPr/>
          <p:nvPr/>
        </p:nvSpPr>
        <p:spPr>
          <a:xfrm>
            <a:off x="5741392" y="3508731"/>
            <a:ext cx="558800" cy="173668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86575161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888357"/>
            <a:ext cx="6408712"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Calibri" panose="020F0502020204030204" pitchFamily="34" charset="0"/>
              </a:rPr>
              <a:t>Show Range description in evidence matrix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a row to the evidence matrix on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Unit status, evidence matrix and signoff tab</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to display the Range section headers. For many qualifications, this field includes information on how many Range items from each group need to be covered.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Range information is visible as a mouse-over, with the text appearing in the same way the method, criteria etc mouse-overs 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573EC52-8464-1495-CD0B-1ABC4DD04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614" y="3429000"/>
            <a:ext cx="6922064" cy="2372621"/>
          </a:xfrm>
          <a:prstGeom prst="rect">
            <a:avLst/>
          </a:prstGeom>
          <a:noFill/>
          <a:ln>
            <a:noFill/>
          </a:ln>
        </p:spPr>
      </p:pic>
    </p:spTree>
    <p:extLst>
      <p:ext uri="{BB962C8B-B14F-4D97-AF65-F5344CB8AC3E}">
        <p14:creationId xmlns:p14="http://schemas.microsoft.com/office/powerpoint/2010/main" val="397669971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3087" y="1268413"/>
            <a:ext cx="6552728" cy="2160587"/>
          </a:xfrm>
        </p:spPr>
        <p:txBody>
          <a:bodyPr>
            <a:noAutofit/>
          </a:bodyPr>
          <a:lstStyle/>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Where the Range section doesn’t have a number/letter, we’ve added asterisks to indicate to users that there's something there they can view.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0135382-E13B-8A9F-FB2B-EE45C76486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146" y="2276872"/>
            <a:ext cx="6222809" cy="1584176"/>
          </a:xfrm>
          <a:prstGeom prst="rect">
            <a:avLst/>
          </a:prstGeom>
          <a:noFill/>
          <a:ln>
            <a:noFill/>
          </a:ln>
        </p:spPr>
      </p:pic>
    </p:spTree>
    <p:extLst>
      <p:ext uri="{BB962C8B-B14F-4D97-AF65-F5344CB8AC3E}">
        <p14:creationId xmlns:p14="http://schemas.microsoft.com/office/powerpoint/2010/main" val="200148427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339752" y="90872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Add current progress to 'Add new progress review' pane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On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Progress review</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tab, we have added an area which displays current progress so assessors can view this when they are completing a review (rather than just afterwards when a review is saved), since it may be relevant to what they might write.  The information shows progress for all qualifications assigned to the learner as well as OTJ hours (if applicable).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It appears in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Add new progress review</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section and also on opening a pre-set review.</a:t>
            </a:r>
            <a:r>
              <a:rPr lang="en-GB" sz="16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descr="A screenshot of a computer&#10;&#10;Description automatically generated">
            <a:extLst>
              <a:ext uri="{FF2B5EF4-FFF2-40B4-BE49-F238E27FC236}">
                <a16:creationId xmlns:a16="http://schemas.microsoft.com/office/drawing/2014/main" id="{9C0C9DDF-994C-AAD8-DCF6-170A77746DFD}"/>
              </a:ext>
            </a:extLst>
          </p:cNvPr>
          <p:cNvPicPr>
            <a:picLocks noChangeAspect="1"/>
          </p:cNvPicPr>
          <p:nvPr/>
        </p:nvPicPr>
        <p:blipFill>
          <a:blip r:embed="rId2"/>
          <a:stretch>
            <a:fillRect/>
          </a:stretch>
        </p:blipFill>
        <p:spPr>
          <a:xfrm>
            <a:off x="2339752" y="3429000"/>
            <a:ext cx="6044510" cy="2781171"/>
          </a:xfrm>
          <a:prstGeom prst="rect">
            <a:avLst/>
          </a:prstGeom>
        </p:spPr>
      </p:pic>
      <p:sp>
        <p:nvSpPr>
          <p:cNvPr id="3" name="Rectangle 2">
            <a:extLst>
              <a:ext uri="{FF2B5EF4-FFF2-40B4-BE49-F238E27FC236}">
                <a16:creationId xmlns:a16="http://schemas.microsoft.com/office/drawing/2014/main" id="{A3A19DF2-1910-991C-69EB-DC9993C44CCE}"/>
              </a:ext>
            </a:extLst>
          </p:cNvPr>
          <p:cNvSpPr/>
          <p:nvPr/>
        </p:nvSpPr>
        <p:spPr>
          <a:xfrm>
            <a:off x="2340478" y="4365104"/>
            <a:ext cx="4175738" cy="180020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6835459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938338"/>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assessor name to Assessment plan table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Assessment plans</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we have added the name of the assessor who assigned the assessment plan into the summary table. This will assist learners in knowing who to ask if they have a question about the plan.</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E27E5FDF-AD02-0AB7-C9DB-0568238E4511}"/>
              </a:ext>
            </a:extLst>
          </p:cNvPr>
          <p:cNvPicPr>
            <a:picLocks noChangeAspect="1"/>
          </p:cNvPicPr>
          <p:nvPr/>
        </p:nvPicPr>
        <p:blipFill rotWithShape="1">
          <a:blip r:embed="rId2"/>
          <a:srcRect t="39876"/>
          <a:stretch/>
        </p:blipFill>
        <p:spPr bwMode="auto">
          <a:xfrm>
            <a:off x="2699791" y="2461418"/>
            <a:ext cx="6255025" cy="2695773"/>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4D93FEA-BF81-7082-9D84-43C69A833A6C}"/>
              </a:ext>
            </a:extLst>
          </p:cNvPr>
          <p:cNvSpPr/>
          <p:nvPr/>
        </p:nvSpPr>
        <p:spPr>
          <a:xfrm>
            <a:off x="5076056" y="3916425"/>
            <a:ext cx="576064" cy="1240766"/>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11117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6413" y="649152"/>
            <a:ext cx="6502959"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view of all assigned content in Gap Analysis report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In the Gap analysis report, we have made two changes.  </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now included the </a:t>
            </a:r>
            <a:r>
              <a:rPr lang="en-GB" sz="1600" b="1" dirty="0">
                <a:latin typeface="Calibri" panose="020F0502020204030204" pitchFamily="34" charset="0"/>
                <a:ea typeface="Calibri" panose="020F0502020204030204" pitchFamily="34" charset="0"/>
                <a:cs typeface="Times New Roman" panose="02020603050405020304" pitchFamily="18" charset="0"/>
              </a:rPr>
              <a:t>Range</a:t>
            </a:r>
            <a:r>
              <a:rPr lang="en-GB" sz="1600" dirty="0">
                <a:latin typeface="Calibri" panose="020F0502020204030204" pitchFamily="34" charset="0"/>
                <a:ea typeface="Calibri" panose="020F0502020204030204" pitchFamily="34" charset="0"/>
                <a:cs typeface="Times New Roman" panose="02020603050405020304" pitchFamily="18" charset="0"/>
              </a:rPr>
              <a:t> and </a:t>
            </a:r>
            <a:r>
              <a:rPr lang="en-GB" sz="1600" b="1" dirty="0">
                <a:latin typeface="Calibri" panose="020F0502020204030204" pitchFamily="34" charset="0"/>
                <a:ea typeface="Calibri" panose="020F0502020204030204" pitchFamily="34" charset="0"/>
                <a:cs typeface="Times New Roman" panose="02020603050405020304" pitchFamily="18" charset="0"/>
              </a:rPr>
              <a:t>Knowledge and understanding</a:t>
            </a:r>
            <a:r>
              <a:rPr lang="en-GB" sz="1600" dirty="0">
                <a:latin typeface="Calibri" panose="020F0502020204030204" pitchFamily="34" charset="0"/>
                <a:ea typeface="Calibri" panose="020F0502020204030204" pitchFamily="34" charset="0"/>
                <a:cs typeface="Times New Roman" panose="02020603050405020304" pitchFamily="18" charset="0"/>
              </a:rPr>
              <a:t> (where applicable) into the report.</a:t>
            </a:r>
          </a:p>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Range statement (where applicable)</a:t>
            </a:r>
          </a:p>
        </p:txBody>
      </p:sp>
      <p:pic>
        <p:nvPicPr>
          <p:cNvPr id="2" name="Picture 1" descr="A screenshot of a computer&#10;&#10;Description automatically generated">
            <a:extLst>
              <a:ext uri="{FF2B5EF4-FFF2-40B4-BE49-F238E27FC236}">
                <a16:creationId xmlns:a16="http://schemas.microsoft.com/office/drawing/2014/main" id="{AFD81773-51A4-CF40-6325-E146594A3A78}"/>
              </a:ext>
            </a:extLst>
          </p:cNvPr>
          <p:cNvPicPr>
            <a:picLocks noChangeAspect="1"/>
          </p:cNvPicPr>
          <p:nvPr/>
        </p:nvPicPr>
        <p:blipFill>
          <a:blip r:embed="rId2"/>
          <a:stretch>
            <a:fillRect/>
          </a:stretch>
        </p:blipFill>
        <p:spPr>
          <a:xfrm>
            <a:off x="2627784" y="2739896"/>
            <a:ext cx="6336704" cy="1225779"/>
          </a:xfrm>
          <a:prstGeom prst="rect">
            <a:avLst/>
          </a:prstGeom>
        </p:spPr>
      </p:pic>
    </p:spTree>
    <p:extLst>
      <p:ext uri="{BB962C8B-B14F-4D97-AF65-F5344CB8AC3E}">
        <p14:creationId xmlns:p14="http://schemas.microsoft.com/office/powerpoint/2010/main" val="151629252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 name="TextBox 3">
            <a:extLst>
              <a:ext uri="{FF2B5EF4-FFF2-40B4-BE49-F238E27FC236}">
                <a16:creationId xmlns:a16="http://schemas.microsoft.com/office/drawing/2014/main" id="{A04F56DF-34A9-9EB8-FA75-967324962CC5}"/>
              </a:ext>
            </a:extLst>
          </p:cNvPr>
          <p:cNvSpPr txBox="1"/>
          <p:nvPr/>
        </p:nvSpPr>
        <p:spPr>
          <a:xfrm>
            <a:off x="2911544" y="1052736"/>
            <a:ext cx="4648200"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Knowledge and understanding (where applicable)</a:t>
            </a:r>
            <a:endParaRPr lang="en-GB" sz="1600" b="0" dirty="0"/>
          </a:p>
        </p:txBody>
      </p:sp>
      <p:pic>
        <p:nvPicPr>
          <p:cNvPr id="5" name="Picture 4" descr="A screenshot of a computer&#10;&#10;Description automatically generated">
            <a:extLst>
              <a:ext uri="{FF2B5EF4-FFF2-40B4-BE49-F238E27FC236}">
                <a16:creationId xmlns:a16="http://schemas.microsoft.com/office/drawing/2014/main" id="{AAA65C92-6A75-5D18-0F17-5B325C07C479}"/>
              </a:ext>
            </a:extLst>
          </p:cNvPr>
          <p:cNvPicPr>
            <a:picLocks noChangeAspect="1"/>
          </p:cNvPicPr>
          <p:nvPr/>
        </p:nvPicPr>
        <p:blipFill>
          <a:blip r:embed="rId2"/>
          <a:stretch>
            <a:fillRect/>
          </a:stretch>
        </p:blipFill>
        <p:spPr>
          <a:xfrm>
            <a:off x="2886471" y="1700808"/>
            <a:ext cx="6020789" cy="2880320"/>
          </a:xfrm>
          <a:prstGeom prst="rect">
            <a:avLst/>
          </a:prstGeom>
        </p:spPr>
      </p:pic>
    </p:spTree>
    <p:extLst>
      <p:ext uri="{BB962C8B-B14F-4D97-AF65-F5344CB8AC3E}">
        <p14:creationId xmlns:p14="http://schemas.microsoft.com/office/powerpoint/2010/main" val="220762608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339752" y="908720"/>
            <a:ext cx="6552728" cy="2160587"/>
          </a:xfrm>
        </p:spPr>
        <p:txBody>
          <a:bodyPr>
            <a:noAutofit/>
          </a:bodyPr>
          <a:lstStyle/>
          <a:p>
            <a:pPr marL="342900" lvl="0" indent="-342900">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the option to view the whole qualification as well as just the gaps.  The default setting is 'show gaps only' but there is now an option to elect ‘Open all and show gaps’. </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9A545038-5353-9982-68E3-5D937B94892E}"/>
              </a:ext>
            </a:extLst>
          </p:cNvPr>
          <p:cNvPicPr>
            <a:picLocks noChangeAspect="1"/>
          </p:cNvPicPr>
          <p:nvPr/>
        </p:nvPicPr>
        <p:blipFill rotWithShape="1">
          <a:blip r:embed="rId2"/>
          <a:srcRect t="230" b="37328"/>
          <a:stretch/>
        </p:blipFill>
        <p:spPr bwMode="auto">
          <a:xfrm>
            <a:off x="2707498" y="2138362"/>
            <a:ext cx="5817235" cy="2581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85871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972888"/>
            <a:ext cx="6336704"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selecting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criteria is slightly larger text, highlighted in purple and is bold:</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76F683F2-DF81-8F8C-E93B-406D050CBE6E}"/>
              </a:ext>
            </a:extLst>
          </p:cNvPr>
          <p:cNvPicPr>
            <a:picLocks noChangeAspect="1"/>
          </p:cNvPicPr>
          <p:nvPr/>
        </p:nvPicPr>
        <p:blipFill>
          <a:blip r:embed="rId2"/>
          <a:stretch>
            <a:fillRect/>
          </a:stretch>
        </p:blipFill>
        <p:spPr>
          <a:xfrm>
            <a:off x="2555776" y="2028936"/>
            <a:ext cx="6210898" cy="1328056"/>
          </a:xfrm>
          <a:prstGeom prst="rect">
            <a:avLst/>
          </a:prstGeom>
        </p:spPr>
      </p:pic>
    </p:spTree>
    <p:extLst>
      <p:ext uri="{BB962C8B-B14F-4D97-AF65-F5344CB8AC3E}">
        <p14:creationId xmlns:p14="http://schemas.microsoft.com/office/powerpoint/2010/main" val="267142961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954958"/>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displaying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Open all and show gaps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criteria already met (according to the minimum requirements) will display in black in light text and as before, the gaps will display in slightly larger text, will be purple and is in bold text.</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BC0B9C83-FC6C-B99B-2ADD-46B7C33A242A}"/>
              </a:ext>
            </a:extLst>
          </p:cNvPr>
          <p:cNvPicPr>
            <a:picLocks noChangeAspect="1"/>
          </p:cNvPicPr>
          <p:nvPr/>
        </p:nvPicPr>
        <p:blipFill>
          <a:blip r:embed="rId2"/>
          <a:stretch>
            <a:fillRect/>
          </a:stretch>
        </p:blipFill>
        <p:spPr>
          <a:xfrm>
            <a:off x="2555775" y="2058770"/>
            <a:ext cx="6342923" cy="3242438"/>
          </a:xfrm>
          <a:prstGeom prst="rect">
            <a:avLst/>
          </a:prstGeom>
        </p:spPr>
      </p:pic>
    </p:spTree>
    <p:extLst>
      <p:ext uri="{BB962C8B-B14F-4D97-AF65-F5344CB8AC3E}">
        <p14:creationId xmlns:p14="http://schemas.microsoft.com/office/powerpoint/2010/main" val="2931904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86FE8A6-DAA5-02A5-3646-7C634D964FC1}"/>
              </a:ext>
            </a:extLst>
          </p:cNvPr>
          <p:cNvSpPr txBox="1"/>
          <p:nvPr/>
        </p:nvSpPr>
        <p:spPr>
          <a:xfrm>
            <a:off x="2895215" y="718948"/>
            <a:ext cx="6011044" cy="671915"/>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area below will take the LM/Employer to the </a:t>
            </a:r>
            <a:r>
              <a:rPr lang="en-GB" sz="1800" dirty="0">
                <a:effectLst/>
                <a:latin typeface="Calibri" panose="020F0502020204030204" pitchFamily="34" charset="0"/>
                <a:ea typeface="Calibri" panose="020F0502020204030204" pitchFamily="34" charset="0"/>
                <a:cs typeface="Calibri" panose="020F0502020204030204" pitchFamily="34" charset="0"/>
              </a:rPr>
              <a:t>To do</a:t>
            </a:r>
            <a:r>
              <a:rPr lang="en-GB" sz="1800" b="0" dirty="0">
                <a:effectLst/>
                <a:latin typeface="Calibri" panose="020F0502020204030204" pitchFamily="34" charset="0"/>
                <a:ea typeface="Calibri" panose="020F0502020204030204" pitchFamily="34" charset="0"/>
                <a:cs typeface="Calibri" panose="020F0502020204030204" pitchFamily="34" charset="0"/>
              </a:rPr>
              <a:t> tab to complete any outstanding tasks.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E4F958CC-F198-742F-3884-7BA8DEB17A10}"/>
              </a:ext>
            </a:extLst>
          </p:cNvPr>
          <p:cNvPicPr>
            <a:picLocks noChangeAspect="1"/>
          </p:cNvPicPr>
          <p:nvPr/>
        </p:nvPicPr>
        <p:blipFill rotWithShape="1">
          <a:blip r:embed="rId2"/>
          <a:srcRect l="2825" t="38358" r="50809" b="25497"/>
          <a:stretch/>
        </p:blipFill>
        <p:spPr bwMode="auto">
          <a:xfrm>
            <a:off x="3635896" y="1820740"/>
            <a:ext cx="3553603" cy="1248219"/>
          </a:xfrm>
          <a:prstGeom prst="rect">
            <a:avLst/>
          </a:prstGeom>
          <a:ln>
            <a:solidFill>
              <a:schemeClr val="tx1"/>
            </a:solidFill>
          </a:ln>
          <a:extLst>
            <a:ext uri="{53640926-AAD7-44D8-BBD7-CCE9431645EC}">
              <a14:shadowObscured xmlns:a14="http://schemas.microsoft.com/office/drawing/2010/main"/>
            </a:ext>
          </a:extLst>
        </p:spPr>
      </p:pic>
      <p:pic>
        <p:nvPicPr>
          <p:cNvPr id="5" name="Picture 4" descr="Graphical user interface, application&#10;&#10;Description automatically generated">
            <a:extLst>
              <a:ext uri="{FF2B5EF4-FFF2-40B4-BE49-F238E27FC236}">
                <a16:creationId xmlns:a16="http://schemas.microsoft.com/office/drawing/2014/main" id="{8EB7CE1D-3E37-1BD2-B32E-D5D8CB347E9C}"/>
              </a:ext>
            </a:extLst>
          </p:cNvPr>
          <p:cNvPicPr>
            <a:picLocks noChangeAspect="1"/>
          </p:cNvPicPr>
          <p:nvPr/>
        </p:nvPicPr>
        <p:blipFill>
          <a:blip r:embed="rId3"/>
          <a:stretch>
            <a:fillRect/>
          </a:stretch>
        </p:blipFill>
        <p:spPr>
          <a:xfrm>
            <a:off x="2566801" y="3511228"/>
            <a:ext cx="6199301" cy="1861988"/>
          </a:xfrm>
          <a:prstGeom prst="rect">
            <a:avLst/>
          </a:prstGeom>
          <a:ln>
            <a:solidFill>
              <a:schemeClr val="tx1"/>
            </a:solidFill>
          </a:ln>
        </p:spPr>
      </p:pic>
    </p:spTree>
    <p:extLst>
      <p:ext uri="{BB962C8B-B14F-4D97-AF65-F5344CB8AC3E}">
        <p14:creationId xmlns:p14="http://schemas.microsoft.com/office/powerpoint/2010/main" val="230686772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6120" y="1052736"/>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units that have been signed off by an assessor, no gaps will show. This applies to both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Open all and show gaps</a:t>
            </a:r>
            <a:r>
              <a:rPr lang="en-GB" sz="1600" dirty="0">
                <a:effectLst/>
                <a:latin typeface="Calibri" panose="020F0502020204030204" pitchFamily="34" charset="0"/>
                <a:ea typeface="Calibri" panose="020F0502020204030204" pitchFamily="34" charset="0"/>
                <a:cs typeface="Times New Roman" panose="02020603050405020304" pitchFamily="18" charset="0"/>
              </a:rPr>
              <a:t> views. 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view, where there are no gaps for a unit, the unit title only is displayed.  T</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itles for learning outcomes with no gaps are hidden from view. This is also applicable in the Range and K&amp;U area (where relevant).</a:t>
            </a:r>
          </a:p>
          <a:p>
            <a:pPr>
              <a:lnSpc>
                <a:spcPct val="107000"/>
              </a:lnSpc>
              <a:spcAft>
                <a:spcPts val="800"/>
              </a:spcAft>
            </a:pPr>
            <a:endPar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downloadable version of the Gap Analysis report will still show gaps only.</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66457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990599"/>
            <a:ext cx="6552728" cy="2160587"/>
          </a:xfrm>
        </p:spPr>
        <p:txBody>
          <a:bodyPr>
            <a:noAutofit/>
          </a:bodyPr>
          <a:lstStyle/>
          <a:p>
            <a:pPr marL="0" indent="0">
              <a:lnSpc>
                <a:spcPct val="107000"/>
              </a:lnSpc>
              <a:spcAft>
                <a:spcPts val="800"/>
              </a:spcAft>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 as a reminder, this report replicates information which can be found in the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 new evidence</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tab under the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Criteria met </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DD0F8759-1D54-15D9-D883-21DE1FCC2272}"/>
              </a:ext>
            </a:extLst>
          </p:cNvPr>
          <p:cNvPicPr>
            <a:picLocks noChangeAspect="1"/>
          </p:cNvPicPr>
          <p:nvPr/>
        </p:nvPicPr>
        <p:blipFill rotWithShape="1">
          <a:blip r:embed="rId2"/>
          <a:srcRect t="4524" r="5274" b="4553"/>
          <a:stretch/>
        </p:blipFill>
        <p:spPr bwMode="auto">
          <a:xfrm>
            <a:off x="2699792" y="1967285"/>
            <a:ext cx="6126953" cy="21605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62246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760255"/>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learner's name to VQManager Network for Assessors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assessors, we have added a column to show which learners other assessors are linked to 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My VQManager network</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6CB3B853-073E-923B-7ED7-DF1597C476BD}"/>
              </a:ext>
            </a:extLst>
          </p:cNvPr>
          <p:cNvPicPr>
            <a:picLocks noChangeAspect="1"/>
          </p:cNvPicPr>
          <p:nvPr/>
        </p:nvPicPr>
        <p:blipFill>
          <a:blip r:embed="rId2"/>
          <a:stretch>
            <a:fillRect/>
          </a:stretch>
        </p:blipFill>
        <p:spPr>
          <a:xfrm>
            <a:off x="2743436" y="2283416"/>
            <a:ext cx="6077036" cy="156335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6CFC911A-9F69-9890-9E39-D717E6180B7D}"/>
              </a:ext>
            </a:extLst>
          </p:cNvPr>
          <p:cNvPicPr>
            <a:picLocks noChangeAspect="1"/>
          </p:cNvPicPr>
          <p:nvPr/>
        </p:nvPicPr>
        <p:blipFill>
          <a:blip r:embed="rId3"/>
          <a:stretch>
            <a:fillRect/>
          </a:stretch>
        </p:blipFill>
        <p:spPr>
          <a:xfrm>
            <a:off x="2891971" y="4150829"/>
            <a:ext cx="5770766" cy="1408486"/>
          </a:xfrm>
          <a:prstGeom prst="rect">
            <a:avLst/>
          </a:prstGeom>
        </p:spPr>
      </p:pic>
      <p:sp>
        <p:nvSpPr>
          <p:cNvPr id="4" name="Rectangle 3">
            <a:extLst>
              <a:ext uri="{FF2B5EF4-FFF2-40B4-BE49-F238E27FC236}">
                <a16:creationId xmlns:a16="http://schemas.microsoft.com/office/drawing/2014/main" id="{A3D9B034-816A-466F-EB36-0BB85DA602C7}"/>
              </a:ext>
            </a:extLst>
          </p:cNvPr>
          <p:cNvSpPr/>
          <p:nvPr/>
        </p:nvSpPr>
        <p:spPr>
          <a:xfrm>
            <a:off x="3923928" y="4388767"/>
            <a:ext cx="1110675" cy="1219107"/>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35459223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339752" y="908720"/>
            <a:ext cx="6552728" cy="2160587"/>
          </a:xfrm>
        </p:spPr>
        <p:txBody>
          <a:bodyPr>
            <a:noAutofit/>
          </a:bodyPr>
          <a:lstStyle/>
          <a:p>
            <a:pPr marL="0" marR="0" lvl="0" indent="0" algn="l" defTabSz="914400" rtl="0" eaLnBrk="0" fontAlgn="base" latinLnBrk="0" hangingPunct="0">
              <a:lnSpc>
                <a:spcPct val="107000"/>
              </a:lnSpc>
              <a:spcBef>
                <a:spcPct val="20000"/>
              </a:spcBef>
              <a:spcAft>
                <a:spcPts val="800"/>
              </a:spcAft>
              <a:buClr>
                <a:srgbClr val="000099"/>
              </a:buClr>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assessors, we have added a column to show which learners other Line Managers / Employers are linked to in the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My VQManager network</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4E8913CE-CECD-ADED-90B5-A493A91C9C67}"/>
              </a:ext>
            </a:extLst>
          </p:cNvPr>
          <p:cNvPicPr>
            <a:picLocks noChangeAspect="1"/>
          </p:cNvPicPr>
          <p:nvPr/>
        </p:nvPicPr>
        <p:blipFill>
          <a:blip r:embed="rId2"/>
          <a:stretch>
            <a:fillRect/>
          </a:stretch>
        </p:blipFill>
        <p:spPr>
          <a:xfrm>
            <a:off x="2528886" y="1989012"/>
            <a:ext cx="6075561" cy="1950695"/>
          </a:xfrm>
          <a:prstGeom prst="rect">
            <a:avLst/>
          </a:prstGeom>
        </p:spPr>
      </p:pic>
      <p:sp>
        <p:nvSpPr>
          <p:cNvPr id="3" name="Rectangle 2">
            <a:extLst>
              <a:ext uri="{FF2B5EF4-FFF2-40B4-BE49-F238E27FC236}">
                <a16:creationId xmlns:a16="http://schemas.microsoft.com/office/drawing/2014/main" id="{AA090EB3-3FF4-53D2-6CE4-6798A4A16003}"/>
              </a:ext>
            </a:extLst>
          </p:cNvPr>
          <p:cNvSpPr/>
          <p:nvPr/>
        </p:nvSpPr>
        <p:spPr>
          <a:xfrm>
            <a:off x="3923928" y="2276872"/>
            <a:ext cx="1326698" cy="1728192"/>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E6E2BC0D-6956-0468-2D26-3F70E441C530}"/>
              </a:ext>
            </a:extLst>
          </p:cNvPr>
          <p:cNvSpPr txBox="1"/>
          <p:nvPr/>
        </p:nvSpPr>
        <p:spPr>
          <a:xfrm>
            <a:off x="2556760" y="4797152"/>
            <a:ext cx="6075560" cy="123707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For centres where </a:t>
            </a:r>
            <a:r>
              <a:rPr lang="en-GB" sz="1600" b="0" i="1" dirty="0">
                <a:effectLst/>
                <a:latin typeface="Calibri" panose="020F0502020204030204" pitchFamily="34" charset="0"/>
                <a:ea typeface="Calibri" panose="020F0502020204030204" pitchFamily="34" charset="0"/>
                <a:cs typeface="Times New Roman" panose="02020603050405020304" pitchFamily="18" charset="0"/>
              </a:rPr>
              <a:t>IQAs are linked directly to learners</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we have added the new column to the IQA table on this tab as well.  </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It is only relevant to centres set up in this way and will not be visible for anyone else.</a:t>
            </a:r>
          </a:p>
        </p:txBody>
      </p:sp>
    </p:spTree>
    <p:extLst>
      <p:ext uri="{BB962C8B-B14F-4D97-AF65-F5344CB8AC3E}">
        <p14:creationId xmlns:p14="http://schemas.microsoft.com/office/powerpoint/2010/main" val="43874766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784" y="908720"/>
            <a:ext cx="6248400"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Making 'curriculum area' mandatory when adding a new learner to VQManager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adding a new learner, if you are required to complete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curriculum area </a:t>
            </a:r>
            <a:r>
              <a:rPr lang="en-GB" sz="1600" dirty="0">
                <a:effectLst/>
                <a:latin typeface="Calibri" panose="020F0502020204030204" pitchFamily="34" charset="0"/>
                <a:ea typeface="Calibri" panose="020F0502020204030204" pitchFamily="34" charset="0"/>
                <a:cs typeface="Times New Roman" panose="02020603050405020304" pitchFamily="18" charset="0"/>
              </a:rPr>
              <a:t>drop down section to attribute a learner to one area or another, we are now able to make this field mandatory.  A pop up appears preventing the administrator from saving the new learner profile without completing that field. This is only applied to newly created learners, not when editing an existing learner.</a:t>
            </a:r>
          </a:p>
          <a:p>
            <a:pPr marL="0" indent="0">
              <a:lnSpc>
                <a:spcPct val="107000"/>
              </a:lnSpc>
              <a:spcAft>
                <a:spcPts val="800"/>
              </a:spcAft>
              <a:buNone/>
            </a:pPr>
            <a:r>
              <a:rPr lang="en-GB" sz="1600" i="1" dirty="0">
                <a:effectLst/>
                <a:latin typeface="Calibri" panose="020F0502020204030204" pitchFamily="34" charset="0"/>
                <a:ea typeface="Calibri" panose="020F0502020204030204" pitchFamily="34" charset="0"/>
                <a:cs typeface="Times New Roman" panose="02020603050405020304" pitchFamily="18" charset="0"/>
              </a:rPr>
              <a:t>If this is applicable to your organisation and you would like this switching on, please drop us a message as this has not been automatically applied to your centre.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61612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06B192EA-D352-FD11-77D4-2FA5D09AC352}"/>
              </a:ext>
            </a:extLst>
          </p:cNvPr>
          <p:cNvPicPr>
            <a:picLocks noChangeAspect="1"/>
          </p:cNvPicPr>
          <p:nvPr/>
        </p:nvPicPr>
        <p:blipFill>
          <a:blip r:embed="rId2"/>
          <a:stretch>
            <a:fillRect/>
          </a:stretch>
        </p:blipFill>
        <p:spPr>
          <a:xfrm>
            <a:off x="2622442" y="1412776"/>
            <a:ext cx="6219140" cy="3456384"/>
          </a:xfrm>
          <a:prstGeom prst="rect">
            <a:avLst/>
          </a:prstGeom>
        </p:spPr>
      </p:pic>
    </p:spTree>
    <p:extLst>
      <p:ext uri="{BB962C8B-B14F-4D97-AF65-F5344CB8AC3E}">
        <p14:creationId xmlns:p14="http://schemas.microsoft.com/office/powerpoint/2010/main" val="301747237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784" y="732901"/>
            <a:ext cx="6336704"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Adding pop-up notification to 'save and create evidence' button in Diary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a new pop-up notification especially for learners when saving a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 </a:t>
            </a:r>
            <a:r>
              <a:rPr lang="en-GB" sz="1600" dirty="0">
                <a:effectLst/>
                <a:latin typeface="Calibri" panose="020F0502020204030204" pitchFamily="34" charset="0"/>
                <a:ea typeface="Calibri" panose="020F0502020204030204" pitchFamily="34" charset="0"/>
                <a:cs typeface="Times New Roman" panose="02020603050405020304" pitchFamily="18" charset="0"/>
              </a:rPr>
              <a:t>entry.  Quite often they accidently select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Save and create evidence</a:t>
            </a:r>
            <a:r>
              <a:rPr lang="en-GB" sz="1600" dirty="0">
                <a:effectLst/>
                <a:latin typeface="Calibri" panose="020F0502020204030204" pitchFamily="34" charset="0"/>
                <a:ea typeface="Calibri" panose="020F0502020204030204" pitchFamily="34" charset="0"/>
                <a:cs typeface="Times New Roman" panose="02020603050405020304" pitchFamily="18" charset="0"/>
              </a:rPr>
              <a:t> option in error.  This pop up will warn them this is going to happen and if this is an error, help guide them in the right direction.</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C4E751E6-11D9-DFE3-A100-6997EFCD56E5}"/>
              </a:ext>
            </a:extLst>
          </p:cNvPr>
          <p:cNvPicPr>
            <a:picLocks noChangeAspect="1"/>
          </p:cNvPicPr>
          <p:nvPr/>
        </p:nvPicPr>
        <p:blipFill rotWithShape="1">
          <a:blip r:embed="rId2"/>
          <a:srcRect l="1177" r="33248" b="62044"/>
          <a:stretch/>
        </p:blipFill>
        <p:spPr bwMode="auto">
          <a:xfrm>
            <a:off x="3059832" y="2549754"/>
            <a:ext cx="3714750" cy="1428750"/>
          </a:xfrm>
          <a:prstGeom prst="rect">
            <a:avLst/>
          </a:prstGeom>
          <a:ln>
            <a:solidFill>
              <a:sysClr val="windowText" lastClr="000000"/>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1BF78C1-23C8-BBEF-8A73-863B56E22EED}"/>
              </a:ext>
            </a:extLst>
          </p:cNvPr>
          <p:cNvSpPr txBox="1"/>
          <p:nvPr/>
        </p:nvSpPr>
        <p:spPr>
          <a:xfrm>
            <a:off x="2714624" y="4366005"/>
            <a:ext cx="6105847" cy="607539"/>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increased the size of the font on the Save button, so it emphasised Save over the Save and create evidence button.</a:t>
            </a:r>
          </a:p>
        </p:txBody>
      </p:sp>
      <p:pic>
        <p:nvPicPr>
          <p:cNvPr id="5" name="Picture 4" descr="A blue rectangle with white text&#10;&#10;Description automatically generated">
            <a:extLst>
              <a:ext uri="{FF2B5EF4-FFF2-40B4-BE49-F238E27FC236}">
                <a16:creationId xmlns:a16="http://schemas.microsoft.com/office/drawing/2014/main" id="{B8314449-0A6E-8ABA-144B-1B763614627A}"/>
              </a:ext>
            </a:extLst>
          </p:cNvPr>
          <p:cNvPicPr>
            <a:picLocks noChangeAspect="1"/>
          </p:cNvPicPr>
          <p:nvPr/>
        </p:nvPicPr>
        <p:blipFill>
          <a:blip r:embed="rId3"/>
          <a:stretch>
            <a:fillRect/>
          </a:stretch>
        </p:blipFill>
        <p:spPr>
          <a:xfrm>
            <a:off x="2743200" y="5082953"/>
            <a:ext cx="3276600" cy="819150"/>
          </a:xfrm>
          <a:prstGeom prst="rect">
            <a:avLst/>
          </a:prstGeom>
        </p:spPr>
      </p:pic>
      <p:pic>
        <p:nvPicPr>
          <p:cNvPr id="6" name="Picture 5">
            <a:extLst>
              <a:ext uri="{FF2B5EF4-FFF2-40B4-BE49-F238E27FC236}">
                <a16:creationId xmlns:a16="http://schemas.microsoft.com/office/drawing/2014/main" id="{530B7801-6584-C2B9-0931-FBE56500ED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6187199"/>
            <a:ext cx="4619625" cy="438150"/>
          </a:xfrm>
          <a:prstGeom prst="rect">
            <a:avLst/>
          </a:prstGeom>
          <a:noFill/>
          <a:ln>
            <a:noFill/>
          </a:ln>
        </p:spPr>
      </p:pic>
    </p:spTree>
    <p:extLst>
      <p:ext uri="{BB962C8B-B14F-4D97-AF65-F5344CB8AC3E}">
        <p14:creationId xmlns:p14="http://schemas.microsoft.com/office/powerpoint/2010/main" val="322698084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 name="TextBox 3">
            <a:extLst>
              <a:ext uri="{FF2B5EF4-FFF2-40B4-BE49-F238E27FC236}">
                <a16:creationId xmlns:a16="http://schemas.microsoft.com/office/drawing/2014/main" id="{21BF78C1-23C8-BBEF-8A73-863B56E22EED}"/>
              </a:ext>
            </a:extLst>
          </p:cNvPr>
          <p:cNvSpPr txBox="1"/>
          <p:nvPr/>
        </p:nvSpPr>
        <p:spPr>
          <a:xfrm>
            <a:off x="3131840" y="1124744"/>
            <a:ext cx="5400600" cy="871008"/>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increased the size of the font on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button, so it emphasised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over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 and create evidence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button when saving for the first time or when editing the entry.</a:t>
            </a:r>
          </a:p>
        </p:txBody>
      </p:sp>
      <p:pic>
        <p:nvPicPr>
          <p:cNvPr id="5" name="Picture 4" descr="A blue rectangle with white text&#10;&#10;Description automatically generated">
            <a:extLst>
              <a:ext uri="{FF2B5EF4-FFF2-40B4-BE49-F238E27FC236}">
                <a16:creationId xmlns:a16="http://schemas.microsoft.com/office/drawing/2014/main" id="{B8314449-0A6E-8ABA-144B-1B763614627A}"/>
              </a:ext>
            </a:extLst>
          </p:cNvPr>
          <p:cNvPicPr>
            <a:picLocks noChangeAspect="1"/>
          </p:cNvPicPr>
          <p:nvPr/>
        </p:nvPicPr>
        <p:blipFill>
          <a:blip r:embed="rId2"/>
          <a:stretch>
            <a:fillRect/>
          </a:stretch>
        </p:blipFill>
        <p:spPr>
          <a:xfrm>
            <a:off x="3119808" y="2204864"/>
            <a:ext cx="4896544" cy="1224136"/>
          </a:xfrm>
          <a:prstGeom prst="rect">
            <a:avLst/>
          </a:prstGeom>
        </p:spPr>
      </p:pic>
      <p:pic>
        <p:nvPicPr>
          <p:cNvPr id="6" name="Picture 5">
            <a:extLst>
              <a:ext uri="{FF2B5EF4-FFF2-40B4-BE49-F238E27FC236}">
                <a16:creationId xmlns:a16="http://schemas.microsoft.com/office/drawing/2014/main" id="{530B7801-6584-C2B9-0931-FBE56500E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94202"/>
            <a:ext cx="6188242" cy="586926"/>
          </a:xfrm>
          <a:prstGeom prst="rect">
            <a:avLst/>
          </a:prstGeom>
          <a:noFill/>
          <a:ln>
            <a:noFill/>
          </a:ln>
        </p:spPr>
      </p:pic>
    </p:spTree>
    <p:extLst>
      <p:ext uri="{BB962C8B-B14F-4D97-AF65-F5344CB8AC3E}">
        <p14:creationId xmlns:p14="http://schemas.microsoft.com/office/powerpoint/2010/main" val="2093233529"/>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764704"/>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Unit sign off page - split sampled dates and verified dates into separate columns.</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Calibri" panose="020F0502020204030204" pitchFamily="34" charset="0"/>
              </a:rPr>
              <a:t>We have split the </a:t>
            </a:r>
            <a:r>
              <a:rPr lang="en-GB" sz="1600" b="1" dirty="0">
                <a:latin typeface="Calibri" panose="020F0502020204030204" pitchFamily="34" charset="0"/>
                <a:ea typeface="Calibri" panose="020F0502020204030204" pitchFamily="34" charset="0"/>
                <a:cs typeface="Calibri" panose="020F0502020204030204" pitchFamily="34" charset="0"/>
              </a:rPr>
              <a:t>IQA sampled dates</a:t>
            </a:r>
            <a:r>
              <a:rPr lang="en-GB" sz="1600" dirty="0">
                <a:latin typeface="Calibri" panose="020F0502020204030204" pitchFamily="34" charset="0"/>
                <a:ea typeface="Calibri" panose="020F0502020204030204" pitchFamily="34" charset="0"/>
                <a:cs typeface="Calibri" panose="020F0502020204030204" pitchFamily="34" charset="0"/>
              </a:rPr>
              <a:t> and the </a:t>
            </a:r>
            <a:r>
              <a:rPr lang="en-GB" sz="1600" b="1" dirty="0">
                <a:latin typeface="Calibri" panose="020F0502020204030204" pitchFamily="34" charset="0"/>
                <a:ea typeface="Calibri" panose="020F0502020204030204" pitchFamily="34" charset="0"/>
                <a:cs typeface="Calibri" panose="020F0502020204030204" pitchFamily="34" charset="0"/>
              </a:rPr>
              <a:t>IQA sign off dates</a:t>
            </a:r>
            <a:r>
              <a:rPr lang="en-GB" sz="1600" dirty="0">
                <a:latin typeface="Calibri" panose="020F0502020204030204" pitchFamily="34" charset="0"/>
                <a:ea typeface="Calibri" panose="020F0502020204030204" pitchFamily="34" charset="0"/>
                <a:cs typeface="Calibri" panose="020F0502020204030204" pitchFamily="34" charset="0"/>
              </a:rPr>
              <a:t> for units so they are now displayed in separate columns, for clarity. </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The IQA sampled column is of course used for both "sampled" and "not sampled".</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CACEFAE7-48CC-464A-4395-2187907A183A}"/>
              </a:ext>
            </a:extLst>
          </p:cNvPr>
          <p:cNvPicPr>
            <a:picLocks noChangeAspect="1"/>
          </p:cNvPicPr>
          <p:nvPr/>
        </p:nvPicPr>
        <p:blipFill rotWithShape="1">
          <a:blip r:embed="rId2"/>
          <a:srcRect t="80340" r="12799" b="-1364"/>
          <a:stretch/>
        </p:blipFill>
        <p:spPr>
          <a:xfrm>
            <a:off x="2559277" y="2581275"/>
            <a:ext cx="5685131" cy="566873"/>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F653FDE-D528-0015-4C63-C591A17F93D2}"/>
              </a:ext>
            </a:extLst>
          </p:cNvPr>
          <p:cNvPicPr>
            <a:picLocks noChangeAspect="1"/>
          </p:cNvPicPr>
          <p:nvPr/>
        </p:nvPicPr>
        <p:blipFill rotWithShape="1">
          <a:blip r:embed="rId3"/>
          <a:srcRect b="24316"/>
          <a:stretch/>
        </p:blipFill>
        <p:spPr bwMode="auto">
          <a:xfrm>
            <a:off x="2555776" y="3383452"/>
            <a:ext cx="5832648" cy="262682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B9D107DC-5222-8196-20E4-25F36BC1B232}"/>
              </a:ext>
            </a:extLst>
          </p:cNvPr>
          <p:cNvSpPr/>
          <p:nvPr/>
        </p:nvSpPr>
        <p:spPr>
          <a:xfrm>
            <a:off x="6629677" y="4442141"/>
            <a:ext cx="1110675" cy="156813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5674958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873604"/>
            <a:ext cx="6077036"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table to Assessor To Do list showing new Line Managers assigned to their learners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Assessors are now notified when a new Line Manager is associated with a learner the assessor is working with. This works in a similar way to the existing table notifying of any new learners assigned to the assessor.</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98726A61-F919-E613-B332-8C041F8F26FE}"/>
              </a:ext>
            </a:extLst>
          </p:cNvPr>
          <p:cNvPicPr>
            <a:picLocks noChangeAspect="1"/>
          </p:cNvPicPr>
          <p:nvPr/>
        </p:nvPicPr>
        <p:blipFill>
          <a:blip r:embed="rId2"/>
          <a:stretch>
            <a:fillRect/>
          </a:stretch>
        </p:blipFill>
        <p:spPr>
          <a:xfrm>
            <a:off x="2627783" y="3009764"/>
            <a:ext cx="6224853" cy="1139315"/>
          </a:xfrm>
          <a:prstGeom prst="rect">
            <a:avLst/>
          </a:prstGeom>
        </p:spPr>
      </p:pic>
    </p:spTree>
    <p:extLst>
      <p:ext uri="{BB962C8B-B14F-4D97-AF65-F5344CB8AC3E}">
        <p14:creationId xmlns:p14="http://schemas.microsoft.com/office/powerpoint/2010/main" val="1533626595"/>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35871</TotalTime>
  <Words>5736</Words>
  <Application>Microsoft Office PowerPoint</Application>
  <PresentationFormat>On-screen Show (4:3)</PresentationFormat>
  <Paragraphs>629</Paragraphs>
  <Slides>106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Arial</vt:lpstr>
      <vt:lpstr>Arial Black</vt:lpstr>
      <vt:lpstr>Arial Narrow</vt:lpstr>
      <vt:lpstr>Calibri</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562</cp:revision>
  <dcterms:created xsi:type="dcterms:W3CDTF">2000-12-07T15:45:22Z</dcterms:created>
  <dcterms:modified xsi:type="dcterms:W3CDTF">2023-12-04T17:16:40Z</dcterms:modified>
</cp:coreProperties>
</file>