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749" r:id="rId2"/>
    <p:sldId id="814" r:id="rId3"/>
    <p:sldId id="813" r:id="rId4"/>
    <p:sldId id="815" r:id="rId5"/>
    <p:sldId id="849" r:id="rId6"/>
    <p:sldId id="816" r:id="rId7"/>
    <p:sldId id="817" r:id="rId8"/>
    <p:sldId id="818" r:id="rId9"/>
    <p:sldId id="819" r:id="rId10"/>
    <p:sldId id="820" r:id="rId11"/>
    <p:sldId id="821" r:id="rId12"/>
    <p:sldId id="850" r:id="rId13"/>
    <p:sldId id="822" r:id="rId14"/>
    <p:sldId id="823" r:id="rId15"/>
    <p:sldId id="824" r:id="rId16"/>
    <p:sldId id="825" r:id="rId17"/>
    <p:sldId id="826" r:id="rId18"/>
    <p:sldId id="827" r:id="rId19"/>
    <p:sldId id="828" r:id="rId20"/>
    <p:sldId id="829" r:id="rId21"/>
    <p:sldId id="830" r:id="rId22"/>
    <p:sldId id="843" r:id="rId23"/>
    <p:sldId id="831" r:id="rId24"/>
    <p:sldId id="832" r:id="rId25"/>
    <p:sldId id="838" r:id="rId26"/>
    <p:sldId id="839" r:id="rId27"/>
    <p:sldId id="840" r:id="rId28"/>
    <p:sldId id="841" r:id="rId29"/>
    <p:sldId id="842" r:id="rId30"/>
    <p:sldId id="833" r:id="rId31"/>
    <p:sldId id="834" r:id="rId32"/>
    <p:sldId id="835" r:id="rId33"/>
    <p:sldId id="844" r:id="rId34"/>
    <p:sldId id="836" r:id="rId35"/>
    <p:sldId id="837" r:id="rId36"/>
    <p:sldId id="845" r:id="rId37"/>
    <p:sldId id="902" r:id="rId38"/>
    <p:sldId id="846" r:id="rId39"/>
    <p:sldId id="847" r:id="rId40"/>
    <p:sldId id="848" r:id="rId41"/>
  </p:sldIdLst>
  <p:sldSz cx="9144000" cy="6858000" type="screen4x3"/>
  <p:notesSz cx="6797675" cy="9928225"/>
  <p:defaultTextStyle>
    <a:defPPr>
      <a:defRPr lang="en-GB"/>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0C0C0"/>
    <a:srgbClr val="DDDDDD"/>
    <a:srgbClr val="B2B2B2"/>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9926" autoAdjust="0"/>
    <p:restoredTop sz="93960" autoAdjust="0"/>
  </p:normalViewPr>
  <p:slideViewPr>
    <p:cSldViewPr>
      <p:cViewPr varScale="1">
        <p:scale>
          <a:sx n="72" d="100"/>
          <a:sy n="72" d="100"/>
        </p:scale>
        <p:origin x="1704" y="6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361B4C75-7B20-468F-B439-C4105CDA9E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7" name="Rectangle 3">
            <a:extLst>
              <a:ext uri="{FF2B5EF4-FFF2-40B4-BE49-F238E27FC236}">
                <a16:creationId xmlns:a16="http://schemas.microsoft.com/office/drawing/2014/main" id="{26853DC6-E56B-4979-973D-03530A4C632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8" name="Rectangle 4">
            <a:extLst>
              <a:ext uri="{FF2B5EF4-FFF2-40B4-BE49-F238E27FC236}">
                <a16:creationId xmlns:a16="http://schemas.microsoft.com/office/drawing/2014/main" id="{E0136EAF-B717-4864-A300-C084247E4BB9}"/>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9" name="Rectangle 5">
            <a:extLst>
              <a:ext uri="{FF2B5EF4-FFF2-40B4-BE49-F238E27FC236}">
                <a16:creationId xmlns:a16="http://schemas.microsoft.com/office/drawing/2014/main" id="{97E85068-11AF-4663-B51E-99C6BF5AF3B8}"/>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AD7ECB46-1F94-4D1D-9E6E-847B90EDBDFB}" type="slidenum">
              <a:rPr lang="en-US" altLang="en-US"/>
              <a:pPr>
                <a:defRPr/>
              </a:pPr>
              <a:t>‹#›</a:t>
            </a:fld>
            <a:endParaRPr lang="en-US" altLang="en-US" dirty="0"/>
          </a:p>
        </p:txBody>
      </p:sp>
    </p:spTree>
    <p:extLst>
      <p:ext uri="{BB962C8B-B14F-4D97-AF65-F5344CB8AC3E}">
        <p14:creationId xmlns:p14="http://schemas.microsoft.com/office/powerpoint/2010/main" val="7368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BB90176-6049-4B97-93D7-FD2978932FB0}"/>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47" name="Rectangle 3">
            <a:extLst>
              <a:ext uri="{FF2B5EF4-FFF2-40B4-BE49-F238E27FC236}">
                <a16:creationId xmlns:a16="http://schemas.microsoft.com/office/drawing/2014/main" id="{4755DA11-4792-4426-B5D2-33BC16F93EAD}"/>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2052" name="Rectangle 4">
            <a:extLst>
              <a:ext uri="{FF2B5EF4-FFF2-40B4-BE49-F238E27FC236}">
                <a16:creationId xmlns:a16="http://schemas.microsoft.com/office/drawing/2014/main" id="{124D3057-E581-4344-94E6-43219D37031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0A8F48ED-8EF5-46D5-8E2F-9EA313F8CD84}"/>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a:extLst>
              <a:ext uri="{FF2B5EF4-FFF2-40B4-BE49-F238E27FC236}">
                <a16:creationId xmlns:a16="http://schemas.microsoft.com/office/drawing/2014/main" id="{70F1823A-DFFF-4074-9905-04D7F8C41216}"/>
              </a:ext>
            </a:extLst>
          </p:cNvPr>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51" name="Rectangle 7">
            <a:extLst>
              <a:ext uri="{FF2B5EF4-FFF2-40B4-BE49-F238E27FC236}">
                <a16:creationId xmlns:a16="http://schemas.microsoft.com/office/drawing/2014/main" id="{F00071FD-2273-4F51-863F-7FCA0D0FD9A1}"/>
              </a:ext>
            </a:extLst>
          </p:cNvPr>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322A35F0-ED50-4CF5-AB8A-690CB94A5C51}" type="slidenum">
              <a:rPr lang="en-GB" altLang="en-US"/>
              <a:pPr>
                <a:defRPr/>
              </a:pPr>
              <a:t>‹#›</a:t>
            </a:fld>
            <a:endParaRPr lang="en-GB" altLang="en-US" dirty="0"/>
          </a:p>
        </p:txBody>
      </p:sp>
    </p:spTree>
    <p:extLst>
      <p:ext uri="{BB962C8B-B14F-4D97-AF65-F5344CB8AC3E}">
        <p14:creationId xmlns:p14="http://schemas.microsoft.com/office/powerpoint/2010/main" val="5450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30155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07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88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962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15192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7299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4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9047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62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1183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3479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D65EE6-0026-4C7E-BC1E-97F6614173C6}"/>
              </a:ext>
            </a:extLst>
          </p:cNvPr>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a:t>
            </a:r>
          </a:p>
        </p:txBody>
      </p:sp>
      <p:sp>
        <p:nvSpPr>
          <p:cNvPr id="1027" name="Rectangle 3">
            <a:extLst>
              <a:ext uri="{FF2B5EF4-FFF2-40B4-BE49-F238E27FC236}">
                <a16:creationId xmlns:a16="http://schemas.microsoft.com/office/drawing/2014/main" id="{ECBB28C2-6CE0-4FCD-8315-C18584C855CD}"/>
              </a:ext>
            </a:extLst>
          </p:cNvPr>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4800" b="1" u="sng" dirty="0">
                <a:latin typeface="Calibri" panose="020F0502020204030204" pitchFamily="34" charset="0"/>
                <a:cs typeface="Calibri" panose="020F0502020204030204" pitchFamily="34" charset="0"/>
              </a:rPr>
              <a:t>Enhancements</a:t>
            </a:r>
          </a:p>
          <a:p>
            <a:pPr marL="0" indent="0" algn="ctr">
              <a:buNone/>
              <a:defRPr/>
            </a:pPr>
            <a:r>
              <a:rPr lang="en-GB" sz="4800" b="1" u="sng" dirty="0">
                <a:latin typeface="Calibri" panose="020F0502020204030204" pitchFamily="34" charset="0"/>
                <a:cs typeface="Calibri" panose="020F0502020204030204" pitchFamily="34" charset="0"/>
              </a:rPr>
              <a:t>Nov 2023</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9439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7004" y="1238851"/>
            <a:ext cx="6552728"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Calibri" panose="020F0502020204030204" pitchFamily="34" charset="0"/>
              </a:rPr>
              <a:t>Adding learner confirmation to OTJ hours records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We have added the ability for learners to confirm logged OTJ hours. This applies equally to the </a:t>
            </a:r>
            <a:r>
              <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Diary</a:t>
            </a: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and </a:t>
            </a:r>
            <a:r>
              <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Learner activity log </a:t>
            </a: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entries.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When an assessor is creating a record, there is now an additional confirmation box for them to tick to request learner confirmation. This box is ticked by default, but the assessor can remove the tick if they choose.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202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2" name="Picture 1" descr="A screenshot of a computer&#10;&#10;Description automatically generated">
            <a:extLst>
              <a:ext uri="{FF2B5EF4-FFF2-40B4-BE49-F238E27FC236}">
                <a16:creationId xmlns:a16="http://schemas.microsoft.com/office/drawing/2014/main" id="{5CC1D55E-4D0C-7578-D27A-DF9ED3923C3B}"/>
              </a:ext>
            </a:extLst>
          </p:cNvPr>
          <p:cNvPicPr>
            <a:picLocks noChangeAspect="1"/>
          </p:cNvPicPr>
          <p:nvPr/>
        </p:nvPicPr>
        <p:blipFill rotWithShape="1">
          <a:blip r:embed="rId2"/>
          <a:srcRect b="94810"/>
          <a:stretch/>
        </p:blipFill>
        <p:spPr bwMode="auto">
          <a:xfrm>
            <a:off x="2923673" y="1359568"/>
            <a:ext cx="5731511" cy="219124"/>
          </a:xfrm>
          <a:prstGeom prst="rect">
            <a:avLst/>
          </a:prstGeom>
          <a:ln>
            <a:noFill/>
          </a:ln>
          <a:extLst>
            <a:ext uri="{53640926-AAD7-44D8-BBD7-CCE9431645EC}">
              <a14:shadowObscured xmlns:a14="http://schemas.microsoft.com/office/drawing/2010/main"/>
            </a:ext>
          </a:extLst>
        </p:spPr>
      </p:pic>
      <p:pic>
        <p:nvPicPr>
          <p:cNvPr id="3" name="Picture 2" descr="A screenshot of a computer&#10;&#10;Description automatically generated">
            <a:extLst>
              <a:ext uri="{FF2B5EF4-FFF2-40B4-BE49-F238E27FC236}">
                <a16:creationId xmlns:a16="http://schemas.microsoft.com/office/drawing/2014/main" id="{7C51301C-1B1E-DC0F-FF7E-AFE36F674AD7}"/>
              </a:ext>
            </a:extLst>
          </p:cNvPr>
          <p:cNvPicPr>
            <a:picLocks noChangeAspect="1"/>
          </p:cNvPicPr>
          <p:nvPr/>
        </p:nvPicPr>
        <p:blipFill rotWithShape="1">
          <a:blip r:embed="rId2"/>
          <a:srcRect t="17643"/>
          <a:stretch/>
        </p:blipFill>
        <p:spPr bwMode="auto">
          <a:xfrm>
            <a:off x="2923674" y="1623220"/>
            <a:ext cx="5731510" cy="3482340"/>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7B1957C1-E03A-B3AD-4484-61A42E1B5771}"/>
              </a:ext>
            </a:extLst>
          </p:cNvPr>
          <p:cNvSpPr/>
          <p:nvPr/>
        </p:nvSpPr>
        <p:spPr>
          <a:xfrm>
            <a:off x="2923673" y="4217988"/>
            <a:ext cx="2051050" cy="219124"/>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8553452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3" name="Picture 2" descr="A screenshot of a computer&#10;&#10;Description automatically generated">
            <a:extLst>
              <a:ext uri="{FF2B5EF4-FFF2-40B4-BE49-F238E27FC236}">
                <a16:creationId xmlns:a16="http://schemas.microsoft.com/office/drawing/2014/main" id="{7C51301C-1B1E-DC0F-FF7E-AFE36F674AD7}"/>
              </a:ext>
            </a:extLst>
          </p:cNvPr>
          <p:cNvPicPr>
            <a:picLocks noChangeAspect="1"/>
          </p:cNvPicPr>
          <p:nvPr/>
        </p:nvPicPr>
        <p:blipFill rotWithShape="1">
          <a:blip r:embed="rId2"/>
          <a:srcRect t="63755" r="48627" b="1"/>
          <a:stretch/>
        </p:blipFill>
        <p:spPr bwMode="auto">
          <a:xfrm>
            <a:off x="2923673" y="1916832"/>
            <a:ext cx="6126489" cy="3188728"/>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7B1957C1-E03A-B3AD-4484-61A42E1B5771}"/>
              </a:ext>
            </a:extLst>
          </p:cNvPr>
          <p:cNvSpPr/>
          <p:nvPr/>
        </p:nvSpPr>
        <p:spPr>
          <a:xfrm>
            <a:off x="3059832" y="3285716"/>
            <a:ext cx="3960440" cy="431315"/>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5228971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12677" y="928467"/>
            <a:ext cx="6552728" cy="2160587"/>
          </a:xfrm>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This will trigger a notification on the learner's To Do tab.</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blue box with white text&#10;&#10;Description automatically generated">
            <a:extLst>
              <a:ext uri="{FF2B5EF4-FFF2-40B4-BE49-F238E27FC236}">
                <a16:creationId xmlns:a16="http://schemas.microsoft.com/office/drawing/2014/main" id="{C96DF1D2-D04C-7220-558A-D4FA6252D229}"/>
              </a:ext>
            </a:extLst>
          </p:cNvPr>
          <p:cNvPicPr>
            <a:picLocks noChangeAspect="1"/>
          </p:cNvPicPr>
          <p:nvPr/>
        </p:nvPicPr>
        <p:blipFill>
          <a:blip r:embed="rId2"/>
          <a:stretch>
            <a:fillRect/>
          </a:stretch>
        </p:blipFill>
        <p:spPr>
          <a:xfrm>
            <a:off x="2699792" y="1319540"/>
            <a:ext cx="6229737" cy="1048412"/>
          </a:xfrm>
          <a:prstGeom prst="rect">
            <a:avLst/>
          </a:prstGeom>
        </p:spPr>
      </p:pic>
      <p:sp>
        <p:nvSpPr>
          <p:cNvPr id="4" name="TextBox 3">
            <a:extLst>
              <a:ext uri="{FF2B5EF4-FFF2-40B4-BE49-F238E27FC236}">
                <a16:creationId xmlns:a16="http://schemas.microsoft.com/office/drawing/2014/main" id="{AC61B224-9630-DC0D-02D3-D95661F8993A}"/>
              </a:ext>
            </a:extLst>
          </p:cNvPr>
          <p:cNvSpPr txBox="1"/>
          <p:nvPr/>
        </p:nvSpPr>
        <p:spPr>
          <a:xfrm>
            <a:off x="2563287" y="2675177"/>
            <a:ext cx="4648200" cy="584775"/>
          </a:xfrm>
          <a:prstGeom prst="rect">
            <a:avLst/>
          </a:prstGeom>
          <a:noFill/>
        </p:spPr>
        <p:txBody>
          <a:bodyPr wrap="square">
            <a:spAutoFit/>
          </a:bodyPr>
          <a:lstStyle/>
          <a:p>
            <a:r>
              <a:rPr lang="en-GB" sz="1600" b="0" dirty="0">
                <a:solidFill>
                  <a:srgbClr val="333333"/>
                </a:solidFill>
                <a:effectLst/>
                <a:latin typeface="Calibri" panose="020F0502020204030204" pitchFamily="34" charset="0"/>
                <a:ea typeface="Calibri" panose="020F0502020204030204" pitchFamily="34" charset="0"/>
              </a:rPr>
              <a:t>When they open the OTJ record, the learner will have a tick box and a comments box.</a:t>
            </a:r>
            <a:endParaRPr lang="en-GB" sz="1600" b="0" dirty="0"/>
          </a:p>
        </p:txBody>
      </p:sp>
      <p:pic>
        <p:nvPicPr>
          <p:cNvPr id="5" name="Picture 4" descr="A white rectangular object with a black stripe&#10;&#10;Description automatically generated">
            <a:extLst>
              <a:ext uri="{FF2B5EF4-FFF2-40B4-BE49-F238E27FC236}">
                <a16:creationId xmlns:a16="http://schemas.microsoft.com/office/drawing/2014/main" id="{6F68E7B3-758B-D2A0-3D07-65A8EEFCF7D0}"/>
              </a:ext>
            </a:extLst>
          </p:cNvPr>
          <p:cNvPicPr>
            <a:picLocks noChangeAspect="1"/>
          </p:cNvPicPr>
          <p:nvPr/>
        </p:nvPicPr>
        <p:blipFill>
          <a:blip r:embed="rId3"/>
          <a:stretch>
            <a:fillRect/>
          </a:stretch>
        </p:blipFill>
        <p:spPr>
          <a:xfrm>
            <a:off x="2699792" y="3581215"/>
            <a:ext cx="6171760" cy="1020877"/>
          </a:xfrm>
          <a:prstGeom prst="rect">
            <a:avLst/>
          </a:prstGeom>
        </p:spPr>
      </p:pic>
    </p:spTree>
    <p:extLst>
      <p:ext uri="{BB962C8B-B14F-4D97-AF65-F5344CB8AC3E}">
        <p14:creationId xmlns:p14="http://schemas.microsoft.com/office/powerpoint/2010/main" val="19907608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53853" y="1052736"/>
            <a:ext cx="6552728" cy="2160587"/>
          </a:xfrm>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On the Line manager’s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To Do</a:t>
            </a:r>
            <a:r>
              <a:rPr lang="en-GB" sz="1600" dirty="0">
                <a:effectLst/>
                <a:latin typeface="Calibri" panose="020F0502020204030204" pitchFamily="34" charset="0"/>
                <a:ea typeface="Calibri" panose="020F0502020204030204" pitchFamily="34" charset="0"/>
                <a:cs typeface="Times New Roman" panose="02020603050405020304" pitchFamily="18" charset="0"/>
              </a:rPr>
              <a:t> tab, we have added a column to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Confirmation of OTJ hours </a:t>
            </a:r>
            <a:r>
              <a:rPr lang="en-GB" sz="1600" dirty="0">
                <a:effectLst/>
                <a:latin typeface="Calibri" panose="020F0502020204030204" pitchFamily="34" charset="0"/>
                <a:ea typeface="Calibri" panose="020F0502020204030204" pitchFamily="34" charset="0"/>
                <a:cs typeface="Times New Roman" panose="02020603050405020304" pitchFamily="18" charset="0"/>
              </a:rPr>
              <a:t>table to show if the learner has confirmed the hours or not, as well as displaying this information when they open an individual record.</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6898F37-7119-DE39-0824-7236D6F87C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3853" y="2348880"/>
            <a:ext cx="6005761" cy="2448272"/>
          </a:xfrm>
          <a:prstGeom prst="rect">
            <a:avLst/>
          </a:prstGeom>
          <a:noFill/>
          <a:ln>
            <a:noFill/>
          </a:ln>
        </p:spPr>
      </p:pic>
    </p:spTree>
    <p:extLst>
      <p:ext uri="{BB962C8B-B14F-4D97-AF65-F5344CB8AC3E}">
        <p14:creationId xmlns:p14="http://schemas.microsoft.com/office/powerpoint/2010/main" val="34454290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99792" y="990599"/>
            <a:ext cx="6336704" cy="2160587"/>
          </a:xfrm>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a learner is creating a record, there is a tick box and comments box for them. The confirmation box is ticked by default, but the learner can un-tick it if they choose. </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0DA8BA4-F3F7-DCAF-AD12-987717CE62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260598"/>
            <a:ext cx="6069399" cy="1888482"/>
          </a:xfrm>
          <a:prstGeom prst="rect">
            <a:avLst/>
          </a:prstGeom>
          <a:noFill/>
          <a:ln>
            <a:noFill/>
          </a:ln>
        </p:spPr>
      </p:pic>
    </p:spTree>
    <p:extLst>
      <p:ext uri="{BB962C8B-B14F-4D97-AF65-F5344CB8AC3E}">
        <p14:creationId xmlns:p14="http://schemas.microsoft.com/office/powerpoint/2010/main" val="37847771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908720"/>
            <a:ext cx="6552728"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Calibri" panose="020F0502020204030204" pitchFamily="34" charset="0"/>
              </a:rPr>
              <a:t>Add column to show how many hours claimed in 'Confirmation of OTJ hours' table on assessor To Do list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We have added a column in the table for </a:t>
            </a:r>
            <a:r>
              <a:rPr lang="en-GB" sz="1600" b="1" dirty="0">
                <a:solidFill>
                  <a:srgbClr val="333333"/>
                </a:solidFill>
                <a:latin typeface="Calibri" panose="020F0502020204030204" pitchFamily="34" charset="0"/>
                <a:ea typeface="Calibri" panose="020F0502020204030204" pitchFamily="34" charset="0"/>
                <a:cs typeface="Calibri" panose="020F0502020204030204" pitchFamily="34" charset="0"/>
              </a:rPr>
              <a:t>Confirmation of OTJ hours</a:t>
            </a: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 sign off on the </a:t>
            </a:r>
            <a:r>
              <a:rPr lang="en-GB" sz="1600" b="1" dirty="0">
                <a:solidFill>
                  <a:srgbClr val="333333"/>
                </a:solidFill>
                <a:latin typeface="Calibri" panose="020F0502020204030204" pitchFamily="34" charset="0"/>
                <a:ea typeface="Calibri" panose="020F0502020204030204" pitchFamily="34" charset="0"/>
                <a:cs typeface="Calibri" panose="020F0502020204030204" pitchFamily="34" charset="0"/>
              </a:rPr>
              <a:t>To Do</a:t>
            </a: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 tab to show how many hours are being claimed for in the requests. This development is visible for the assessors and line managers / employers too.</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00C04DE5-5FAF-4579-5A15-FE3A6D73A9C3}"/>
              </a:ext>
            </a:extLst>
          </p:cNvPr>
          <p:cNvPicPr>
            <a:picLocks noChangeAspect="1"/>
          </p:cNvPicPr>
          <p:nvPr/>
        </p:nvPicPr>
        <p:blipFill>
          <a:blip r:embed="rId2"/>
          <a:stretch>
            <a:fillRect/>
          </a:stretch>
        </p:blipFill>
        <p:spPr>
          <a:xfrm>
            <a:off x="2507997" y="3084830"/>
            <a:ext cx="6240467" cy="2160587"/>
          </a:xfrm>
          <a:prstGeom prst="rect">
            <a:avLst/>
          </a:prstGeom>
        </p:spPr>
      </p:pic>
      <p:sp>
        <p:nvSpPr>
          <p:cNvPr id="3" name="Rectangle 2">
            <a:extLst>
              <a:ext uri="{FF2B5EF4-FFF2-40B4-BE49-F238E27FC236}">
                <a16:creationId xmlns:a16="http://schemas.microsoft.com/office/drawing/2014/main" id="{4C2742F1-BC1C-53A0-2395-B1DB2891B3AA}"/>
              </a:ext>
            </a:extLst>
          </p:cNvPr>
          <p:cNvSpPr/>
          <p:nvPr/>
        </p:nvSpPr>
        <p:spPr>
          <a:xfrm>
            <a:off x="5741392" y="3508731"/>
            <a:ext cx="558800" cy="1736685"/>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8657516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55776" y="888357"/>
            <a:ext cx="6408712"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Calibri" panose="020F0502020204030204" pitchFamily="34" charset="0"/>
              </a:rPr>
              <a:t>Show Range description in evidence matrix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We have added a row to the evidence matrix on the </a:t>
            </a:r>
            <a:r>
              <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Unit status, evidence matrix and signoff tab</a:t>
            </a: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to display the Range section headers. For many qualifications, this field includes information on how many Range items from each group need to be covered.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Range information is visible as a mouse-over, with the text appearing in the same way the method, criteria etc mouse-overs work.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573EC52-8464-1495-CD0B-1ABC4DD040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5614" y="3429000"/>
            <a:ext cx="6922064" cy="2372621"/>
          </a:xfrm>
          <a:prstGeom prst="rect">
            <a:avLst/>
          </a:prstGeom>
          <a:noFill/>
          <a:ln>
            <a:noFill/>
          </a:ln>
        </p:spPr>
      </p:pic>
    </p:spTree>
    <p:extLst>
      <p:ext uri="{BB962C8B-B14F-4D97-AF65-F5344CB8AC3E}">
        <p14:creationId xmlns:p14="http://schemas.microsoft.com/office/powerpoint/2010/main" val="39766997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3087" y="1268413"/>
            <a:ext cx="6552728" cy="2160587"/>
          </a:xfrm>
        </p:spPr>
        <p:txBody>
          <a:bodyPr>
            <a:noAutofit/>
          </a:bodyPr>
          <a:lstStyle/>
          <a:p>
            <a:pPr marL="0" indent="0">
              <a:lnSpc>
                <a:spcPct val="107000"/>
              </a:lnSpc>
              <a:spcAft>
                <a:spcPts val="800"/>
              </a:spcAft>
              <a:buNone/>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Where the Range section doesn’t have a number/letter, we’ve added asterisks to indicate to users that there's something there they can view.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0135382-E13B-8A9F-FB2B-EE45C76486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146" y="2276872"/>
            <a:ext cx="6222809" cy="1584176"/>
          </a:xfrm>
          <a:prstGeom prst="rect">
            <a:avLst/>
          </a:prstGeom>
          <a:noFill/>
          <a:ln>
            <a:noFill/>
          </a:ln>
        </p:spPr>
      </p:pic>
    </p:spTree>
    <p:extLst>
      <p:ext uri="{BB962C8B-B14F-4D97-AF65-F5344CB8AC3E}">
        <p14:creationId xmlns:p14="http://schemas.microsoft.com/office/powerpoint/2010/main" val="20014842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339752" y="908720"/>
            <a:ext cx="6552728"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Calibri" panose="020F0502020204030204" pitchFamily="34" charset="0"/>
              </a:rPr>
              <a:t>Add current progress to 'Add new progress review' pane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On the </a:t>
            </a:r>
            <a:r>
              <a:rPr lang="en-GB" sz="1600" b="1" dirty="0">
                <a:solidFill>
                  <a:srgbClr val="333333"/>
                </a:solidFill>
                <a:latin typeface="Calibri" panose="020F0502020204030204" pitchFamily="34" charset="0"/>
                <a:ea typeface="Calibri" panose="020F0502020204030204" pitchFamily="34" charset="0"/>
                <a:cs typeface="Calibri" panose="020F0502020204030204" pitchFamily="34" charset="0"/>
              </a:rPr>
              <a:t>Progress review</a:t>
            </a: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 tab, we have added an area which displays current progress so assessors can view this when they are completing a review (rather than just afterwards when a review is saved), since it may be relevant to what they might write.  The information shows progress for all qualifications assigned to the learner as well as OTJ hours (if applicable).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It appears in the </a:t>
            </a:r>
            <a:r>
              <a:rPr lang="en-GB" sz="1600" b="1" dirty="0">
                <a:solidFill>
                  <a:srgbClr val="333333"/>
                </a:solidFill>
                <a:latin typeface="Calibri" panose="020F0502020204030204" pitchFamily="34" charset="0"/>
                <a:ea typeface="Calibri" panose="020F0502020204030204" pitchFamily="34" charset="0"/>
                <a:cs typeface="Calibri" panose="020F0502020204030204" pitchFamily="34" charset="0"/>
              </a:rPr>
              <a:t>Add new progress review</a:t>
            </a: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 section and also on opening a pre-set review.</a:t>
            </a:r>
            <a:r>
              <a:rPr lang="en-GB" sz="16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1" descr="A screenshot of a computer&#10;&#10;Description automatically generated">
            <a:extLst>
              <a:ext uri="{FF2B5EF4-FFF2-40B4-BE49-F238E27FC236}">
                <a16:creationId xmlns:a16="http://schemas.microsoft.com/office/drawing/2014/main" id="{9C0C9DDF-994C-AAD8-DCF6-170A77746DFD}"/>
              </a:ext>
            </a:extLst>
          </p:cNvPr>
          <p:cNvPicPr>
            <a:picLocks noChangeAspect="1"/>
          </p:cNvPicPr>
          <p:nvPr/>
        </p:nvPicPr>
        <p:blipFill>
          <a:blip r:embed="rId2"/>
          <a:stretch>
            <a:fillRect/>
          </a:stretch>
        </p:blipFill>
        <p:spPr>
          <a:xfrm>
            <a:off x="2339752" y="3429000"/>
            <a:ext cx="6044510" cy="2781171"/>
          </a:xfrm>
          <a:prstGeom prst="rect">
            <a:avLst/>
          </a:prstGeom>
        </p:spPr>
      </p:pic>
      <p:sp>
        <p:nvSpPr>
          <p:cNvPr id="3" name="Rectangle 2">
            <a:extLst>
              <a:ext uri="{FF2B5EF4-FFF2-40B4-BE49-F238E27FC236}">
                <a16:creationId xmlns:a16="http://schemas.microsoft.com/office/drawing/2014/main" id="{A3A19DF2-1910-991C-69EB-DC9993C44CCE}"/>
              </a:ext>
            </a:extLst>
          </p:cNvPr>
          <p:cNvSpPr/>
          <p:nvPr/>
        </p:nvSpPr>
        <p:spPr>
          <a:xfrm>
            <a:off x="2340478" y="4365104"/>
            <a:ext cx="4175738" cy="1800200"/>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4683545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11760" y="836712"/>
            <a:ext cx="6552728" cy="2160587"/>
          </a:xfrm>
        </p:spPr>
        <p:txBody>
          <a:bodyPr>
            <a:noAutofit/>
          </a:bodyPr>
          <a:lstStyle/>
          <a:p>
            <a:pPr>
              <a:lnSpc>
                <a:spcPct val="107000"/>
              </a:lnSpc>
              <a:spcAft>
                <a:spcPts val="800"/>
              </a:spcAft>
            </a:pPr>
            <a:r>
              <a:rPr lang="en-GB" sz="1400" b="1" dirty="0">
                <a:latin typeface="Calibri" panose="020F0502020204030204" pitchFamily="34" charset="0"/>
                <a:cs typeface="Calibri" panose="020F0502020204030204" pitchFamily="34" charset="0"/>
              </a:rPr>
              <a:t>Preventing IQA sign off of qual until assessor and learner have contributed to sign off page. </a:t>
            </a:r>
          </a:p>
          <a:p>
            <a:pPr>
              <a:lnSpc>
                <a:spcPct val="107000"/>
              </a:lnSpc>
              <a:spcAft>
                <a:spcPts val="800"/>
              </a:spcAft>
            </a:pPr>
            <a:r>
              <a:rPr lang="en-GB" sz="1400" b="1" dirty="0">
                <a:latin typeface="Calibri" panose="020F0502020204030204" pitchFamily="34" charset="0"/>
                <a:cs typeface="Calibri" panose="020F0502020204030204" pitchFamily="34" charset="0"/>
              </a:rPr>
              <a:t>Add OTJ summary to Diary and Activity log tabs</a:t>
            </a:r>
          </a:p>
          <a:p>
            <a:pPr>
              <a:lnSpc>
                <a:spcPct val="107000"/>
              </a:lnSpc>
              <a:spcAft>
                <a:spcPts val="800"/>
              </a:spcAft>
            </a:pPr>
            <a:r>
              <a:rPr lang="en-GB" sz="1400" b="1" dirty="0">
                <a:latin typeface="Calibri" panose="020F0502020204030204" pitchFamily="34" charset="0"/>
                <a:cs typeface="Calibri" panose="020F0502020204030204" pitchFamily="34" charset="0"/>
              </a:rPr>
              <a:t>Adding learner confirmation to OTJ hours records </a:t>
            </a:r>
          </a:p>
          <a:p>
            <a:pPr>
              <a:lnSpc>
                <a:spcPct val="107000"/>
              </a:lnSpc>
              <a:spcAft>
                <a:spcPts val="800"/>
              </a:spcAft>
            </a:pPr>
            <a:r>
              <a:rPr lang="en-GB" sz="1400" b="1" dirty="0">
                <a:latin typeface="Calibri" panose="020F0502020204030204" pitchFamily="34" charset="0"/>
                <a:cs typeface="Calibri" panose="020F0502020204030204" pitchFamily="34" charset="0"/>
              </a:rPr>
              <a:t>Add column to show how many hours claimed in 'Confirmation of OTJ hours' table on assessor To Do list </a:t>
            </a:r>
          </a:p>
          <a:p>
            <a:pPr>
              <a:lnSpc>
                <a:spcPct val="107000"/>
              </a:lnSpc>
              <a:spcAft>
                <a:spcPts val="800"/>
              </a:spcAft>
            </a:pPr>
            <a:r>
              <a:rPr lang="en-GB" sz="1400" b="1" dirty="0">
                <a:latin typeface="Calibri" panose="020F0502020204030204" pitchFamily="34" charset="0"/>
                <a:cs typeface="Calibri" panose="020F0502020204030204" pitchFamily="34" charset="0"/>
              </a:rPr>
              <a:t>Show Range description in evidence matrix </a:t>
            </a:r>
          </a:p>
          <a:p>
            <a:pPr>
              <a:lnSpc>
                <a:spcPct val="107000"/>
              </a:lnSpc>
              <a:spcAft>
                <a:spcPts val="800"/>
              </a:spcAft>
            </a:pPr>
            <a:r>
              <a:rPr lang="en-GB" sz="1400" b="1" dirty="0">
                <a:latin typeface="Calibri" panose="020F0502020204030204" pitchFamily="34" charset="0"/>
                <a:cs typeface="Calibri" panose="020F0502020204030204" pitchFamily="34" charset="0"/>
              </a:rPr>
              <a:t>Add current progress to 'Add new progress review' pane </a:t>
            </a:r>
          </a:p>
          <a:p>
            <a:pPr>
              <a:lnSpc>
                <a:spcPct val="107000"/>
              </a:lnSpc>
              <a:spcAft>
                <a:spcPts val="800"/>
              </a:spcAft>
            </a:pPr>
            <a:r>
              <a:rPr lang="en-GB" sz="1400" b="1" dirty="0">
                <a:latin typeface="Calibri" panose="020F0502020204030204" pitchFamily="34" charset="0"/>
                <a:cs typeface="Calibri" panose="020F0502020204030204" pitchFamily="34" charset="0"/>
              </a:rPr>
              <a:t>Add assessor name to Assessment plan table </a:t>
            </a:r>
          </a:p>
          <a:p>
            <a:pPr>
              <a:lnSpc>
                <a:spcPct val="107000"/>
              </a:lnSpc>
              <a:spcAft>
                <a:spcPts val="800"/>
              </a:spcAft>
            </a:pPr>
            <a:r>
              <a:rPr lang="en-GB" sz="1400" b="1" dirty="0">
                <a:latin typeface="Calibri" panose="020F0502020204030204" pitchFamily="34" charset="0"/>
                <a:cs typeface="Calibri" panose="020F0502020204030204" pitchFamily="34" charset="0"/>
              </a:rPr>
              <a:t>Adding view of all assigned content in Gap Analysis report </a:t>
            </a:r>
          </a:p>
          <a:p>
            <a:pPr>
              <a:lnSpc>
                <a:spcPct val="107000"/>
              </a:lnSpc>
              <a:spcAft>
                <a:spcPts val="800"/>
              </a:spcAft>
            </a:pPr>
            <a:r>
              <a:rPr lang="en-GB" sz="1400" b="1" dirty="0">
                <a:latin typeface="Calibri" panose="020F0502020204030204" pitchFamily="34" charset="0"/>
                <a:cs typeface="Calibri" panose="020F0502020204030204" pitchFamily="34" charset="0"/>
              </a:rPr>
              <a:t>Add learner's name to VQManager Network for Assessors</a:t>
            </a:r>
          </a:p>
          <a:p>
            <a:pPr>
              <a:lnSpc>
                <a:spcPct val="107000"/>
              </a:lnSpc>
              <a:spcAft>
                <a:spcPts val="800"/>
              </a:spcAft>
            </a:pPr>
            <a:r>
              <a:rPr lang="en-GB" sz="1400" b="1" dirty="0">
                <a:latin typeface="Calibri" panose="020F0502020204030204" pitchFamily="34" charset="0"/>
                <a:cs typeface="Calibri" panose="020F0502020204030204" pitchFamily="34" charset="0"/>
              </a:rPr>
              <a:t>Making 'curriculum area' mandatory when adding a new learner to VQManager </a:t>
            </a:r>
          </a:p>
          <a:p>
            <a:pPr>
              <a:lnSpc>
                <a:spcPct val="107000"/>
              </a:lnSpc>
              <a:spcAft>
                <a:spcPts val="800"/>
              </a:spcAft>
            </a:pPr>
            <a:r>
              <a:rPr lang="en-GB" sz="1400" b="1" dirty="0">
                <a:latin typeface="Calibri" panose="020F0502020204030204" pitchFamily="34" charset="0"/>
                <a:cs typeface="Calibri" panose="020F0502020204030204" pitchFamily="34" charset="0"/>
              </a:rPr>
              <a:t>Adding pop-up notification to 'save and create evidence' button in Diary</a:t>
            </a:r>
          </a:p>
          <a:p>
            <a:pPr>
              <a:lnSpc>
                <a:spcPct val="107000"/>
              </a:lnSpc>
              <a:spcAft>
                <a:spcPts val="800"/>
              </a:spcAft>
            </a:pPr>
            <a:r>
              <a:rPr lang="en-GB" sz="1400" b="1" dirty="0">
                <a:latin typeface="Calibri" panose="020F0502020204030204" pitchFamily="34" charset="0"/>
                <a:cs typeface="Calibri" panose="020F0502020204030204" pitchFamily="34" charset="0"/>
              </a:rPr>
              <a:t>Unit sign off page - split sampled dates and verified dates into separate columns.</a:t>
            </a:r>
          </a:p>
          <a:p>
            <a:pPr>
              <a:lnSpc>
                <a:spcPct val="107000"/>
              </a:lnSpc>
              <a:spcAft>
                <a:spcPts val="800"/>
              </a:spcAft>
            </a:pPr>
            <a:r>
              <a:rPr lang="en-GB" sz="1400" b="1" dirty="0">
                <a:latin typeface="Calibri" panose="020F0502020204030204" pitchFamily="34" charset="0"/>
                <a:cs typeface="Calibri" panose="020F0502020204030204" pitchFamily="34" charset="0"/>
              </a:rPr>
              <a:t>Add table to Assessor To Do list showing new Line Managers assigned to their learners </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57964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938338"/>
            <a:ext cx="6552728"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assessor name to Assessment plan table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In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Assessment plans</a:t>
            </a:r>
            <a:r>
              <a:rPr lang="en-GB" sz="1600" dirty="0">
                <a:effectLst/>
                <a:latin typeface="Calibri" panose="020F0502020204030204" pitchFamily="34" charset="0"/>
                <a:ea typeface="Calibri" panose="020F0502020204030204" pitchFamily="34" charset="0"/>
                <a:cs typeface="Times New Roman" panose="02020603050405020304" pitchFamily="18" charset="0"/>
              </a:rPr>
              <a:t> tab, we have added the name of the assessor who assigned the assessment plan into the summary table. This will assist learners in knowing who to ask if they have a question about the plan.</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E27E5FDF-AD02-0AB7-C9DB-0568238E4511}"/>
              </a:ext>
            </a:extLst>
          </p:cNvPr>
          <p:cNvPicPr>
            <a:picLocks noChangeAspect="1"/>
          </p:cNvPicPr>
          <p:nvPr/>
        </p:nvPicPr>
        <p:blipFill rotWithShape="1">
          <a:blip r:embed="rId2"/>
          <a:srcRect t="39876"/>
          <a:stretch/>
        </p:blipFill>
        <p:spPr bwMode="auto">
          <a:xfrm>
            <a:off x="2699791" y="2461418"/>
            <a:ext cx="6255025" cy="2695773"/>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94D93FEA-BF81-7082-9D84-43C69A833A6C}"/>
              </a:ext>
            </a:extLst>
          </p:cNvPr>
          <p:cNvSpPr/>
          <p:nvPr/>
        </p:nvSpPr>
        <p:spPr>
          <a:xfrm>
            <a:off x="5076056" y="3916425"/>
            <a:ext cx="576064" cy="1240766"/>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71111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6413" y="649152"/>
            <a:ext cx="6502959"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Adding view of all assigned content in Gap Analysis report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In the Gap analysis report, we have made two changes.  </a:t>
            </a: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We have now included the </a:t>
            </a:r>
            <a:r>
              <a:rPr lang="en-GB" sz="1600" b="1" dirty="0">
                <a:latin typeface="Calibri" panose="020F0502020204030204" pitchFamily="34" charset="0"/>
                <a:ea typeface="Calibri" panose="020F0502020204030204" pitchFamily="34" charset="0"/>
                <a:cs typeface="Times New Roman" panose="02020603050405020304" pitchFamily="18" charset="0"/>
              </a:rPr>
              <a:t>Range</a:t>
            </a:r>
            <a:r>
              <a:rPr lang="en-GB" sz="1600" dirty="0">
                <a:latin typeface="Calibri" panose="020F0502020204030204" pitchFamily="34" charset="0"/>
                <a:ea typeface="Calibri" panose="020F0502020204030204" pitchFamily="34" charset="0"/>
                <a:cs typeface="Times New Roman" panose="02020603050405020304" pitchFamily="18" charset="0"/>
              </a:rPr>
              <a:t> and </a:t>
            </a:r>
            <a:r>
              <a:rPr lang="en-GB" sz="1600" b="1" dirty="0">
                <a:latin typeface="Calibri" panose="020F0502020204030204" pitchFamily="34" charset="0"/>
                <a:ea typeface="Calibri" panose="020F0502020204030204" pitchFamily="34" charset="0"/>
                <a:cs typeface="Times New Roman" panose="02020603050405020304" pitchFamily="18" charset="0"/>
              </a:rPr>
              <a:t>Knowledge and understanding</a:t>
            </a:r>
            <a:r>
              <a:rPr lang="en-GB" sz="1600" dirty="0">
                <a:latin typeface="Calibri" panose="020F0502020204030204" pitchFamily="34" charset="0"/>
                <a:ea typeface="Calibri" panose="020F0502020204030204" pitchFamily="34" charset="0"/>
                <a:cs typeface="Times New Roman" panose="02020603050405020304" pitchFamily="18" charset="0"/>
              </a:rPr>
              <a:t> (where applicable) into the report.</a:t>
            </a:r>
          </a:p>
          <a:p>
            <a:pPr mar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Range statement (where applicable)</a:t>
            </a:r>
          </a:p>
        </p:txBody>
      </p:sp>
      <p:pic>
        <p:nvPicPr>
          <p:cNvPr id="2" name="Picture 1" descr="A screenshot of a computer&#10;&#10;Description automatically generated">
            <a:extLst>
              <a:ext uri="{FF2B5EF4-FFF2-40B4-BE49-F238E27FC236}">
                <a16:creationId xmlns:a16="http://schemas.microsoft.com/office/drawing/2014/main" id="{AFD81773-51A4-CF40-6325-E146594A3A78}"/>
              </a:ext>
            </a:extLst>
          </p:cNvPr>
          <p:cNvPicPr>
            <a:picLocks noChangeAspect="1"/>
          </p:cNvPicPr>
          <p:nvPr/>
        </p:nvPicPr>
        <p:blipFill>
          <a:blip r:embed="rId2"/>
          <a:stretch>
            <a:fillRect/>
          </a:stretch>
        </p:blipFill>
        <p:spPr>
          <a:xfrm>
            <a:off x="2627784" y="2739896"/>
            <a:ext cx="6336704" cy="1225779"/>
          </a:xfrm>
          <a:prstGeom prst="rect">
            <a:avLst/>
          </a:prstGeom>
        </p:spPr>
      </p:pic>
    </p:spTree>
    <p:extLst>
      <p:ext uri="{BB962C8B-B14F-4D97-AF65-F5344CB8AC3E}">
        <p14:creationId xmlns:p14="http://schemas.microsoft.com/office/powerpoint/2010/main" val="15162925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 name="TextBox 3">
            <a:extLst>
              <a:ext uri="{FF2B5EF4-FFF2-40B4-BE49-F238E27FC236}">
                <a16:creationId xmlns:a16="http://schemas.microsoft.com/office/drawing/2014/main" id="{A04F56DF-34A9-9EB8-FA75-967324962CC5}"/>
              </a:ext>
            </a:extLst>
          </p:cNvPr>
          <p:cNvSpPr txBox="1"/>
          <p:nvPr/>
        </p:nvSpPr>
        <p:spPr>
          <a:xfrm>
            <a:off x="2911544" y="1052736"/>
            <a:ext cx="4648200" cy="338554"/>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Knowledge and understanding (where applicable)</a:t>
            </a:r>
            <a:endParaRPr lang="en-GB" sz="1600" b="0" dirty="0"/>
          </a:p>
        </p:txBody>
      </p:sp>
      <p:pic>
        <p:nvPicPr>
          <p:cNvPr id="5" name="Picture 4" descr="A screenshot of a computer&#10;&#10;Description automatically generated">
            <a:extLst>
              <a:ext uri="{FF2B5EF4-FFF2-40B4-BE49-F238E27FC236}">
                <a16:creationId xmlns:a16="http://schemas.microsoft.com/office/drawing/2014/main" id="{AAA65C92-6A75-5D18-0F17-5B325C07C479}"/>
              </a:ext>
            </a:extLst>
          </p:cNvPr>
          <p:cNvPicPr>
            <a:picLocks noChangeAspect="1"/>
          </p:cNvPicPr>
          <p:nvPr/>
        </p:nvPicPr>
        <p:blipFill>
          <a:blip r:embed="rId2"/>
          <a:stretch>
            <a:fillRect/>
          </a:stretch>
        </p:blipFill>
        <p:spPr>
          <a:xfrm>
            <a:off x="2886471" y="1700808"/>
            <a:ext cx="6020789" cy="2880320"/>
          </a:xfrm>
          <a:prstGeom prst="rect">
            <a:avLst/>
          </a:prstGeom>
        </p:spPr>
      </p:pic>
    </p:spTree>
    <p:extLst>
      <p:ext uri="{BB962C8B-B14F-4D97-AF65-F5344CB8AC3E}">
        <p14:creationId xmlns:p14="http://schemas.microsoft.com/office/powerpoint/2010/main" val="22076260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64768" y="990599"/>
            <a:ext cx="6552728" cy="2160587"/>
          </a:xfrm>
        </p:spPr>
        <p:txBody>
          <a:bodyPr>
            <a:noAutofit/>
          </a:bodyPr>
          <a:lstStyle/>
          <a:p>
            <a:pPr marL="0" lv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We have also added the option to view the whole qualification as well as just the gaps.  The default setting is 'show gaps only' but there is now an option to elect ‘Open all and show gaps’. </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9A545038-5353-9982-68E3-5D937B94892E}"/>
              </a:ext>
            </a:extLst>
          </p:cNvPr>
          <p:cNvPicPr>
            <a:picLocks noChangeAspect="1"/>
          </p:cNvPicPr>
          <p:nvPr/>
        </p:nvPicPr>
        <p:blipFill rotWithShape="1">
          <a:blip r:embed="rId2"/>
          <a:srcRect t="230" b="37328"/>
          <a:stretch/>
        </p:blipFill>
        <p:spPr bwMode="auto">
          <a:xfrm>
            <a:off x="2707498" y="2138362"/>
            <a:ext cx="5817235" cy="2581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68587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55776" y="972888"/>
            <a:ext cx="6336704" cy="2160587"/>
          </a:xfrm>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selecting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Show gaps only</a:t>
            </a:r>
            <a:r>
              <a:rPr lang="en-GB" sz="1600" dirty="0">
                <a:effectLst/>
                <a:latin typeface="Calibri" panose="020F0502020204030204" pitchFamily="34" charset="0"/>
                <a:ea typeface="Calibri" panose="020F0502020204030204" pitchFamily="34" charset="0"/>
                <a:cs typeface="Times New Roman" panose="02020603050405020304" pitchFamily="18" charset="0"/>
              </a:rPr>
              <a:t>, the criteria is slightly larger text, highlighted in </a:t>
            </a:r>
            <a:r>
              <a:rPr lang="en-GB"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purple</a:t>
            </a:r>
            <a:r>
              <a:rPr lang="en-GB" sz="1600" dirty="0">
                <a:effectLst/>
                <a:latin typeface="Calibri" panose="020F0502020204030204" pitchFamily="34" charset="0"/>
                <a:ea typeface="Calibri" panose="020F0502020204030204" pitchFamily="34" charset="0"/>
                <a:cs typeface="Times New Roman" panose="02020603050405020304" pitchFamily="18" charset="0"/>
              </a:rPr>
              <a:t> and is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bold</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76F683F2-DF81-8F8C-E93B-406D050CBE6E}"/>
              </a:ext>
            </a:extLst>
          </p:cNvPr>
          <p:cNvPicPr>
            <a:picLocks noChangeAspect="1"/>
          </p:cNvPicPr>
          <p:nvPr/>
        </p:nvPicPr>
        <p:blipFill>
          <a:blip r:embed="rId2"/>
          <a:stretch>
            <a:fillRect/>
          </a:stretch>
        </p:blipFill>
        <p:spPr>
          <a:xfrm>
            <a:off x="2555776" y="2028936"/>
            <a:ext cx="6210898" cy="1328056"/>
          </a:xfrm>
          <a:prstGeom prst="rect">
            <a:avLst/>
          </a:prstGeom>
        </p:spPr>
      </p:pic>
    </p:spTree>
    <p:extLst>
      <p:ext uri="{BB962C8B-B14F-4D97-AF65-F5344CB8AC3E}">
        <p14:creationId xmlns:p14="http://schemas.microsoft.com/office/powerpoint/2010/main" val="26714296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954958"/>
            <a:ext cx="6552728" cy="2160587"/>
          </a:xfrm>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displaying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Open all and show gaps</a:t>
            </a:r>
            <a:r>
              <a:rPr lang="en-GB" sz="1600" dirty="0">
                <a:effectLst/>
                <a:latin typeface="Calibri" panose="020F0502020204030204" pitchFamily="34" charset="0"/>
                <a:ea typeface="Calibri" panose="020F0502020204030204" pitchFamily="34" charset="0"/>
                <a:cs typeface="Times New Roman" panose="02020603050405020304" pitchFamily="18" charset="0"/>
              </a:rPr>
              <a:t>, the criteria already met (according to the minimum requirements) will display in black in light text and as before, as with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Show gaps only</a:t>
            </a:r>
            <a:r>
              <a:rPr lang="en-GB" sz="1600" dirty="0">
                <a:effectLst/>
                <a:latin typeface="Calibri" panose="020F0502020204030204" pitchFamily="34" charset="0"/>
                <a:ea typeface="Calibri" panose="020F0502020204030204" pitchFamily="34" charset="0"/>
                <a:cs typeface="Times New Roman" panose="02020603050405020304" pitchFamily="18" charset="0"/>
              </a:rPr>
              <a:t> - the gaps will display in slightly larger text, will be </a:t>
            </a:r>
            <a:r>
              <a:rPr lang="en-GB"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purple</a:t>
            </a:r>
            <a:r>
              <a:rPr lang="en-GB" sz="1600" dirty="0">
                <a:effectLst/>
                <a:latin typeface="Calibri" panose="020F0502020204030204" pitchFamily="34" charset="0"/>
                <a:ea typeface="Calibri" panose="020F0502020204030204" pitchFamily="34" charset="0"/>
                <a:cs typeface="Times New Roman" panose="02020603050405020304" pitchFamily="18" charset="0"/>
              </a:rPr>
              <a:t> and is in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bold</a:t>
            </a:r>
            <a:r>
              <a:rPr lang="en-GB" sz="1600" dirty="0">
                <a:effectLst/>
                <a:latin typeface="Calibri" panose="020F0502020204030204" pitchFamily="34" charset="0"/>
                <a:ea typeface="Calibri" panose="020F0502020204030204" pitchFamily="34" charset="0"/>
                <a:cs typeface="Times New Roman" panose="02020603050405020304" pitchFamily="18" charset="0"/>
              </a:rPr>
              <a:t> text.</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BC0B9C83-FC6C-B99B-2ADD-46B7C33A242A}"/>
              </a:ext>
            </a:extLst>
          </p:cNvPr>
          <p:cNvPicPr>
            <a:picLocks noChangeAspect="1"/>
          </p:cNvPicPr>
          <p:nvPr/>
        </p:nvPicPr>
        <p:blipFill>
          <a:blip r:embed="rId2"/>
          <a:stretch>
            <a:fillRect/>
          </a:stretch>
        </p:blipFill>
        <p:spPr>
          <a:xfrm>
            <a:off x="2588670" y="2348880"/>
            <a:ext cx="6342923" cy="3242438"/>
          </a:xfrm>
          <a:prstGeom prst="rect">
            <a:avLst/>
          </a:prstGeom>
        </p:spPr>
      </p:pic>
    </p:spTree>
    <p:extLst>
      <p:ext uri="{BB962C8B-B14F-4D97-AF65-F5344CB8AC3E}">
        <p14:creationId xmlns:p14="http://schemas.microsoft.com/office/powerpoint/2010/main" val="2931904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66120" y="1052736"/>
            <a:ext cx="6552728" cy="2160587"/>
          </a:xfrm>
        </p:spPr>
        <p:txBody>
          <a:bodyPr>
            <a:noAutofit/>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For units that have been signed off by an assessor, no gaps will show. This applies to both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Show gaps only</a:t>
            </a:r>
            <a:r>
              <a:rPr lang="en-GB" sz="1600" dirty="0">
                <a:effectLst/>
                <a:latin typeface="Calibri" panose="020F0502020204030204" pitchFamily="34" charset="0"/>
                <a:ea typeface="Calibri" panose="020F0502020204030204" pitchFamily="34" charset="0"/>
                <a:cs typeface="Times New Roman" panose="02020603050405020304" pitchFamily="18" charset="0"/>
              </a:rPr>
              <a:t> and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Open all and show gaps</a:t>
            </a:r>
            <a:r>
              <a:rPr lang="en-GB" sz="1600" dirty="0">
                <a:effectLst/>
                <a:latin typeface="Calibri" panose="020F0502020204030204" pitchFamily="34" charset="0"/>
                <a:ea typeface="Calibri" panose="020F0502020204030204" pitchFamily="34" charset="0"/>
                <a:cs typeface="Times New Roman" panose="02020603050405020304" pitchFamily="18" charset="0"/>
              </a:rPr>
              <a:t> views. In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Show gaps only</a:t>
            </a:r>
            <a:r>
              <a:rPr lang="en-GB" sz="1600" dirty="0">
                <a:effectLst/>
                <a:latin typeface="Calibri" panose="020F0502020204030204" pitchFamily="34" charset="0"/>
                <a:ea typeface="Calibri" panose="020F0502020204030204" pitchFamily="34" charset="0"/>
                <a:cs typeface="Times New Roman" panose="02020603050405020304" pitchFamily="18" charset="0"/>
              </a:rPr>
              <a:t> view, where there are no gaps for a unit, the unit title only is displayed.  T</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itles for learning outcomes with no gaps are hidden from view. This is also applicable in the Range and K&amp;U area (where relevant).</a:t>
            </a:r>
          </a:p>
          <a:p>
            <a:pPr>
              <a:lnSpc>
                <a:spcPct val="107000"/>
              </a:lnSpc>
              <a:spcAft>
                <a:spcPts val="800"/>
              </a:spcAft>
            </a:pPr>
            <a:endPar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downloadable version of the Gap Analysis report will still show </a:t>
            </a: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gaps only</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266457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990599"/>
            <a:ext cx="6552728" cy="2160587"/>
          </a:xfrm>
        </p:spPr>
        <p:txBody>
          <a:bodyPr>
            <a:noAutofit/>
          </a:bodyPr>
          <a:lstStyle/>
          <a:p>
            <a:pPr marL="0" indent="0">
              <a:lnSpc>
                <a:spcPct val="107000"/>
              </a:lnSpc>
              <a:spcAft>
                <a:spcPts val="800"/>
              </a:spcAft>
              <a:buNone/>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Just as a reminder, this report replicates information which can be found in the </a:t>
            </a: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Log new evidence</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tab under the </a:t>
            </a: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Criteria met </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DD0F8759-1D54-15D9-D883-21DE1FCC2272}"/>
              </a:ext>
            </a:extLst>
          </p:cNvPr>
          <p:cNvPicPr>
            <a:picLocks noChangeAspect="1"/>
          </p:cNvPicPr>
          <p:nvPr/>
        </p:nvPicPr>
        <p:blipFill rotWithShape="1">
          <a:blip r:embed="rId2"/>
          <a:srcRect t="4524" r="5274" b="4553"/>
          <a:stretch/>
        </p:blipFill>
        <p:spPr bwMode="auto">
          <a:xfrm>
            <a:off x="2699792" y="1967285"/>
            <a:ext cx="6126953" cy="21605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16224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43436" y="760255"/>
            <a:ext cx="6552728"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learner's name to VQManager Network for Assessors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For assessors, we have added a column to show which learners other assessors are linked to in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My VQManager network</a:t>
            </a:r>
            <a:r>
              <a:rPr lang="en-GB" sz="1600" dirty="0">
                <a:effectLst/>
                <a:latin typeface="Calibri" panose="020F0502020204030204" pitchFamily="34" charset="0"/>
                <a:ea typeface="Calibri" panose="020F0502020204030204" pitchFamily="34" charset="0"/>
                <a:cs typeface="Times New Roman" panose="02020603050405020304" pitchFamily="18" charset="0"/>
              </a:rPr>
              <a:t> tab.</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6CB3B853-073E-923B-7ED7-DF1597C476BD}"/>
              </a:ext>
            </a:extLst>
          </p:cNvPr>
          <p:cNvPicPr>
            <a:picLocks noChangeAspect="1"/>
          </p:cNvPicPr>
          <p:nvPr/>
        </p:nvPicPr>
        <p:blipFill>
          <a:blip r:embed="rId2"/>
          <a:stretch>
            <a:fillRect/>
          </a:stretch>
        </p:blipFill>
        <p:spPr>
          <a:xfrm>
            <a:off x="2743436" y="2283416"/>
            <a:ext cx="6077036" cy="1563359"/>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6CFC911A-9F69-9890-9E39-D717E6180B7D}"/>
              </a:ext>
            </a:extLst>
          </p:cNvPr>
          <p:cNvPicPr>
            <a:picLocks noChangeAspect="1"/>
          </p:cNvPicPr>
          <p:nvPr/>
        </p:nvPicPr>
        <p:blipFill>
          <a:blip r:embed="rId3"/>
          <a:stretch>
            <a:fillRect/>
          </a:stretch>
        </p:blipFill>
        <p:spPr>
          <a:xfrm>
            <a:off x="2891971" y="4150829"/>
            <a:ext cx="5770766" cy="1408486"/>
          </a:xfrm>
          <a:prstGeom prst="rect">
            <a:avLst/>
          </a:prstGeom>
        </p:spPr>
      </p:pic>
      <p:sp>
        <p:nvSpPr>
          <p:cNvPr id="4" name="Rectangle 3">
            <a:extLst>
              <a:ext uri="{FF2B5EF4-FFF2-40B4-BE49-F238E27FC236}">
                <a16:creationId xmlns:a16="http://schemas.microsoft.com/office/drawing/2014/main" id="{A3D9B034-816A-466F-EB36-0BB85DA602C7}"/>
              </a:ext>
            </a:extLst>
          </p:cNvPr>
          <p:cNvSpPr/>
          <p:nvPr/>
        </p:nvSpPr>
        <p:spPr>
          <a:xfrm>
            <a:off x="3923928" y="4388767"/>
            <a:ext cx="1110675" cy="1219107"/>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35459223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339752" y="908720"/>
            <a:ext cx="6552728" cy="2160587"/>
          </a:xfrm>
        </p:spPr>
        <p:txBody>
          <a:bodyPr>
            <a:noAutofit/>
          </a:bodyPr>
          <a:lstStyle/>
          <a:p>
            <a:pPr marL="0" marR="0" lvl="0" indent="0" algn="l" defTabSz="914400" rtl="0" eaLnBrk="0" fontAlgn="base" latinLnBrk="0" hangingPunct="0">
              <a:lnSpc>
                <a:spcPct val="107000"/>
              </a:lnSpc>
              <a:spcBef>
                <a:spcPct val="20000"/>
              </a:spcBef>
              <a:spcAft>
                <a:spcPts val="800"/>
              </a:spcAft>
              <a:buClr>
                <a:srgbClr val="000099"/>
              </a:buClr>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For assessors, we have added a column to show which learners other Line Managers / Employers are linked to in the </a:t>
            </a: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My VQManager network</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tab.</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4E8913CE-CECD-ADED-90B5-A493A91C9C67}"/>
              </a:ext>
            </a:extLst>
          </p:cNvPr>
          <p:cNvPicPr>
            <a:picLocks noChangeAspect="1"/>
          </p:cNvPicPr>
          <p:nvPr/>
        </p:nvPicPr>
        <p:blipFill>
          <a:blip r:embed="rId2"/>
          <a:stretch>
            <a:fillRect/>
          </a:stretch>
        </p:blipFill>
        <p:spPr>
          <a:xfrm>
            <a:off x="2528886" y="1989012"/>
            <a:ext cx="6075561" cy="1950695"/>
          </a:xfrm>
          <a:prstGeom prst="rect">
            <a:avLst/>
          </a:prstGeom>
        </p:spPr>
      </p:pic>
      <p:sp>
        <p:nvSpPr>
          <p:cNvPr id="3" name="Rectangle 2">
            <a:extLst>
              <a:ext uri="{FF2B5EF4-FFF2-40B4-BE49-F238E27FC236}">
                <a16:creationId xmlns:a16="http://schemas.microsoft.com/office/drawing/2014/main" id="{AA090EB3-3FF4-53D2-6CE4-6798A4A16003}"/>
              </a:ext>
            </a:extLst>
          </p:cNvPr>
          <p:cNvSpPr/>
          <p:nvPr/>
        </p:nvSpPr>
        <p:spPr>
          <a:xfrm>
            <a:off x="3923928" y="2276872"/>
            <a:ext cx="1326698" cy="1728192"/>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E6E2BC0D-6956-0468-2D26-3F70E441C530}"/>
              </a:ext>
            </a:extLst>
          </p:cNvPr>
          <p:cNvSpPr txBox="1"/>
          <p:nvPr/>
        </p:nvSpPr>
        <p:spPr>
          <a:xfrm>
            <a:off x="2556760" y="4797152"/>
            <a:ext cx="6075560" cy="1237070"/>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For centres where </a:t>
            </a:r>
            <a:r>
              <a:rPr lang="en-GB" sz="1600" b="0" i="1" dirty="0">
                <a:effectLst/>
                <a:latin typeface="Calibri" panose="020F0502020204030204" pitchFamily="34" charset="0"/>
                <a:ea typeface="Calibri" panose="020F0502020204030204" pitchFamily="34" charset="0"/>
                <a:cs typeface="Times New Roman" panose="02020603050405020304" pitchFamily="18" charset="0"/>
              </a:rPr>
              <a:t>IQAs are linked directly to learners</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we have added the new column to the IQA table on this tab as well.  </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It is only relevant to centres set up in this way and will not be visible for anyone else.</a:t>
            </a:r>
          </a:p>
        </p:txBody>
      </p:sp>
    </p:spTree>
    <p:extLst>
      <p:ext uri="{BB962C8B-B14F-4D97-AF65-F5344CB8AC3E}">
        <p14:creationId xmlns:p14="http://schemas.microsoft.com/office/powerpoint/2010/main" val="4387476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55776" y="1412602"/>
            <a:ext cx="6472202"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Preventing IQA sign off of qual until assessor and learner have contributed to sign off page.</a:t>
            </a:r>
          </a:p>
          <a:p>
            <a:pPr marL="0" indent="0">
              <a:lnSpc>
                <a:spcPct val="107000"/>
              </a:lnSpc>
              <a:spcAft>
                <a:spcPts val="800"/>
              </a:spcAft>
              <a:buNone/>
            </a:pPr>
            <a:r>
              <a:rPr lang="en-GB" sz="1600" b="1" dirty="0">
                <a:latin typeface="Calibri" panose="020F0502020204030204" pitchFamily="34" charset="0"/>
                <a:ea typeface="Calibri" panose="020F0502020204030204" pitchFamily="34" charset="0"/>
                <a:cs typeface="Times New Roman" panose="02020603050405020304" pitchFamily="18" charset="0"/>
              </a:rPr>
              <a:t>Qualification status and sign off </a:t>
            </a:r>
            <a:r>
              <a:rPr lang="en-GB" sz="1600" dirty="0">
                <a:latin typeface="Calibri" panose="020F0502020204030204" pitchFamily="34" charset="0"/>
                <a:ea typeface="Calibri" panose="020F0502020204030204" pitchFamily="34" charset="0"/>
                <a:cs typeface="Times New Roman" panose="02020603050405020304" pitchFamily="18" charset="0"/>
              </a:rPr>
              <a:t>tab, when an IQA is signing off a qualification, if the assessor and learner haven't signed off the qualification, a notification will appear warning the IQA about this. The IQA would be prevented from proceeding with qualification sign off until the other users have contributed. This development has no bearing on any Line Managers / Employers in the system.</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E19B44-A60F-BA67-1B3A-1968BFCBED97}"/>
              </a:ext>
            </a:extLst>
          </p:cNvPr>
          <p:cNvSpPr txBox="1"/>
          <p:nvPr/>
        </p:nvSpPr>
        <p:spPr>
          <a:xfrm>
            <a:off x="2339752" y="4365104"/>
            <a:ext cx="6336704" cy="607539"/>
          </a:xfrm>
          <a:prstGeom prst="rect">
            <a:avLst/>
          </a:prstGeom>
          <a:noFill/>
        </p:spPr>
        <p:txBody>
          <a:bodyPr wrap="square">
            <a:spAutoFit/>
          </a:bodyPr>
          <a:lstStyle/>
          <a:p>
            <a:pPr marL="0" marR="0" lvl="0" indent="0" algn="l" defTabSz="914400" rtl="0" eaLnBrk="0" fontAlgn="base" latinLnBrk="0" hangingPunct="0">
              <a:lnSpc>
                <a:spcPct val="107000"/>
              </a:lnSpc>
              <a:spcBef>
                <a:spcPct val="20000"/>
              </a:spcBef>
              <a:spcAft>
                <a:spcPts val="800"/>
              </a:spcAft>
              <a:buClr>
                <a:srgbClr val="000099"/>
              </a:buClr>
              <a:buSzTx/>
              <a:buFontTx/>
              <a:buNone/>
              <a:tabLst/>
              <a:defRPr/>
            </a:pPr>
            <a:r>
              <a:rPr kumimoji="0" lang="en-GB" sz="16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This enhancement is a centre switch and has not automatically been added to your centre. If you would like this switching on, please contact us.</a:t>
            </a:r>
          </a:p>
        </p:txBody>
      </p:sp>
    </p:spTree>
    <p:extLst>
      <p:ext uri="{BB962C8B-B14F-4D97-AF65-F5344CB8AC3E}">
        <p14:creationId xmlns:p14="http://schemas.microsoft.com/office/powerpoint/2010/main" val="236047874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43436" y="908720"/>
            <a:ext cx="6248400"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Making 'curriculum area' mandatory when adding a new learner to VQManager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adding a new learner, if you are required to complete the curriculum area drop down section to attribute a learner to one area or another, we are now able to make this field mandatory.  A pop up appears preventing the administrator from saving the new learner profile without completing that field. This is only applied to newly created learners, not when editing an existing learner.</a:t>
            </a:r>
          </a:p>
          <a:p>
            <a:pPr marL="0" indent="0">
              <a:lnSpc>
                <a:spcPct val="107000"/>
              </a:lnSpc>
              <a:spcAft>
                <a:spcPts val="800"/>
              </a:spcAft>
              <a:buNone/>
            </a:pPr>
            <a:r>
              <a:rPr lang="en-GB" sz="1600" i="1" dirty="0">
                <a:effectLst/>
                <a:latin typeface="Calibri" panose="020F0502020204030204" pitchFamily="34" charset="0"/>
                <a:ea typeface="Calibri" panose="020F0502020204030204" pitchFamily="34" charset="0"/>
                <a:cs typeface="Times New Roman" panose="02020603050405020304" pitchFamily="18" charset="0"/>
              </a:rPr>
              <a:t>If this is applicable to your organisation and you would like this switching on, please drop us a message as this has not been automatically applied to your centre.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66161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2" name="Picture 1" descr="A screenshot of a computer&#10;&#10;Description automatically generated">
            <a:extLst>
              <a:ext uri="{FF2B5EF4-FFF2-40B4-BE49-F238E27FC236}">
                <a16:creationId xmlns:a16="http://schemas.microsoft.com/office/drawing/2014/main" id="{06B192EA-D352-FD11-77D4-2FA5D09AC352}"/>
              </a:ext>
            </a:extLst>
          </p:cNvPr>
          <p:cNvPicPr>
            <a:picLocks noChangeAspect="1"/>
          </p:cNvPicPr>
          <p:nvPr/>
        </p:nvPicPr>
        <p:blipFill>
          <a:blip r:embed="rId2"/>
          <a:stretch>
            <a:fillRect/>
          </a:stretch>
        </p:blipFill>
        <p:spPr>
          <a:xfrm>
            <a:off x="2622442" y="1412776"/>
            <a:ext cx="6219140" cy="3456384"/>
          </a:xfrm>
          <a:prstGeom prst="rect">
            <a:avLst/>
          </a:prstGeom>
        </p:spPr>
      </p:pic>
    </p:spTree>
    <p:extLst>
      <p:ext uri="{BB962C8B-B14F-4D97-AF65-F5344CB8AC3E}">
        <p14:creationId xmlns:p14="http://schemas.microsoft.com/office/powerpoint/2010/main" val="301747237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7784" y="732901"/>
            <a:ext cx="6336704"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Adding pop-up notification to 'save and create evidence' button in Diary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We have added a new pop-up notification especially for learners when saving a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Diary </a:t>
            </a:r>
            <a:r>
              <a:rPr lang="en-GB" sz="1600" dirty="0">
                <a:effectLst/>
                <a:latin typeface="Calibri" panose="020F0502020204030204" pitchFamily="34" charset="0"/>
                <a:ea typeface="Calibri" panose="020F0502020204030204" pitchFamily="34" charset="0"/>
                <a:cs typeface="Times New Roman" panose="02020603050405020304" pitchFamily="18" charset="0"/>
              </a:rPr>
              <a:t>entry.  Quite often they accidently select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Save and create evidence</a:t>
            </a:r>
            <a:r>
              <a:rPr lang="en-GB" sz="1600" dirty="0">
                <a:effectLst/>
                <a:latin typeface="Calibri" panose="020F0502020204030204" pitchFamily="34" charset="0"/>
                <a:ea typeface="Calibri" panose="020F0502020204030204" pitchFamily="34" charset="0"/>
                <a:cs typeface="Times New Roman" panose="02020603050405020304" pitchFamily="18" charset="0"/>
              </a:rPr>
              <a:t> option in error.  This pop up will warn them this is going to happen and if this is an error, help guide them in the right direction.</a:t>
            </a: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C4E751E6-11D9-DFE3-A100-6997EFCD56E5}"/>
              </a:ext>
            </a:extLst>
          </p:cNvPr>
          <p:cNvPicPr>
            <a:picLocks noChangeAspect="1"/>
          </p:cNvPicPr>
          <p:nvPr/>
        </p:nvPicPr>
        <p:blipFill rotWithShape="1">
          <a:blip r:embed="rId2"/>
          <a:srcRect l="1177" r="33248" b="62044"/>
          <a:stretch/>
        </p:blipFill>
        <p:spPr bwMode="auto">
          <a:xfrm>
            <a:off x="3059832" y="2549754"/>
            <a:ext cx="5281572" cy="2031374"/>
          </a:xfrm>
          <a:prstGeom prst="rect">
            <a:avLst/>
          </a:prstGeom>
          <a:ln>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698084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 name="TextBox 3">
            <a:extLst>
              <a:ext uri="{FF2B5EF4-FFF2-40B4-BE49-F238E27FC236}">
                <a16:creationId xmlns:a16="http://schemas.microsoft.com/office/drawing/2014/main" id="{21BF78C1-23C8-BBEF-8A73-863B56E22EED}"/>
              </a:ext>
            </a:extLst>
          </p:cNvPr>
          <p:cNvSpPr txBox="1"/>
          <p:nvPr/>
        </p:nvSpPr>
        <p:spPr>
          <a:xfrm>
            <a:off x="3131840" y="1124744"/>
            <a:ext cx="5400600" cy="871008"/>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We have also increased the size of the font on the </a:t>
            </a:r>
            <a:r>
              <a:rPr lang="en-GB" sz="1600" dirty="0">
                <a:effectLst/>
                <a:latin typeface="Calibri" panose="020F0502020204030204" pitchFamily="34" charset="0"/>
                <a:ea typeface="Calibri" panose="020F0502020204030204" pitchFamily="34" charset="0"/>
                <a:cs typeface="Times New Roman" panose="02020603050405020304" pitchFamily="18" charset="0"/>
              </a:rPr>
              <a:t>Save</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button, so it emphasised </a:t>
            </a:r>
            <a:r>
              <a:rPr lang="en-GB" sz="1600" dirty="0">
                <a:effectLst/>
                <a:latin typeface="Calibri" panose="020F0502020204030204" pitchFamily="34" charset="0"/>
                <a:ea typeface="Calibri" panose="020F0502020204030204" pitchFamily="34" charset="0"/>
                <a:cs typeface="Times New Roman" panose="02020603050405020304" pitchFamily="18" charset="0"/>
              </a:rPr>
              <a:t>Save</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over the </a:t>
            </a:r>
            <a:r>
              <a:rPr lang="en-GB" sz="1600" dirty="0">
                <a:effectLst/>
                <a:latin typeface="Calibri" panose="020F0502020204030204" pitchFamily="34" charset="0"/>
                <a:ea typeface="Calibri" panose="020F0502020204030204" pitchFamily="34" charset="0"/>
                <a:cs typeface="Times New Roman" panose="02020603050405020304" pitchFamily="18" charset="0"/>
              </a:rPr>
              <a:t>Save and create evidence </a:t>
            </a:r>
            <a:r>
              <a:rPr lang="en-GB" sz="1600" b="0" dirty="0">
                <a:effectLst/>
                <a:latin typeface="Calibri" panose="020F0502020204030204" pitchFamily="34" charset="0"/>
                <a:ea typeface="Calibri" panose="020F0502020204030204" pitchFamily="34" charset="0"/>
                <a:cs typeface="Times New Roman" panose="02020603050405020304" pitchFamily="18" charset="0"/>
              </a:rPr>
              <a:t>button when saving for the first time or when editing the entry.</a:t>
            </a:r>
          </a:p>
        </p:txBody>
      </p:sp>
      <p:pic>
        <p:nvPicPr>
          <p:cNvPr id="5" name="Picture 4" descr="A blue rectangle with white text&#10;&#10;Description automatically generated">
            <a:extLst>
              <a:ext uri="{FF2B5EF4-FFF2-40B4-BE49-F238E27FC236}">
                <a16:creationId xmlns:a16="http://schemas.microsoft.com/office/drawing/2014/main" id="{B8314449-0A6E-8ABA-144B-1B763614627A}"/>
              </a:ext>
            </a:extLst>
          </p:cNvPr>
          <p:cNvPicPr>
            <a:picLocks noChangeAspect="1"/>
          </p:cNvPicPr>
          <p:nvPr/>
        </p:nvPicPr>
        <p:blipFill>
          <a:blip r:embed="rId2"/>
          <a:stretch>
            <a:fillRect/>
          </a:stretch>
        </p:blipFill>
        <p:spPr>
          <a:xfrm>
            <a:off x="3119808" y="2204864"/>
            <a:ext cx="4896544" cy="1224136"/>
          </a:xfrm>
          <a:prstGeom prst="rect">
            <a:avLst/>
          </a:prstGeom>
        </p:spPr>
      </p:pic>
      <p:pic>
        <p:nvPicPr>
          <p:cNvPr id="6" name="Picture 5">
            <a:extLst>
              <a:ext uri="{FF2B5EF4-FFF2-40B4-BE49-F238E27FC236}">
                <a16:creationId xmlns:a16="http://schemas.microsoft.com/office/drawing/2014/main" id="{530B7801-6584-C2B9-0931-FBE56500E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994202"/>
            <a:ext cx="6188242" cy="586926"/>
          </a:xfrm>
          <a:prstGeom prst="rect">
            <a:avLst/>
          </a:prstGeom>
          <a:noFill/>
          <a:ln>
            <a:noFill/>
          </a:ln>
        </p:spPr>
      </p:pic>
    </p:spTree>
    <p:extLst>
      <p:ext uri="{BB962C8B-B14F-4D97-AF65-F5344CB8AC3E}">
        <p14:creationId xmlns:p14="http://schemas.microsoft.com/office/powerpoint/2010/main" val="209323352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55776" y="764704"/>
            <a:ext cx="6552728"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Calibri" panose="020F0502020204030204" pitchFamily="34" charset="0"/>
              </a:rPr>
              <a:t>Unit sign off page - split sampled dates and verified dates into separate columns.</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Calibri" panose="020F0502020204030204" pitchFamily="34" charset="0"/>
              </a:rPr>
              <a:t>We have split the </a:t>
            </a:r>
            <a:r>
              <a:rPr lang="en-GB" sz="1600" b="1" dirty="0">
                <a:latin typeface="Calibri" panose="020F0502020204030204" pitchFamily="34" charset="0"/>
                <a:ea typeface="Calibri" panose="020F0502020204030204" pitchFamily="34" charset="0"/>
                <a:cs typeface="Calibri" panose="020F0502020204030204" pitchFamily="34" charset="0"/>
              </a:rPr>
              <a:t>IQA sampled </a:t>
            </a:r>
            <a:r>
              <a:rPr lang="en-GB" sz="1600" dirty="0">
                <a:latin typeface="Calibri" panose="020F0502020204030204" pitchFamily="34" charset="0"/>
                <a:ea typeface="Calibri" panose="020F0502020204030204" pitchFamily="34" charset="0"/>
                <a:cs typeface="Calibri" panose="020F0502020204030204" pitchFamily="34" charset="0"/>
              </a:rPr>
              <a:t>dates and the </a:t>
            </a:r>
            <a:r>
              <a:rPr lang="en-GB" sz="1600" b="1" dirty="0">
                <a:latin typeface="Calibri" panose="020F0502020204030204" pitchFamily="34" charset="0"/>
                <a:ea typeface="Calibri" panose="020F0502020204030204" pitchFamily="34" charset="0"/>
                <a:cs typeface="Calibri" panose="020F0502020204030204" pitchFamily="34" charset="0"/>
              </a:rPr>
              <a:t>IQA sign off </a:t>
            </a:r>
            <a:r>
              <a:rPr lang="en-GB" sz="1600" dirty="0">
                <a:latin typeface="Calibri" panose="020F0502020204030204" pitchFamily="34" charset="0"/>
                <a:ea typeface="Calibri" panose="020F0502020204030204" pitchFamily="34" charset="0"/>
                <a:cs typeface="Calibri" panose="020F0502020204030204" pitchFamily="34" charset="0"/>
              </a:rPr>
              <a:t>dates for units so they are now displayed in separate columns, for clarity. </a:t>
            </a:r>
            <a:r>
              <a:rPr lang="en-GB" sz="1600" dirty="0">
                <a:solidFill>
                  <a:srgbClr val="333333"/>
                </a:solidFill>
                <a:latin typeface="Calibri" panose="020F0502020204030204" pitchFamily="34" charset="0"/>
                <a:ea typeface="Calibri" panose="020F0502020204030204" pitchFamily="34" charset="0"/>
                <a:cs typeface="Calibri" panose="020F0502020204030204" pitchFamily="34" charset="0"/>
              </a:rPr>
              <a:t>The IQA sampled column is of course used for both "sampled" and "not sampled".</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CACEFAE7-48CC-464A-4395-2187907A183A}"/>
              </a:ext>
            </a:extLst>
          </p:cNvPr>
          <p:cNvPicPr>
            <a:picLocks noChangeAspect="1"/>
          </p:cNvPicPr>
          <p:nvPr/>
        </p:nvPicPr>
        <p:blipFill rotWithShape="1">
          <a:blip r:embed="rId2"/>
          <a:srcRect t="80340" r="12799" b="-1364"/>
          <a:stretch/>
        </p:blipFill>
        <p:spPr>
          <a:xfrm>
            <a:off x="2559277" y="2581275"/>
            <a:ext cx="5685131" cy="566873"/>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AF653FDE-D528-0015-4C63-C591A17F93D2}"/>
              </a:ext>
            </a:extLst>
          </p:cNvPr>
          <p:cNvPicPr>
            <a:picLocks noChangeAspect="1"/>
          </p:cNvPicPr>
          <p:nvPr/>
        </p:nvPicPr>
        <p:blipFill rotWithShape="1">
          <a:blip r:embed="rId3"/>
          <a:srcRect b="24316"/>
          <a:stretch/>
        </p:blipFill>
        <p:spPr bwMode="auto">
          <a:xfrm>
            <a:off x="2555776" y="3383452"/>
            <a:ext cx="5832648" cy="2626824"/>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B9D107DC-5222-8196-20E4-25F36BC1B232}"/>
              </a:ext>
            </a:extLst>
          </p:cNvPr>
          <p:cNvSpPr/>
          <p:nvPr/>
        </p:nvSpPr>
        <p:spPr>
          <a:xfrm>
            <a:off x="6629677" y="4442141"/>
            <a:ext cx="1110675" cy="1568135"/>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5674958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43436" y="873604"/>
            <a:ext cx="6077036"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table to Assessor To Do list showing new Line Managers assigned to their learners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Assessors are now notified when a new Line Manager is associated with a learner the assessor is working with. This works in a similar way to the existing table notifying of any new learners assigned to the assessor.</a:t>
            </a: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The table is called </a:t>
            </a:r>
            <a:r>
              <a:rPr lang="en-GB" sz="1600" b="1" dirty="0">
                <a:latin typeface="Calibri" panose="020F0502020204030204" pitchFamily="34" charset="0"/>
                <a:ea typeface="Calibri" panose="020F0502020204030204" pitchFamily="34" charset="0"/>
                <a:cs typeface="Times New Roman" panose="02020603050405020304" pitchFamily="18" charset="0"/>
              </a:rPr>
              <a:t>New employers associated with learners (last 30 days)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screenshot of a computer&#10;&#10;Description automatically generated">
            <a:extLst>
              <a:ext uri="{FF2B5EF4-FFF2-40B4-BE49-F238E27FC236}">
                <a16:creationId xmlns:a16="http://schemas.microsoft.com/office/drawing/2014/main" id="{98726A61-F919-E613-B332-8C041F8F26FE}"/>
              </a:ext>
            </a:extLst>
          </p:cNvPr>
          <p:cNvPicPr>
            <a:picLocks noChangeAspect="1"/>
          </p:cNvPicPr>
          <p:nvPr/>
        </p:nvPicPr>
        <p:blipFill>
          <a:blip r:embed="rId2"/>
          <a:stretch>
            <a:fillRect/>
          </a:stretch>
        </p:blipFill>
        <p:spPr>
          <a:xfrm>
            <a:off x="1385861" y="3823810"/>
            <a:ext cx="7608596" cy="1392577"/>
          </a:xfrm>
          <a:prstGeom prst="rect">
            <a:avLst/>
          </a:prstGeom>
        </p:spPr>
      </p:pic>
    </p:spTree>
    <p:extLst>
      <p:ext uri="{BB962C8B-B14F-4D97-AF65-F5344CB8AC3E}">
        <p14:creationId xmlns:p14="http://schemas.microsoft.com/office/powerpoint/2010/main" val="153362659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2699792" y="2233233"/>
            <a:ext cx="5932294" cy="876101"/>
          </a:xfrm>
        </p:spPr>
        <p:txBody>
          <a:bodyPr/>
          <a:lstStyle/>
          <a:p>
            <a:pPr marL="0" indent="0">
              <a:buNone/>
            </a:pPr>
            <a:r>
              <a:rPr lang="en-GB" sz="2000" b="1" dirty="0">
                <a:latin typeface="Calibri" panose="020F0502020204030204" pitchFamily="34" charset="0"/>
                <a:cs typeface="Calibri" panose="020F0502020204030204" pitchFamily="34" charset="0"/>
              </a:rPr>
              <a:t>Unless specified, all of these enhancements have been automatically added to VQManager for you.</a:t>
            </a:r>
            <a:endParaRPr lang="en-GB" sz="2400" dirty="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150760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2455912" y="438054"/>
            <a:ext cx="6508576" cy="876101"/>
          </a:xfrm>
        </p:spPr>
        <p:txBody>
          <a:bodyPr/>
          <a:lstStyle/>
          <a:p>
            <a:pPr marL="0" indent="0" eaLnBrk="0" fontAlgn="base" hangingPunct="0">
              <a:spcBef>
                <a:spcPts val="480"/>
              </a:spcBef>
              <a:buNone/>
            </a:pPr>
            <a:r>
              <a:rPr lang="en-GB" sz="3200" b="1" kern="1200" dirty="0">
                <a:solidFill>
                  <a:srgbClr val="000000"/>
                </a:solidFill>
                <a:effectLst/>
                <a:latin typeface="Calibri" panose="020F0502020204030204" pitchFamily="34" charset="0"/>
                <a:ea typeface="Times New Roman" panose="02020603050405020304" pitchFamily="18" charset="0"/>
              </a:rPr>
              <a:t>Did you know?</a:t>
            </a:r>
          </a:p>
          <a:p>
            <a:pPr marL="0" indent="0" eaLnBrk="0" fontAlgn="base" hangingPunct="0">
              <a:spcBef>
                <a:spcPts val="480"/>
              </a:spcBef>
              <a:buNone/>
            </a:pPr>
            <a:endParaRPr lang="en-GB" sz="1600" dirty="0">
              <a:effectLst/>
              <a:latin typeface="Calibri" panose="020F0502020204030204" pitchFamily="34" charset="0"/>
              <a:ea typeface="Calibri" panose="020F0502020204030204" pitchFamily="34"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sign off multiple units as an assessor and as an IQA?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sign off multiple assessment plans at once?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share assessment plans between assessors (using your CA role)?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assign multiple assessment plans to multiple learners?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bulk map criteria addressing assessment plans when logging evidence?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set notes in the progress review area to remind assessor what to cover?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alter settings so only the assessor can alter the learner’s personal details rather than the learner themselves?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make the Shortcuts page a default “landing page” for the learners and employers?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see learner and assessor activity – what they did and when?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share a sampling plan with another IQA if one leaves your organisation?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Assessors can export evidence, activity log summary and Diary summary for EPA?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build your own reports?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Assessors can run a skill scan for your learners throughout their course?</a:t>
            </a:r>
          </a:p>
          <a:p>
            <a:pPr marL="342900" lvl="0" indent="-342900" eaLnBrk="0" fontAlgn="base" hangingPunct="0">
              <a:buFont typeface="Calibri" panose="020F0502020204030204" pitchFamily="34" charset="0"/>
              <a:buChar char="•"/>
              <a:tabLst>
                <a:tab pos="457200" algn="l"/>
              </a:tabLst>
            </a:pPr>
            <a:r>
              <a:rPr lang="en-GB"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 can use the bulk edit function to perform multiple tasks at once?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600" b="1" dirty="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325086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8900" y="-23395"/>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www.SkillWise.net/support</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We have an extensive support and training area for all users.  You will find video and PDF documents to help you use all functionality within VQManager.</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65EA3B6-26B5-ADF6-E096-99BB4B3EE1E3}"/>
              </a:ext>
            </a:extLst>
          </p:cNvPr>
          <p:cNvPicPr>
            <a:picLocks noChangeAspect="1"/>
          </p:cNvPicPr>
          <p:nvPr/>
        </p:nvPicPr>
        <p:blipFill>
          <a:blip r:embed="rId2"/>
          <a:stretch>
            <a:fillRect/>
          </a:stretch>
        </p:blipFill>
        <p:spPr>
          <a:xfrm>
            <a:off x="2905336" y="1556791"/>
            <a:ext cx="5267064" cy="4683875"/>
          </a:xfrm>
          <a:prstGeom prst="rect">
            <a:avLst/>
          </a:prstGeom>
        </p:spPr>
      </p:pic>
    </p:spTree>
    <p:extLst>
      <p:ext uri="{BB962C8B-B14F-4D97-AF65-F5344CB8AC3E}">
        <p14:creationId xmlns:p14="http://schemas.microsoft.com/office/powerpoint/2010/main" val="185540227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8900" y="-23395"/>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www.SkillWise.net/support</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This presentation can be found on the </a:t>
            </a:r>
            <a:r>
              <a:rPr lang="en-GB" sz="1600" b="1" dirty="0">
                <a:latin typeface="Calibri" panose="020F0502020204030204" pitchFamily="34" charset="0"/>
                <a:cs typeface="Calibri" panose="020F0502020204030204" pitchFamily="34" charset="0"/>
              </a:rPr>
              <a:t>Enhancement Notifications </a:t>
            </a:r>
            <a:r>
              <a:rPr lang="en-GB" sz="1600" dirty="0">
                <a:latin typeface="Calibri" panose="020F0502020204030204" pitchFamily="34" charset="0"/>
                <a:cs typeface="Calibri" panose="020F0502020204030204" pitchFamily="34" charset="0"/>
              </a:rPr>
              <a:t>page:</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54514AC3-E032-5DA4-17E3-73A548CBE58C}"/>
              </a:ext>
            </a:extLst>
          </p:cNvPr>
          <p:cNvSpPr txBox="1">
            <a:spLocks noChangeArrowheads="1"/>
          </p:cNvSpPr>
          <p:nvPr/>
        </p:nvSpPr>
        <p:spPr bwMode="auto">
          <a:xfrm>
            <a:off x="2379916" y="5282406"/>
            <a:ext cx="651510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pPr>
            <a:r>
              <a:rPr lang="en-GB" sz="1600" b="0" dirty="0">
                <a:latin typeface="Calibri" panose="020F0502020204030204" pitchFamily="34" charset="0"/>
                <a:cs typeface="Calibri" panose="020F0502020204030204" pitchFamily="34" charset="0"/>
              </a:rPr>
              <a:t>And also on the</a:t>
            </a:r>
            <a:r>
              <a:rPr lang="en-GB" sz="1600" dirty="0">
                <a:latin typeface="Calibri" panose="020F0502020204030204" pitchFamily="34" charset="0"/>
                <a:cs typeface="Calibri" panose="020F0502020204030204" pitchFamily="34" charset="0"/>
              </a:rPr>
              <a:t> Functionality and Enhancements Webinars</a:t>
            </a:r>
            <a:r>
              <a:rPr lang="en-GB" sz="1600" b="0" dirty="0">
                <a:latin typeface="Calibri" panose="020F0502020204030204" pitchFamily="34" charset="0"/>
                <a:cs typeface="Calibri" panose="020F0502020204030204" pitchFamily="34" charset="0"/>
              </a:rPr>
              <a:t> page – see next slide:</a:t>
            </a:r>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r>
              <a:rPr lang="en-GB" sz="1600" b="0" dirty="0"/>
              <a:t>.</a:t>
            </a:r>
          </a:p>
          <a:p>
            <a:pPr marL="0" indent="0">
              <a:buFontTx/>
              <a:buNone/>
            </a:pPr>
            <a:endParaRPr lang="en-GB" sz="1600" b="0" dirty="0"/>
          </a:p>
          <a:p>
            <a:pPr marL="0" indent="0">
              <a:buFontTx/>
              <a:buNone/>
            </a:pPr>
            <a:endParaRPr lang="en-GB" sz="1600" b="0" dirty="0"/>
          </a:p>
          <a:p>
            <a:pPr marL="0" indent="0">
              <a:buFontTx/>
              <a:buNone/>
            </a:pPr>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b="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6CEBBF6-AFBA-5803-EF90-924BDD92DB2E}"/>
              </a:ext>
            </a:extLst>
          </p:cNvPr>
          <p:cNvPicPr>
            <a:picLocks noChangeAspect="1"/>
          </p:cNvPicPr>
          <p:nvPr/>
        </p:nvPicPr>
        <p:blipFill>
          <a:blip r:embed="rId2"/>
          <a:stretch>
            <a:fillRect/>
          </a:stretch>
        </p:blipFill>
        <p:spPr>
          <a:xfrm>
            <a:off x="2267744" y="1268760"/>
            <a:ext cx="6739445" cy="3973097"/>
          </a:xfrm>
          <a:prstGeom prst="rect">
            <a:avLst/>
          </a:prstGeom>
        </p:spPr>
      </p:pic>
    </p:spTree>
    <p:extLst>
      <p:ext uri="{BB962C8B-B14F-4D97-AF65-F5344CB8AC3E}">
        <p14:creationId xmlns:p14="http://schemas.microsoft.com/office/powerpoint/2010/main" val="22482775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9E58A8F4-E6DC-B656-7A27-17C546C5D86F}"/>
              </a:ext>
            </a:extLst>
          </p:cNvPr>
          <p:cNvPicPr>
            <a:picLocks noChangeAspect="1"/>
          </p:cNvPicPr>
          <p:nvPr/>
        </p:nvPicPr>
        <p:blipFill>
          <a:blip r:embed="rId2"/>
          <a:stretch>
            <a:fillRect/>
          </a:stretch>
        </p:blipFill>
        <p:spPr>
          <a:xfrm>
            <a:off x="2895600" y="244901"/>
            <a:ext cx="5731510" cy="247269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14BEE86D-048B-8539-80B8-2D3FFB40D682}"/>
              </a:ext>
            </a:extLst>
          </p:cNvPr>
          <p:cNvPicPr>
            <a:picLocks noChangeAspect="1"/>
          </p:cNvPicPr>
          <p:nvPr/>
        </p:nvPicPr>
        <p:blipFill>
          <a:blip r:embed="rId3"/>
          <a:stretch>
            <a:fillRect/>
          </a:stretch>
        </p:blipFill>
        <p:spPr>
          <a:xfrm>
            <a:off x="2895600" y="2726719"/>
            <a:ext cx="5731510" cy="3723005"/>
          </a:xfrm>
          <a:prstGeom prst="rect">
            <a:avLst/>
          </a:prstGeom>
        </p:spPr>
      </p:pic>
      <p:sp>
        <p:nvSpPr>
          <p:cNvPr id="4" name="Rectangle 3">
            <a:extLst>
              <a:ext uri="{FF2B5EF4-FFF2-40B4-BE49-F238E27FC236}">
                <a16:creationId xmlns:a16="http://schemas.microsoft.com/office/drawing/2014/main" id="{6B889114-38A3-CC6F-F109-9FBF739245EC}"/>
              </a:ext>
            </a:extLst>
          </p:cNvPr>
          <p:cNvSpPr/>
          <p:nvPr/>
        </p:nvSpPr>
        <p:spPr>
          <a:xfrm>
            <a:off x="3133288" y="5624103"/>
            <a:ext cx="5471160" cy="3971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51143848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62250" y="5441576"/>
            <a:ext cx="6515100" cy="921124"/>
          </a:xfrm>
        </p:spPr>
        <p:txBody>
          <a:bodyPr>
            <a:noAutofit/>
          </a:bodyPr>
          <a:lstStyle/>
          <a:p>
            <a:pPr marL="0" indent="0">
              <a:buNone/>
            </a:pPr>
            <a:r>
              <a:rPr lang="en-GB" sz="1600" dirty="0">
                <a:latin typeface="Calibri" panose="020F0502020204030204" pitchFamily="34" charset="0"/>
                <a:cs typeface="Calibri" panose="020F0502020204030204" pitchFamily="34" charset="0"/>
              </a:rPr>
              <a:t>This </a:t>
            </a:r>
            <a:r>
              <a:rPr lang="en-GB" sz="1600">
                <a:latin typeface="Calibri" panose="020F0502020204030204" pitchFamily="34" charset="0"/>
                <a:cs typeface="Calibri" panose="020F0502020204030204" pitchFamily="34" charset="0"/>
              </a:rPr>
              <a:t>page also </a:t>
            </a:r>
            <a:r>
              <a:rPr lang="en-GB" sz="1600" dirty="0">
                <a:latin typeface="Calibri" panose="020F0502020204030204" pitchFamily="34" charset="0"/>
                <a:cs typeface="Calibri" panose="020F0502020204030204" pitchFamily="34" charset="0"/>
              </a:rPr>
              <a:t>indicates when we will be holding more webinars to support you.</a:t>
            </a:r>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6" name="Rectangle 5"/>
          <p:cNvSpPr/>
          <p:nvPr/>
        </p:nvSpPr>
        <p:spPr>
          <a:xfrm>
            <a:off x="3374300" y="192296"/>
            <a:ext cx="5291000" cy="584775"/>
          </a:xfrm>
          <a:prstGeom prst="rect">
            <a:avLst/>
          </a:prstGeom>
        </p:spPr>
        <p:txBody>
          <a:bodyPr wrap="none">
            <a:spAutoFit/>
          </a:bodyPr>
          <a:lstStyle/>
          <a:p>
            <a:r>
              <a:rPr lang="en-GB" sz="3200" dirty="0">
                <a:solidFill>
                  <a:srgbClr val="000099"/>
                </a:solidFill>
              </a:rPr>
              <a:t>www.skillwise.net/support</a:t>
            </a:r>
          </a:p>
        </p:txBody>
      </p:sp>
      <p:pic>
        <p:nvPicPr>
          <p:cNvPr id="4" name="Picture 3"/>
          <p:cNvPicPr>
            <a:picLocks noChangeAspect="1"/>
          </p:cNvPicPr>
          <p:nvPr/>
        </p:nvPicPr>
        <p:blipFill>
          <a:blip r:embed="rId2"/>
          <a:stretch>
            <a:fillRect/>
          </a:stretch>
        </p:blipFill>
        <p:spPr>
          <a:xfrm>
            <a:off x="2647554" y="908720"/>
            <a:ext cx="6461152" cy="4368412"/>
          </a:xfrm>
          <a:prstGeom prst="rect">
            <a:avLst/>
          </a:prstGeom>
        </p:spPr>
      </p:pic>
    </p:spTree>
    <p:extLst>
      <p:ext uri="{BB962C8B-B14F-4D97-AF65-F5344CB8AC3E}">
        <p14:creationId xmlns:p14="http://schemas.microsoft.com/office/powerpoint/2010/main" val="34164986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4BEE86D-048B-8539-80B8-2D3FFB40D682}"/>
              </a:ext>
            </a:extLst>
          </p:cNvPr>
          <p:cNvPicPr>
            <a:picLocks noChangeAspect="1"/>
          </p:cNvPicPr>
          <p:nvPr/>
        </p:nvPicPr>
        <p:blipFill rotWithShape="1">
          <a:blip r:embed="rId2"/>
          <a:srcRect t="73019" r="39348"/>
          <a:stretch/>
        </p:blipFill>
        <p:spPr>
          <a:xfrm>
            <a:off x="2872937" y="1340768"/>
            <a:ext cx="5731511" cy="1656184"/>
          </a:xfrm>
          <a:prstGeom prst="rect">
            <a:avLst/>
          </a:prstGeom>
        </p:spPr>
      </p:pic>
      <p:sp>
        <p:nvSpPr>
          <p:cNvPr id="4" name="Rectangle 3">
            <a:extLst>
              <a:ext uri="{FF2B5EF4-FFF2-40B4-BE49-F238E27FC236}">
                <a16:creationId xmlns:a16="http://schemas.microsoft.com/office/drawing/2014/main" id="{6B889114-38A3-CC6F-F109-9FBF739245EC}"/>
              </a:ext>
            </a:extLst>
          </p:cNvPr>
          <p:cNvSpPr/>
          <p:nvPr/>
        </p:nvSpPr>
        <p:spPr>
          <a:xfrm>
            <a:off x="3275856" y="1628800"/>
            <a:ext cx="4680520" cy="5760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6968244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11760" y="980728"/>
            <a:ext cx="6480720" cy="2088579"/>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Add OTJ summary to Diary and Activity log tabs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We have added a summary of Off the Job (OTJ) progress when users are looking at both the </a:t>
            </a:r>
            <a:r>
              <a:rPr lang="en-GB"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Diary</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(Reflective account in the example below) and </a:t>
            </a:r>
            <a:r>
              <a:rPr lang="en-GB"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Learner activity log</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summary pages.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This will only show for learners who have OTJ switched 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If the centre has had a switch applied so that OTJ can only be logged in the </a:t>
            </a:r>
            <a:r>
              <a:rPr lang="en-GB"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Diary</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it will not show in the </a:t>
            </a:r>
            <a:r>
              <a:rPr lang="en-GB"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Learner activity log</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and vice versa.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8372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2" name="Picture 1" descr="A screenshot of a computer&#10;&#10;Description automatically generated">
            <a:extLst>
              <a:ext uri="{FF2B5EF4-FFF2-40B4-BE49-F238E27FC236}">
                <a16:creationId xmlns:a16="http://schemas.microsoft.com/office/drawing/2014/main" id="{FBCE7F91-F6C1-344F-3655-5C4EFEA115E0}"/>
              </a:ext>
            </a:extLst>
          </p:cNvPr>
          <p:cNvPicPr>
            <a:picLocks noChangeAspect="1"/>
          </p:cNvPicPr>
          <p:nvPr/>
        </p:nvPicPr>
        <p:blipFill>
          <a:blip r:embed="rId2"/>
          <a:stretch>
            <a:fillRect/>
          </a:stretch>
        </p:blipFill>
        <p:spPr>
          <a:xfrm>
            <a:off x="1763688" y="1463298"/>
            <a:ext cx="7229705" cy="4016147"/>
          </a:xfrm>
          <a:prstGeom prst="rect">
            <a:avLst/>
          </a:prstGeom>
        </p:spPr>
      </p:pic>
      <p:sp>
        <p:nvSpPr>
          <p:cNvPr id="3" name="Rectangle 2">
            <a:extLst>
              <a:ext uri="{FF2B5EF4-FFF2-40B4-BE49-F238E27FC236}">
                <a16:creationId xmlns:a16="http://schemas.microsoft.com/office/drawing/2014/main" id="{59C3B909-1335-2B72-2B12-B4EB22861136}"/>
              </a:ext>
            </a:extLst>
          </p:cNvPr>
          <p:cNvSpPr/>
          <p:nvPr/>
        </p:nvSpPr>
        <p:spPr>
          <a:xfrm>
            <a:off x="7236296" y="4618915"/>
            <a:ext cx="1656184" cy="860530"/>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TextBox 3">
            <a:extLst>
              <a:ext uri="{FF2B5EF4-FFF2-40B4-BE49-F238E27FC236}">
                <a16:creationId xmlns:a16="http://schemas.microsoft.com/office/drawing/2014/main" id="{49BD38CD-5436-EE2B-2FD9-9C6C429D96C2}"/>
              </a:ext>
            </a:extLst>
          </p:cNvPr>
          <p:cNvSpPr txBox="1"/>
          <p:nvPr/>
        </p:nvSpPr>
        <p:spPr>
          <a:xfrm>
            <a:off x="5292080" y="736789"/>
            <a:ext cx="637610" cy="338554"/>
          </a:xfrm>
          <a:prstGeom prst="rect">
            <a:avLst/>
          </a:prstGeom>
          <a:noFill/>
        </p:spPr>
        <p:txBody>
          <a:bodyPr wrap="none" rtlCol="0">
            <a:spAutoFit/>
          </a:bodyPr>
          <a:lstStyle/>
          <a:p>
            <a:r>
              <a:rPr lang="en-GB" sz="1600" b="0" dirty="0">
                <a:latin typeface="Calibri" panose="020F0502020204030204" pitchFamily="34" charset="0"/>
                <a:cs typeface="Calibri" panose="020F0502020204030204" pitchFamily="34" charset="0"/>
              </a:rPr>
              <a:t>Diary</a:t>
            </a:r>
          </a:p>
        </p:txBody>
      </p:sp>
    </p:spTree>
    <p:extLst>
      <p:ext uri="{BB962C8B-B14F-4D97-AF65-F5344CB8AC3E}">
        <p14:creationId xmlns:p14="http://schemas.microsoft.com/office/powerpoint/2010/main" val="34948226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2" name="Picture 1" descr="A screenshot of a computer&#10;&#10;Description automatically generated">
            <a:extLst>
              <a:ext uri="{FF2B5EF4-FFF2-40B4-BE49-F238E27FC236}">
                <a16:creationId xmlns:a16="http://schemas.microsoft.com/office/drawing/2014/main" id="{90383C46-DEBC-68FF-4092-E654ABC87C0A}"/>
              </a:ext>
            </a:extLst>
          </p:cNvPr>
          <p:cNvPicPr>
            <a:picLocks noChangeAspect="1"/>
          </p:cNvPicPr>
          <p:nvPr/>
        </p:nvPicPr>
        <p:blipFill>
          <a:blip r:embed="rId2"/>
          <a:stretch>
            <a:fillRect/>
          </a:stretch>
        </p:blipFill>
        <p:spPr>
          <a:xfrm>
            <a:off x="2530817" y="1484784"/>
            <a:ext cx="6486228" cy="3888431"/>
          </a:xfrm>
          <a:prstGeom prst="rect">
            <a:avLst/>
          </a:prstGeom>
        </p:spPr>
      </p:pic>
      <p:sp>
        <p:nvSpPr>
          <p:cNvPr id="3" name="Rectangle 2">
            <a:extLst>
              <a:ext uri="{FF2B5EF4-FFF2-40B4-BE49-F238E27FC236}">
                <a16:creationId xmlns:a16="http://schemas.microsoft.com/office/drawing/2014/main" id="{1515FAAD-20D5-98C0-D7ED-5EE2354E55F6}"/>
              </a:ext>
            </a:extLst>
          </p:cNvPr>
          <p:cNvSpPr/>
          <p:nvPr/>
        </p:nvSpPr>
        <p:spPr>
          <a:xfrm>
            <a:off x="7452320" y="4293096"/>
            <a:ext cx="1368152" cy="792088"/>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34B32D0E-1A3E-78B3-7B69-FD91CEFC087A}"/>
              </a:ext>
            </a:extLst>
          </p:cNvPr>
          <p:cNvSpPr txBox="1"/>
          <p:nvPr/>
        </p:nvSpPr>
        <p:spPr>
          <a:xfrm>
            <a:off x="5201498" y="866028"/>
            <a:ext cx="1144865" cy="338554"/>
          </a:xfrm>
          <a:prstGeom prst="rect">
            <a:avLst/>
          </a:prstGeom>
          <a:noFill/>
        </p:spPr>
        <p:txBody>
          <a:bodyPr wrap="none" rtlCol="0">
            <a:spAutoFit/>
          </a:bodyPr>
          <a:lstStyle/>
          <a:p>
            <a:r>
              <a:rPr lang="en-GB" sz="1600" b="0" dirty="0">
                <a:latin typeface="Calibri" panose="020F0502020204030204" pitchFamily="34" charset="0"/>
                <a:cs typeface="Calibri" panose="020F0502020204030204" pitchFamily="34" charset="0"/>
              </a:rPr>
              <a:t>Activity Log</a:t>
            </a:r>
          </a:p>
        </p:txBody>
      </p:sp>
    </p:spTree>
    <p:extLst>
      <p:ext uri="{BB962C8B-B14F-4D97-AF65-F5344CB8AC3E}">
        <p14:creationId xmlns:p14="http://schemas.microsoft.com/office/powerpoint/2010/main" val="27018919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895600" y="1412776"/>
            <a:ext cx="5996880" cy="2160587"/>
          </a:xfrm>
        </p:spPr>
        <p:txBody>
          <a:bodyPr>
            <a:noAutofit/>
          </a:bodyPr>
          <a:lstStyle/>
          <a:p>
            <a:pPr marL="0" indent="0">
              <a:lnSpc>
                <a:spcPct val="107000"/>
              </a:lnSpc>
              <a:spcAft>
                <a:spcPts val="800"/>
              </a:spcAft>
              <a:buNone/>
            </a:pP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It shows the total across both these tabs where clients are recording hours on both the </a:t>
            </a:r>
            <a:r>
              <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Diary</a:t>
            </a: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and </a:t>
            </a:r>
            <a:r>
              <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Learner activity log</a:t>
            </a:r>
            <a:r>
              <a:rPr lang="en-GB" sz="16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We have added a mouse-over to indicate this.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close-up of a document&#10;&#10;Description automatically generated">
            <a:extLst>
              <a:ext uri="{FF2B5EF4-FFF2-40B4-BE49-F238E27FC236}">
                <a16:creationId xmlns:a16="http://schemas.microsoft.com/office/drawing/2014/main" id="{A6A8D3CE-8BAD-1051-7A28-7761A506DAF7}"/>
              </a:ext>
            </a:extLst>
          </p:cNvPr>
          <p:cNvPicPr>
            <a:picLocks noChangeAspect="1"/>
          </p:cNvPicPr>
          <p:nvPr/>
        </p:nvPicPr>
        <p:blipFill>
          <a:blip r:embed="rId2"/>
          <a:stretch>
            <a:fillRect/>
          </a:stretch>
        </p:blipFill>
        <p:spPr>
          <a:xfrm>
            <a:off x="2895600" y="2726019"/>
            <a:ext cx="5553216" cy="2079856"/>
          </a:xfrm>
          <a:prstGeom prst="rect">
            <a:avLst/>
          </a:prstGeom>
        </p:spPr>
      </p:pic>
    </p:spTree>
    <p:extLst>
      <p:ext uri="{BB962C8B-B14F-4D97-AF65-F5344CB8AC3E}">
        <p14:creationId xmlns:p14="http://schemas.microsoft.com/office/powerpoint/2010/main" val="2443165805"/>
      </p:ext>
    </p:extLst>
  </p:cSld>
  <p:clrMapOvr>
    <a:masterClrMapping/>
  </p:clrMapOvr>
  <p:transition/>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28486</TotalTime>
  <Words>1978</Words>
  <Application>Microsoft Office PowerPoint</Application>
  <PresentationFormat>On-screen Show (4:3)</PresentationFormat>
  <Paragraphs>219</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Black</vt:lpstr>
      <vt:lpstr>Arial Narrow</vt:lpstr>
      <vt:lpstr>Calibri</vt:lpstr>
      <vt:lpstr>Comic Sans MS</vt:lpstr>
      <vt:lpstr>CommonBullets</vt:lpstr>
      <vt:lpstr>Times New Roman</vt:lpstr>
      <vt:lpstr>Default Design</vt:lpstr>
      <vt:lpstr>VQManager  </vt:lpstr>
      <vt:lpstr>VQManager  </vt:lpstr>
      <vt:lpstr>VQManager  </vt:lpstr>
      <vt:lpstr>PowerPoint Presentation</vt:lpstr>
      <vt:lpstr>PowerPoint Presentation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vector>
  </TitlesOfParts>
  <Company>Learning Dimension 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Kari North</cp:lastModifiedBy>
  <cp:revision>564</cp:revision>
  <dcterms:created xsi:type="dcterms:W3CDTF">2000-12-07T15:45:22Z</dcterms:created>
  <dcterms:modified xsi:type="dcterms:W3CDTF">2023-11-14T09:58:06Z</dcterms:modified>
</cp:coreProperties>
</file>