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721" r:id="rId2"/>
    <p:sldId id="722" r:id="rId3"/>
    <p:sldId id="791" r:id="rId4"/>
    <p:sldId id="829" r:id="rId5"/>
    <p:sldId id="828" r:id="rId6"/>
    <p:sldId id="831" r:id="rId7"/>
    <p:sldId id="832" r:id="rId8"/>
    <p:sldId id="833" r:id="rId9"/>
    <p:sldId id="834" r:id="rId10"/>
    <p:sldId id="835" r:id="rId11"/>
    <p:sldId id="836" r:id="rId12"/>
    <p:sldId id="830" r:id="rId13"/>
    <p:sldId id="789" r:id="rId14"/>
    <p:sldId id="837" r:id="rId15"/>
    <p:sldId id="790" r:id="rId16"/>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6" autoAdjust="0"/>
    <p:restoredTop sz="93960" autoAdjust="0"/>
  </p:normalViewPr>
  <p:slideViewPr>
    <p:cSldViewPr>
      <p:cViewPr varScale="1">
        <p:scale>
          <a:sx n="72" d="100"/>
          <a:sy n="72" d="100"/>
        </p:scale>
        <p:origin x="1752" y="5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killwise.net/wp-content/uploads/2022/12/Off-the-job-training-V2.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killwise.net/wp-content/uploads/2023/05/Passwords-W3W.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1331640" y="2204864"/>
            <a:ext cx="8856984" cy="1471612"/>
          </a:xfrm>
        </p:spPr>
        <p:txBody>
          <a:bodyPr/>
          <a:lstStyle/>
          <a:p>
            <a:pPr marL="0" indent="0" algn="ctr">
              <a:buFontTx/>
              <a:buNone/>
            </a:pPr>
            <a:r>
              <a:rPr lang="en-GB" altLang="en-US" sz="4800" b="1" dirty="0">
                <a:latin typeface="Calibri" panose="020F0502020204030204" pitchFamily="34" charset="0"/>
                <a:cs typeface="Calibri" panose="020F0502020204030204" pitchFamily="34" charset="0"/>
              </a:rPr>
              <a:t>VQManager June 2023 Enhancement Webinar</a:t>
            </a:r>
          </a:p>
        </p:txBody>
      </p:sp>
    </p:spTree>
    <p:extLst>
      <p:ext uri="{BB962C8B-B14F-4D97-AF65-F5344CB8AC3E}">
        <p14:creationId xmlns:p14="http://schemas.microsoft.com/office/powerpoint/2010/main" val="36310988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729339" y="446910"/>
            <a:ext cx="6036434" cy="97360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Adding user name to all comments boxes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have now ensured that the username always displays next to the comments boxes throughout VQManager.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EED224E-4A74-2B30-5887-BEDA70891ABA}"/>
              </a:ext>
            </a:extLst>
          </p:cNvPr>
          <p:cNvPicPr>
            <a:picLocks noChangeAspect="1"/>
          </p:cNvPicPr>
          <p:nvPr/>
        </p:nvPicPr>
        <p:blipFill>
          <a:blip r:embed="rId2"/>
          <a:stretch>
            <a:fillRect/>
          </a:stretch>
        </p:blipFill>
        <p:spPr>
          <a:xfrm>
            <a:off x="2732437" y="1484784"/>
            <a:ext cx="6139271" cy="3240360"/>
          </a:xfrm>
          <a:prstGeom prst="rect">
            <a:avLst/>
          </a:prstGeom>
        </p:spPr>
      </p:pic>
      <p:sp>
        <p:nvSpPr>
          <p:cNvPr id="5" name="TextBox 4">
            <a:extLst>
              <a:ext uri="{FF2B5EF4-FFF2-40B4-BE49-F238E27FC236}">
                <a16:creationId xmlns:a16="http://schemas.microsoft.com/office/drawing/2014/main" id="{258891DE-823F-CC6A-95A9-C0F45339926F}"/>
              </a:ext>
            </a:extLst>
          </p:cNvPr>
          <p:cNvSpPr txBox="1"/>
          <p:nvPr/>
        </p:nvSpPr>
        <p:spPr>
          <a:xfrm>
            <a:off x="2684242" y="4941168"/>
            <a:ext cx="6352254" cy="607539"/>
          </a:xfrm>
          <a:prstGeom prst="rect">
            <a:avLst/>
          </a:prstGeom>
          <a:noFill/>
        </p:spPr>
        <p:txBody>
          <a:bodyPr wrap="square">
            <a:spAutoFit/>
          </a:bodyPr>
          <a:lstStyle/>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Previously there were instances where the commenters name was not recorded.  This enhancement ensures this is not the case moving forward.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545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1866601"/>
          </a:xfrm>
          <a:prstGeom prst="rect">
            <a:avLst/>
          </a:prstGeom>
        </p:spPr>
        <p:txBody>
          <a:bodyPr wrap="square">
            <a:spAutoFit/>
          </a:bodyPr>
          <a:lstStyle/>
          <a:p>
            <a:pPr>
              <a:lnSpc>
                <a:spcPct val="107000"/>
              </a:lnSpc>
              <a:spcAft>
                <a:spcPts val="800"/>
              </a:spcAft>
            </a:pPr>
            <a:r>
              <a:rPr lang="en-GB" sz="16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Changes to Dashboard OTJ report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To bring the Dashboard report in line with the other OTJ reports, we have changed the title of the 'Hours logged to date' to 'Hours confirmed to date'?</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also added  the 'Hours not yet confirmed' and 'Hours surplus/shortfall to date' columns.</a:t>
            </a: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135F257E-B29F-3DED-CBAC-7B4D916A5109}"/>
              </a:ext>
            </a:extLst>
          </p:cNvPr>
          <p:cNvPicPr>
            <a:picLocks noChangeAspect="1"/>
          </p:cNvPicPr>
          <p:nvPr/>
        </p:nvPicPr>
        <p:blipFill>
          <a:blip r:embed="rId2"/>
          <a:stretch>
            <a:fillRect/>
          </a:stretch>
        </p:blipFill>
        <p:spPr>
          <a:xfrm>
            <a:off x="2690083" y="2953364"/>
            <a:ext cx="6295951" cy="2898258"/>
          </a:xfrm>
          <a:prstGeom prst="rect">
            <a:avLst/>
          </a:prstGeom>
        </p:spPr>
      </p:pic>
    </p:spTree>
    <p:extLst>
      <p:ext uri="{BB962C8B-B14F-4D97-AF65-F5344CB8AC3E}">
        <p14:creationId xmlns:p14="http://schemas.microsoft.com/office/powerpoint/2010/main" val="18064804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699792" y="2233233"/>
            <a:ext cx="5932294" cy="876101"/>
          </a:xfrm>
        </p:spPr>
        <p:txBody>
          <a:bodyPr/>
          <a:lstStyle/>
          <a:p>
            <a:pPr marL="0" indent="0">
              <a:buNone/>
            </a:pPr>
            <a:r>
              <a:rPr lang="en-GB" sz="2000" b="1" dirty="0">
                <a:latin typeface="Calibri" panose="020F0502020204030204" pitchFamily="34" charset="0"/>
                <a:cs typeface="Calibri" panose="020F0502020204030204" pitchFamily="34" charset="0"/>
              </a:rPr>
              <a:t>All of these enhancements have been automatically added to VQManager for you.</a:t>
            </a:r>
            <a:endParaRPr lang="en-GB" sz="2400"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5076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65EA3B6-26B5-ADF6-E096-99BB4B3EE1E3}"/>
              </a:ext>
            </a:extLst>
          </p:cNvPr>
          <p:cNvPicPr>
            <a:picLocks noChangeAspect="1"/>
          </p:cNvPicPr>
          <p:nvPr/>
        </p:nvPicPr>
        <p:blipFill>
          <a:blip r:embed="rId2"/>
          <a:stretch>
            <a:fillRect/>
          </a:stretch>
        </p:blipFill>
        <p:spPr>
          <a:xfrm>
            <a:off x="2905336" y="1556791"/>
            <a:ext cx="5267064" cy="4683875"/>
          </a:xfrm>
          <a:prstGeom prst="rect">
            <a:avLst/>
          </a:prstGeom>
        </p:spPr>
      </p:pic>
    </p:spTree>
    <p:extLst>
      <p:ext uri="{BB962C8B-B14F-4D97-AF65-F5344CB8AC3E}">
        <p14:creationId xmlns:p14="http://schemas.microsoft.com/office/powerpoint/2010/main" val="18554022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628900" y="-23395"/>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This presentation can be found on the </a:t>
            </a:r>
            <a:r>
              <a:rPr lang="en-GB" sz="1600" b="1" dirty="0">
                <a:latin typeface="Calibri" panose="020F0502020204030204" pitchFamily="34" charset="0"/>
                <a:cs typeface="Calibri" panose="020F0502020204030204" pitchFamily="34" charset="0"/>
              </a:rPr>
              <a:t>Enhancement Notifications </a:t>
            </a:r>
            <a:r>
              <a:rPr lang="en-GB" sz="1600" dirty="0">
                <a:latin typeface="Calibri" panose="020F0502020204030204" pitchFamily="34" charset="0"/>
                <a:cs typeface="Calibri" panose="020F0502020204030204" pitchFamily="34" charset="0"/>
              </a:rPr>
              <a:t>page:</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54514AC3-E032-5DA4-17E3-73A548CBE58C}"/>
              </a:ext>
            </a:extLst>
          </p:cNvPr>
          <p:cNvSpPr txBox="1">
            <a:spLocks noChangeArrowheads="1"/>
          </p:cNvSpPr>
          <p:nvPr/>
        </p:nvSpPr>
        <p:spPr bwMode="auto">
          <a:xfrm>
            <a:off x="2379916" y="5282406"/>
            <a:ext cx="651510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pPr>
            <a:r>
              <a:rPr lang="en-GB" sz="1600" b="0" dirty="0">
                <a:latin typeface="Calibri" panose="020F0502020204030204" pitchFamily="34" charset="0"/>
                <a:cs typeface="Calibri" panose="020F0502020204030204" pitchFamily="34" charset="0"/>
              </a:rPr>
              <a:t>And also on the</a:t>
            </a:r>
            <a:r>
              <a:rPr lang="en-GB" sz="1600" dirty="0">
                <a:latin typeface="Calibri" panose="020F0502020204030204" pitchFamily="34" charset="0"/>
                <a:cs typeface="Calibri" panose="020F0502020204030204" pitchFamily="34" charset="0"/>
              </a:rPr>
              <a:t> Functionality and Enhancements Webinars</a:t>
            </a:r>
            <a:r>
              <a:rPr lang="en-GB" sz="1600" b="0" dirty="0">
                <a:latin typeface="Calibri" panose="020F0502020204030204" pitchFamily="34" charset="0"/>
                <a:cs typeface="Calibri" panose="020F0502020204030204" pitchFamily="34" charset="0"/>
              </a:rPr>
              <a:t> page – see next slide:</a:t>
            </a:r>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endParaRPr lang="en-GB" sz="1600" b="0" dirty="0"/>
          </a:p>
          <a:p>
            <a:pPr marL="0" indent="0">
              <a:buFontTx/>
              <a:buNone/>
            </a:pPr>
            <a:r>
              <a:rPr lang="en-GB" sz="1600" b="0" dirty="0"/>
              <a:t>.</a:t>
            </a:r>
          </a:p>
          <a:p>
            <a:pPr marL="0" indent="0">
              <a:buFontTx/>
              <a:buNone/>
            </a:pPr>
            <a:endParaRPr lang="en-GB" sz="1600" b="0" dirty="0"/>
          </a:p>
          <a:p>
            <a:pPr marL="0" indent="0">
              <a:buFontTx/>
              <a:buNone/>
            </a:pPr>
            <a:endParaRPr lang="en-GB" sz="1600" b="0" dirty="0"/>
          </a:p>
          <a:p>
            <a:pPr marL="0" indent="0">
              <a:buFontTx/>
              <a:buNone/>
            </a:pPr>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endParaRPr lang="en-GB" sz="1600" b="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6CEBBF6-AFBA-5803-EF90-924BDD92DB2E}"/>
              </a:ext>
            </a:extLst>
          </p:cNvPr>
          <p:cNvPicPr>
            <a:picLocks noChangeAspect="1"/>
          </p:cNvPicPr>
          <p:nvPr/>
        </p:nvPicPr>
        <p:blipFill>
          <a:blip r:embed="rId2"/>
          <a:stretch>
            <a:fillRect/>
          </a:stretch>
        </p:blipFill>
        <p:spPr>
          <a:xfrm>
            <a:off x="2267744" y="1268760"/>
            <a:ext cx="6739445" cy="3973097"/>
          </a:xfrm>
          <a:prstGeom prst="rect">
            <a:avLst/>
          </a:prstGeom>
        </p:spPr>
      </p:pic>
    </p:spTree>
    <p:extLst>
      <p:ext uri="{BB962C8B-B14F-4D97-AF65-F5344CB8AC3E}">
        <p14:creationId xmlns:p14="http://schemas.microsoft.com/office/powerpoint/2010/main" val="22482775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id="{E938496C-7E2E-4E07-8A13-FDB04356C29D}"/>
              </a:ext>
            </a:extLst>
          </p:cNvPr>
          <p:cNvSpPr>
            <a:spLocks noGrp="1" noChangeArrowheads="1"/>
          </p:cNvSpPr>
          <p:nvPr>
            <p:ph type="body" idx="1"/>
          </p:nvPr>
        </p:nvSpPr>
        <p:spPr>
          <a:xfrm>
            <a:off x="2762250" y="5441576"/>
            <a:ext cx="6515100" cy="921124"/>
          </a:xfrm>
        </p:spPr>
        <p:txBody>
          <a:bodyPr>
            <a:noAutofit/>
          </a:bodyPr>
          <a:lstStyle/>
          <a:p>
            <a:pPr marL="0" indent="0">
              <a:buNone/>
            </a:pPr>
            <a:r>
              <a:rPr lang="en-GB" sz="1600" dirty="0">
                <a:latin typeface="Calibri" panose="020F0502020204030204" pitchFamily="34" charset="0"/>
                <a:cs typeface="Calibri" panose="020F0502020204030204" pitchFamily="34" charset="0"/>
              </a:rPr>
              <a:t>This </a:t>
            </a:r>
            <a:r>
              <a:rPr lang="en-GB" sz="1600">
                <a:latin typeface="Calibri" panose="020F0502020204030204" pitchFamily="34" charset="0"/>
                <a:cs typeface="Calibri" panose="020F0502020204030204" pitchFamily="34" charset="0"/>
              </a:rPr>
              <a:t>page also </a:t>
            </a:r>
            <a:r>
              <a:rPr lang="en-GB" sz="1600" dirty="0">
                <a:latin typeface="Calibri" panose="020F0502020204030204" pitchFamily="34" charset="0"/>
                <a:cs typeface="Calibri" panose="020F0502020204030204" pitchFamily="34" charset="0"/>
              </a:rPr>
              <a:t>indicates when we will be holding more webinars to support you.</a:t>
            </a:r>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4" name="Picture 3"/>
          <p:cNvPicPr>
            <a:picLocks noChangeAspect="1"/>
          </p:cNvPicPr>
          <p:nvPr/>
        </p:nvPicPr>
        <p:blipFill>
          <a:blip r:embed="rId2"/>
          <a:stretch>
            <a:fillRect/>
          </a:stretch>
        </p:blipFill>
        <p:spPr>
          <a:xfrm>
            <a:off x="2647554" y="908720"/>
            <a:ext cx="6461152" cy="4368412"/>
          </a:xfrm>
          <a:prstGeom prst="rect">
            <a:avLst/>
          </a:prstGeom>
        </p:spPr>
      </p:pic>
    </p:spTree>
    <p:extLst>
      <p:ext uri="{BB962C8B-B14F-4D97-AF65-F5344CB8AC3E}">
        <p14:creationId xmlns:p14="http://schemas.microsoft.com/office/powerpoint/2010/main" val="34164986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id="{16F826C5-D62F-4F50-8225-AB36C53B74D7}"/>
              </a:ext>
            </a:extLst>
          </p:cNvPr>
          <p:cNvSpPr>
            <a:spLocks noGrp="1" noChangeArrowheads="1"/>
          </p:cNvSpPr>
          <p:nvPr>
            <p:ph type="body" idx="1"/>
          </p:nvPr>
        </p:nvSpPr>
        <p:spPr>
          <a:xfrm>
            <a:off x="2555776" y="638475"/>
            <a:ext cx="6588224" cy="735806"/>
          </a:xfrm>
        </p:spPr>
        <p:txBody>
          <a:bodyPr/>
          <a:lstStyle/>
          <a:p>
            <a:pPr marL="0" indent="0">
              <a:buNone/>
            </a:pPr>
            <a:r>
              <a:rPr lang="en-GB" altLang="en-US" sz="2400" b="1" dirty="0">
                <a:latin typeface="Calibri" panose="020F0502020204030204" pitchFamily="34" charset="0"/>
                <a:cs typeface="Calibri" panose="020F0502020204030204" pitchFamily="34" charset="0"/>
              </a:rPr>
              <a:t>This webinar contains information regarding:</a:t>
            </a:r>
          </a:p>
          <a:p>
            <a:pPr marL="0" indent="0">
              <a:buNone/>
            </a:pPr>
            <a:endParaRPr lang="en-GB" altLang="en-US" sz="2400" b="1" dirty="0">
              <a:latin typeface="Calibri" panose="020F0502020204030204" pitchFamily="34" charset="0"/>
              <a:cs typeface="Calibri" panose="020F0502020204030204" pitchFamily="34" charset="0"/>
            </a:endParaRPr>
          </a:p>
          <a:p>
            <a:pPr marL="0" indent="0">
              <a:buFontTx/>
              <a:buNone/>
            </a:pPr>
            <a:endParaRPr lang="en-GB" altLang="en-US" b="1" dirty="0">
              <a:latin typeface="Calibri" panose="020F0502020204030204" pitchFamily="34" charset="0"/>
              <a:cs typeface="Calibri" panose="020F0502020204030204" pitchFamily="34" charset="0"/>
            </a:endParaRP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2881063" y="1484784"/>
            <a:ext cx="6083425" cy="32008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Increase mouse-over area on Activity log.</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a comments box in evidence where a trainee assessor can comment privately to the qualified assessor.</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Note to remind users to complete the Activity date when logging OTJ in the Activity log.</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a Notes section to Employer details.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table to assessor Info tab showing evidence </a:t>
            </a:r>
            <a:r>
              <a:rPr lang="en-GB" sz="1600" b="0" i="0" dirty="0" err="1">
                <a:effectLst/>
                <a:latin typeface="Calibri" panose="020F0502020204030204" pitchFamily="34" charset="0"/>
                <a:cs typeface="Calibri" panose="020F0502020204030204" pitchFamily="34" charset="0"/>
              </a:rPr>
              <a:t>IQA'd</a:t>
            </a:r>
            <a:r>
              <a:rPr lang="en-GB" sz="1600" b="0" i="0" dirty="0">
                <a:effectLst/>
                <a:latin typeface="Calibri" panose="020F0502020204030204" pitchFamily="34" charset="0"/>
                <a:cs typeface="Calibri" panose="020F0502020204030204" pitchFamily="34" charset="0"/>
              </a:rPr>
              <a:t> in last 30 days.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Introduce password strength meter, and force users to change weak passwords – learners.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 information to the Progress review around progress.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Adding username to all comments boxes.</a:t>
            </a:r>
          </a:p>
          <a:p>
            <a:pPr marL="285750" indent="-285750" algn="l">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Changes to Dashboard Off The Job report. </a:t>
            </a:r>
          </a:p>
        </p:txBody>
      </p:sp>
    </p:spTree>
    <p:extLst>
      <p:ext uri="{BB962C8B-B14F-4D97-AF65-F5344CB8AC3E}">
        <p14:creationId xmlns:p14="http://schemas.microsoft.com/office/powerpoint/2010/main" val="15882129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5" name="TextBox 4">
            <a:extLst>
              <a:ext uri="{FF2B5EF4-FFF2-40B4-BE49-F238E27FC236}">
                <a16:creationId xmlns:a16="http://schemas.microsoft.com/office/drawing/2014/main" id="{907F8703-74A6-35DB-C787-7739B4F8A96F}"/>
              </a:ext>
            </a:extLst>
          </p:cNvPr>
          <p:cNvSpPr txBox="1"/>
          <p:nvPr/>
        </p:nvSpPr>
        <p:spPr>
          <a:xfrm>
            <a:off x="3059832" y="764704"/>
            <a:ext cx="5104251" cy="1443280"/>
          </a:xfrm>
          <a:prstGeom prst="rect">
            <a:avLst/>
          </a:prstGeom>
          <a:noFill/>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Increase mouse-over area on Activity log.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b="0" dirty="0">
                <a:effectLst/>
                <a:latin typeface="Calibri" panose="020F0502020204030204" pitchFamily="34" charset="0"/>
                <a:ea typeface="Calibri" panose="020F0502020204030204" pitchFamily="34" charset="0"/>
                <a:cs typeface="Times New Roman" panose="02020603050405020304" pitchFamily="18" charset="0"/>
              </a:rPr>
              <a:t>When using the mouse-overs in the Activity log, we have increased the selected area in order for the pop up to stay on screen long enough to read it.  Previously you had to be really accurate with your mouse to get it to remain. </a:t>
            </a:r>
          </a:p>
        </p:txBody>
      </p:sp>
      <p:pic>
        <p:nvPicPr>
          <p:cNvPr id="7" name="Picture 6">
            <a:extLst>
              <a:ext uri="{FF2B5EF4-FFF2-40B4-BE49-F238E27FC236}">
                <a16:creationId xmlns:a16="http://schemas.microsoft.com/office/drawing/2014/main" id="{C0FF5470-81F4-176B-CBF3-E63A1D5C4E56}"/>
              </a:ext>
            </a:extLst>
          </p:cNvPr>
          <p:cNvPicPr>
            <a:picLocks noChangeAspect="1"/>
          </p:cNvPicPr>
          <p:nvPr/>
        </p:nvPicPr>
        <p:blipFill>
          <a:blip r:embed="rId2"/>
          <a:stretch>
            <a:fillRect/>
          </a:stretch>
        </p:blipFill>
        <p:spPr>
          <a:xfrm>
            <a:off x="2702794" y="2708920"/>
            <a:ext cx="6079258" cy="2448272"/>
          </a:xfrm>
          <a:prstGeom prst="rect">
            <a:avLst/>
          </a:prstGeom>
        </p:spPr>
      </p:pic>
    </p:spTree>
    <p:extLst>
      <p:ext uri="{BB962C8B-B14F-4D97-AF65-F5344CB8AC3E}">
        <p14:creationId xmlns:p14="http://schemas.microsoft.com/office/powerpoint/2010/main" val="35246837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TextBox 2">
            <a:extLst>
              <a:ext uri="{FF2B5EF4-FFF2-40B4-BE49-F238E27FC236}">
                <a16:creationId xmlns:a16="http://schemas.microsoft.com/office/drawing/2014/main" id="{9C991202-E2E1-AEBE-B921-61071D457CD5}"/>
              </a:ext>
            </a:extLst>
          </p:cNvPr>
          <p:cNvSpPr txBox="1"/>
          <p:nvPr/>
        </p:nvSpPr>
        <p:spPr>
          <a:xfrm>
            <a:off x="2701889" y="763732"/>
            <a:ext cx="6640388" cy="1764009"/>
          </a:xfrm>
          <a:prstGeom prst="rect">
            <a:avLst/>
          </a:prstGeom>
          <a:noFill/>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comments box in evidence where a trainee assessor can comment privately to the qualified assessor.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added a new comments box for the trainee assessors to be able to write comments in evidence that is aimed at the qualified assessor. As indicated, these comments are hidden from the learner, but visible to IQAs and EQAs.</a:t>
            </a:r>
          </a:p>
        </p:txBody>
      </p:sp>
      <p:pic>
        <p:nvPicPr>
          <p:cNvPr id="4" name="Picture 3" descr="Graphical user interface, text, application&#10;&#10;Description automatically generated">
            <a:extLst>
              <a:ext uri="{FF2B5EF4-FFF2-40B4-BE49-F238E27FC236}">
                <a16:creationId xmlns:a16="http://schemas.microsoft.com/office/drawing/2014/main" id="{224CDBE0-6FB7-9DED-E454-8B3D5B5B639F}"/>
              </a:ext>
            </a:extLst>
          </p:cNvPr>
          <p:cNvPicPr>
            <a:picLocks noChangeAspect="1"/>
          </p:cNvPicPr>
          <p:nvPr/>
        </p:nvPicPr>
        <p:blipFill>
          <a:blip r:embed="rId2"/>
          <a:stretch>
            <a:fillRect/>
          </a:stretch>
        </p:blipFill>
        <p:spPr>
          <a:xfrm>
            <a:off x="2555775" y="2789016"/>
            <a:ext cx="6391123" cy="1072032"/>
          </a:xfrm>
          <a:prstGeom prst="rect">
            <a:avLst/>
          </a:prstGeom>
        </p:spPr>
      </p:pic>
      <p:sp>
        <p:nvSpPr>
          <p:cNvPr id="8" name="TextBox 7">
            <a:extLst>
              <a:ext uri="{FF2B5EF4-FFF2-40B4-BE49-F238E27FC236}">
                <a16:creationId xmlns:a16="http://schemas.microsoft.com/office/drawing/2014/main" id="{BAA98EB5-731E-323B-80BA-3142EFB30304}"/>
              </a:ext>
            </a:extLst>
          </p:cNvPr>
          <p:cNvSpPr txBox="1"/>
          <p:nvPr/>
        </p:nvSpPr>
        <p:spPr>
          <a:xfrm>
            <a:off x="2674297" y="4593172"/>
            <a:ext cx="6248400" cy="1500539"/>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As with all the comments boxes, the box is editable when the trainee assessor 'has' the evidence to work on.</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find out more about this function, please select this link: </a:t>
            </a: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https://skillwise.net/wp-content/uploads/2022/12/Off-the-job-training-V2.pdf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9241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95600" y="673466"/>
            <a:ext cx="6036434" cy="97360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a Notes section to Employer details.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the Employer information tab, we have added a free text box should you wish to add notes.</a:t>
            </a:r>
          </a:p>
        </p:txBody>
      </p:sp>
      <p:pic>
        <p:nvPicPr>
          <p:cNvPr id="4" name="Picture 3" descr="Graphical user interface&#10;&#10;Description automatically generated">
            <a:extLst>
              <a:ext uri="{FF2B5EF4-FFF2-40B4-BE49-F238E27FC236}">
                <a16:creationId xmlns:a16="http://schemas.microsoft.com/office/drawing/2014/main" id="{6BEF7BCF-677A-06E4-7368-45D23E07982F}"/>
              </a:ext>
            </a:extLst>
          </p:cNvPr>
          <p:cNvPicPr>
            <a:picLocks noChangeAspect="1"/>
          </p:cNvPicPr>
          <p:nvPr/>
        </p:nvPicPr>
        <p:blipFill rotWithShape="1">
          <a:blip r:embed="rId2"/>
          <a:srcRect l="2708" r="359"/>
          <a:stretch/>
        </p:blipFill>
        <p:spPr bwMode="auto">
          <a:xfrm>
            <a:off x="2813064" y="1769416"/>
            <a:ext cx="5675630" cy="289877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29A9F72-2FB2-7575-85FB-A86AE61F8B5B}"/>
              </a:ext>
            </a:extLst>
          </p:cNvPr>
          <p:cNvSpPr/>
          <p:nvPr/>
        </p:nvSpPr>
        <p:spPr>
          <a:xfrm>
            <a:off x="2895600" y="4657724"/>
            <a:ext cx="4164330" cy="53276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Graphical user interface, application&#10;&#10;Description automatically generated with medium confidence">
            <a:extLst>
              <a:ext uri="{FF2B5EF4-FFF2-40B4-BE49-F238E27FC236}">
                <a16:creationId xmlns:a16="http://schemas.microsoft.com/office/drawing/2014/main" id="{69433E44-96F2-8220-DE92-7DD2415E149B}"/>
              </a:ext>
            </a:extLst>
          </p:cNvPr>
          <p:cNvPicPr>
            <a:picLocks noChangeAspect="1"/>
          </p:cNvPicPr>
          <p:nvPr/>
        </p:nvPicPr>
        <p:blipFill>
          <a:blip r:embed="rId3"/>
          <a:stretch>
            <a:fillRect/>
          </a:stretch>
        </p:blipFill>
        <p:spPr>
          <a:xfrm>
            <a:off x="2841003" y="4641052"/>
            <a:ext cx="5675630" cy="793115"/>
          </a:xfrm>
          <a:prstGeom prst="rect">
            <a:avLst/>
          </a:prstGeom>
        </p:spPr>
      </p:pic>
      <p:sp>
        <p:nvSpPr>
          <p:cNvPr id="3" name="Rectangle 2">
            <a:extLst>
              <a:ext uri="{FF2B5EF4-FFF2-40B4-BE49-F238E27FC236}">
                <a16:creationId xmlns:a16="http://schemas.microsoft.com/office/drawing/2014/main" id="{5053E1AD-5B9D-A1B0-281F-746F07139956}"/>
              </a:ext>
            </a:extLst>
          </p:cNvPr>
          <p:cNvSpPr/>
          <p:nvPr/>
        </p:nvSpPr>
        <p:spPr bwMode="auto">
          <a:xfrm>
            <a:off x="2895600" y="4679763"/>
            <a:ext cx="4052664" cy="443689"/>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1114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239354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table to assessor Info tab showing evidence </a:t>
            </a:r>
            <a:r>
              <a:rPr lang="en-GB" sz="1600" b="1" u="sng" dirty="0" err="1">
                <a:effectLst/>
                <a:latin typeface="Calibri" panose="020F0502020204030204" pitchFamily="34" charset="0"/>
                <a:ea typeface="Calibri" panose="020F0502020204030204" pitchFamily="34" charset="0"/>
                <a:cs typeface="Times New Roman" panose="02020603050405020304" pitchFamily="18" charset="0"/>
              </a:rPr>
              <a:t>IQA'd</a:t>
            </a: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 in last 30 days.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In the Info tab, we have added a table for the assessor that shows evidence </a:t>
            </a:r>
            <a:r>
              <a:rPr lang="en-GB" sz="1600" b="0" dirty="0" err="1">
                <a:effectLst/>
                <a:latin typeface="Calibri" panose="020F0502020204030204" pitchFamily="34" charset="0"/>
                <a:ea typeface="Calibri" panose="020F0502020204030204" pitchFamily="34" charset="0"/>
                <a:cs typeface="Times New Roman" panose="02020603050405020304" pitchFamily="18" charset="0"/>
              </a:rPr>
              <a:t>IQA'd</a:t>
            </a:r>
            <a:r>
              <a:rPr lang="en-GB" sz="1600" b="0" dirty="0">
                <a:effectLst/>
                <a:latin typeface="Calibri" panose="020F0502020204030204" pitchFamily="34" charset="0"/>
                <a:ea typeface="Calibri" panose="020F0502020204030204" pitchFamily="34" charset="0"/>
                <a:cs typeface="Times New Roman" panose="02020603050405020304" pitchFamily="18" charset="0"/>
              </a:rPr>
              <a:t> in the last 30 days.</a:t>
            </a: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text for this new column will change depending on the centre setting, so most centres will show ‘Date of verification’.   The screen shot below reflects the centre setting I used which calls verification “marking”.</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F907ECD-95FE-38FC-8615-EA36DFEACE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58263"/>
            <a:ext cx="5400600" cy="2514246"/>
          </a:xfrm>
          <a:prstGeom prst="rect">
            <a:avLst/>
          </a:prstGeom>
          <a:noFill/>
          <a:ln>
            <a:noFill/>
          </a:ln>
        </p:spPr>
      </p:pic>
    </p:spTree>
    <p:extLst>
      <p:ext uri="{BB962C8B-B14F-4D97-AF65-F5344CB8AC3E}">
        <p14:creationId xmlns:p14="http://schemas.microsoft.com/office/powerpoint/2010/main" val="3682788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EE7B06F4-4BBB-007B-A7AB-01A1D2F29022}"/>
              </a:ext>
            </a:extLst>
          </p:cNvPr>
          <p:cNvPicPr>
            <a:picLocks noChangeAspect="1"/>
          </p:cNvPicPr>
          <p:nvPr/>
        </p:nvPicPr>
        <p:blipFill>
          <a:blip r:embed="rId2"/>
          <a:stretch>
            <a:fillRect/>
          </a:stretch>
        </p:blipFill>
        <p:spPr>
          <a:xfrm>
            <a:off x="2801504" y="1380567"/>
            <a:ext cx="6128803" cy="1562417"/>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59260BFC-59BC-3D43-F004-2A6FF54F0BC2}"/>
              </a:ext>
            </a:extLst>
          </p:cNvPr>
          <p:cNvPicPr>
            <a:picLocks noChangeAspect="1"/>
          </p:cNvPicPr>
          <p:nvPr/>
        </p:nvPicPr>
        <p:blipFill>
          <a:blip r:embed="rId3"/>
          <a:stretch>
            <a:fillRect/>
          </a:stretch>
        </p:blipFill>
        <p:spPr>
          <a:xfrm>
            <a:off x="2895600" y="2942984"/>
            <a:ext cx="6034707" cy="1900137"/>
          </a:xfrm>
          <a:prstGeom prst="rect">
            <a:avLst/>
          </a:prstGeom>
        </p:spPr>
      </p:pic>
      <p:sp>
        <p:nvSpPr>
          <p:cNvPr id="5" name="Rectangle 4">
            <a:extLst>
              <a:ext uri="{FF2B5EF4-FFF2-40B4-BE49-F238E27FC236}">
                <a16:creationId xmlns:a16="http://schemas.microsoft.com/office/drawing/2014/main" id="{69BEB49C-8C75-5B53-A7D8-6390EAD245F1}"/>
              </a:ext>
            </a:extLst>
          </p:cNvPr>
          <p:cNvSpPr/>
          <p:nvPr/>
        </p:nvSpPr>
        <p:spPr>
          <a:xfrm>
            <a:off x="2895601" y="3009396"/>
            <a:ext cx="1956752" cy="203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2144872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a:xfrm>
            <a:off x="2862875" y="6032401"/>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699792" y="1006378"/>
            <a:ext cx="5760640" cy="307777"/>
          </a:xfrm>
          <a:prstGeom prst="rect">
            <a:avLst/>
          </a:prstGeom>
        </p:spPr>
        <p:txBody>
          <a:bodyPr wrap="square">
            <a:spAutoFit/>
          </a:bodyPr>
          <a:lstStyle/>
          <a:p>
            <a:pPr lvl="0"/>
            <a:endParaRPr lang="en-GB" altLang="en-US" sz="1400" b="0" dirty="0">
              <a:solidFill>
                <a:srgbClr val="000000"/>
              </a:solidFill>
              <a:latin typeface="Calibri" panose="020F0502020204030204" pitchFamily="34" charset="0"/>
              <a:cs typeface="Calibri" panose="020F0502020204030204" pitchFamily="34" charset="0"/>
            </a:endParaRPr>
          </a:p>
        </p:txBody>
      </p:sp>
      <p:sp>
        <p:nvSpPr>
          <p:cNvPr id="2" name="Rectangle 1"/>
          <p:cNvSpPr/>
          <p:nvPr/>
        </p:nvSpPr>
        <p:spPr>
          <a:xfrm>
            <a:off x="2862875" y="181049"/>
            <a:ext cx="6036434" cy="1500539"/>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Introduce password strength meter, and force users to change weak passwords – learners.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We have changed the centre setting so all learners will be requested to set a strong password. They will not be able to save their profile without complying with the password requirements below.</a:t>
            </a:r>
          </a:p>
        </p:txBody>
      </p:sp>
      <p:pic>
        <p:nvPicPr>
          <p:cNvPr id="3" name="Picture 2" descr="Graphical user interface, text, application&#10;&#10;Description automatically generated">
            <a:extLst>
              <a:ext uri="{FF2B5EF4-FFF2-40B4-BE49-F238E27FC236}">
                <a16:creationId xmlns:a16="http://schemas.microsoft.com/office/drawing/2014/main" id="{F0077AE0-37B9-9F8E-1330-0566BD1745BB}"/>
              </a:ext>
            </a:extLst>
          </p:cNvPr>
          <p:cNvPicPr>
            <a:picLocks noChangeAspect="1"/>
          </p:cNvPicPr>
          <p:nvPr/>
        </p:nvPicPr>
        <p:blipFill>
          <a:blip r:embed="rId2"/>
          <a:stretch>
            <a:fillRect/>
          </a:stretch>
        </p:blipFill>
        <p:spPr>
          <a:xfrm>
            <a:off x="3707904" y="1681588"/>
            <a:ext cx="2895600" cy="2171700"/>
          </a:xfrm>
          <a:prstGeom prst="rect">
            <a:avLst/>
          </a:prstGeom>
        </p:spPr>
      </p:pic>
      <p:sp>
        <p:nvSpPr>
          <p:cNvPr id="5" name="TextBox 4">
            <a:extLst>
              <a:ext uri="{FF2B5EF4-FFF2-40B4-BE49-F238E27FC236}">
                <a16:creationId xmlns:a16="http://schemas.microsoft.com/office/drawing/2014/main" id="{2E50B3CF-98CE-90FD-2ECC-AB9B58DB6F56}"/>
              </a:ext>
            </a:extLst>
          </p:cNvPr>
          <p:cNvSpPr txBox="1"/>
          <p:nvPr/>
        </p:nvSpPr>
        <p:spPr>
          <a:xfrm>
            <a:off x="2632906" y="3853288"/>
            <a:ext cx="6496372" cy="2496133"/>
          </a:xfrm>
          <a:prstGeom prst="rect">
            <a:avLst/>
          </a:prstGeom>
          <a:noFill/>
        </p:spPr>
        <p:txBody>
          <a:bodyPr wrap="square">
            <a:spAutoFit/>
          </a:bodyPr>
          <a:lstStyle/>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This requirement has already been applied to newer clients, so the change will only affect long-established clients. </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All other roles have already had the requirement to choose strong passwords implemented previously in VQManager. The learner role is the last one to be completed.</a:t>
            </a:r>
          </a:p>
          <a:p>
            <a:pPr>
              <a:lnSpc>
                <a:spcPct val="107000"/>
              </a:lnSpc>
              <a:spcAft>
                <a:spcPts val="800"/>
              </a:spcAft>
            </a:pPr>
            <a:r>
              <a:rPr lang="en-GB" sz="1600" b="0" dirty="0">
                <a:effectLst/>
                <a:latin typeface="Calibri" panose="020F0502020204030204" pitchFamily="34" charset="0"/>
                <a:ea typeface="Calibri" panose="020F0502020204030204" pitchFamily="34" charset="0"/>
                <a:cs typeface="Times New Roman" panose="02020603050405020304" pitchFamily="18" charset="0"/>
              </a:rPr>
              <a:t>For more information regarding setting strong passwords, please follow this link.</a:t>
            </a:r>
          </a:p>
          <a:p>
            <a:pPr>
              <a:lnSpc>
                <a:spcPct val="107000"/>
              </a:lnSpc>
              <a:spcAft>
                <a:spcPts val="800"/>
              </a:spcAft>
            </a:pP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https://skillwise.net/wp-content/uploads/2023/05/Passwords-W3W.pdf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8756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 name="Rectangle 5"/>
          <p:cNvSpPr/>
          <p:nvPr/>
        </p:nvSpPr>
        <p:spPr>
          <a:xfrm>
            <a:off x="2888462" y="572869"/>
            <a:ext cx="5760640" cy="1237070"/>
          </a:xfrm>
          <a:prstGeom prst="rect">
            <a:avLst/>
          </a:prstGeom>
        </p:spPr>
        <p:txBody>
          <a:bodyPr wrap="square">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Add information to the Progress review around progress.</a:t>
            </a:r>
            <a:r>
              <a:rPr lang="en-GB" sz="16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to the current completion to date information available after a progress review has been saved, we have added target completion to date too.</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61895" y="1193022"/>
            <a:ext cx="6036434" cy="853567"/>
          </a:xfrm>
          <a:prstGeom prst="rect">
            <a:avLst/>
          </a:prstGeom>
        </p:spPr>
        <p:txBody>
          <a:bodyPr wrap="square">
            <a:spAutoFit/>
          </a:bodyPr>
          <a:lstStyle/>
          <a:p>
            <a:pPr>
              <a:lnSpc>
                <a:spcPct val="107000"/>
              </a:lnSpc>
              <a:spcAft>
                <a:spcPts val="800"/>
              </a:spcAft>
            </a:pPr>
            <a:endParaRPr lang="en-GB" sz="1600" dirty="0"/>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screenshot of a computer&#10;&#10;Description automatically generated">
            <a:extLst>
              <a:ext uri="{FF2B5EF4-FFF2-40B4-BE49-F238E27FC236}">
                <a16:creationId xmlns:a16="http://schemas.microsoft.com/office/drawing/2014/main" id="{084F5528-A7D5-B1E2-671F-72C1269FE437}"/>
              </a:ext>
            </a:extLst>
          </p:cNvPr>
          <p:cNvPicPr>
            <a:picLocks noChangeAspect="1"/>
          </p:cNvPicPr>
          <p:nvPr/>
        </p:nvPicPr>
        <p:blipFill>
          <a:blip r:embed="rId2"/>
          <a:stretch>
            <a:fillRect/>
          </a:stretch>
        </p:blipFill>
        <p:spPr>
          <a:xfrm>
            <a:off x="2700265" y="2282136"/>
            <a:ext cx="6137034" cy="3609740"/>
          </a:xfrm>
          <a:prstGeom prst="rect">
            <a:avLst/>
          </a:prstGeom>
        </p:spPr>
      </p:pic>
      <p:sp>
        <p:nvSpPr>
          <p:cNvPr id="4" name="Rectangle 3">
            <a:extLst>
              <a:ext uri="{FF2B5EF4-FFF2-40B4-BE49-F238E27FC236}">
                <a16:creationId xmlns:a16="http://schemas.microsoft.com/office/drawing/2014/main" id="{1546305F-58F4-A50A-BE80-FF3E91F809DA}"/>
              </a:ext>
            </a:extLst>
          </p:cNvPr>
          <p:cNvSpPr/>
          <p:nvPr/>
        </p:nvSpPr>
        <p:spPr>
          <a:xfrm>
            <a:off x="5292080" y="3789040"/>
            <a:ext cx="1512168" cy="1112236"/>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0395232"/>
      </p:ext>
    </p:extLst>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30697</TotalTime>
  <Words>772</Words>
  <Application>Microsoft Office PowerPoint</Application>
  <PresentationFormat>On-screen Show (4:3)</PresentationFormat>
  <Paragraphs>143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Arial Narrow</vt:lpstr>
      <vt:lpstr>Calibri</vt:lpstr>
      <vt:lpstr>Comic Sans MS</vt:lpstr>
      <vt:lpstr>CommonBullets</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Kari North</cp:lastModifiedBy>
  <cp:revision>554</cp:revision>
  <dcterms:created xsi:type="dcterms:W3CDTF">2000-12-07T15:45:22Z</dcterms:created>
  <dcterms:modified xsi:type="dcterms:W3CDTF">2023-06-19T10:38:18Z</dcterms:modified>
</cp:coreProperties>
</file>