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5"/>
  </p:notesMasterIdLst>
  <p:handoutMasterIdLst>
    <p:handoutMasterId r:id="rId36"/>
  </p:handoutMasterIdLst>
  <p:sldIdLst>
    <p:sldId id="749" r:id="rId2"/>
    <p:sldId id="813" r:id="rId3"/>
    <p:sldId id="815" r:id="rId4"/>
    <p:sldId id="816" r:id="rId5"/>
    <p:sldId id="817" r:id="rId6"/>
    <p:sldId id="818" r:id="rId7"/>
    <p:sldId id="819" r:id="rId8"/>
    <p:sldId id="820" r:id="rId9"/>
    <p:sldId id="839" r:id="rId10"/>
    <p:sldId id="821" r:id="rId11"/>
    <p:sldId id="822" r:id="rId12"/>
    <p:sldId id="823" r:id="rId13"/>
    <p:sldId id="824" r:id="rId14"/>
    <p:sldId id="825" r:id="rId15"/>
    <p:sldId id="826" r:id="rId16"/>
    <p:sldId id="827" r:id="rId17"/>
    <p:sldId id="828" r:id="rId18"/>
    <p:sldId id="829" r:id="rId19"/>
    <p:sldId id="830" r:id="rId20"/>
    <p:sldId id="831" r:id="rId21"/>
    <p:sldId id="832" r:id="rId22"/>
    <p:sldId id="833" r:id="rId23"/>
    <p:sldId id="834" r:id="rId24"/>
    <p:sldId id="835" r:id="rId25"/>
    <p:sldId id="836" r:id="rId26"/>
    <p:sldId id="837" r:id="rId27"/>
    <p:sldId id="838" r:id="rId28"/>
    <p:sldId id="814" r:id="rId29"/>
    <p:sldId id="787" r:id="rId30"/>
    <p:sldId id="840" r:id="rId31"/>
    <p:sldId id="786" r:id="rId32"/>
    <p:sldId id="785" r:id="rId33"/>
    <p:sldId id="784" r:id="rId34"/>
  </p:sldIdLst>
  <p:sldSz cx="9144000" cy="6858000" type="screen4x3"/>
  <p:notesSz cx="6797675" cy="9928225"/>
  <p:defaultTextStyle>
    <a:defPPr>
      <a:defRPr lang="en-GB"/>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C0C0C0"/>
    <a:srgbClr val="DDDDDD"/>
    <a:srgbClr val="B2B2B2"/>
    <a:srgbClr val="FF9900"/>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9926" autoAdjust="0"/>
    <p:restoredTop sz="93960" autoAdjust="0"/>
  </p:normalViewPr>
  <p:slideViewPr>
    <p:cSldViewPr>
      <p:cViewPr varScale="1">
        <p:scale>
          <a:sx n="72" d="100"/>
          <a:sy n="72" d="100"/>
        </p:scale>
        <p:origin x="1704" y="66"/>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notesViewPr>
    <p:cSldViewPr>
      <p:cViewPr varScale="1">
        <p:scale>
          <a:sx n="52" d="100"/>
          <a:sy n="52" d="100"/>
        </p:scale>
        <p:origin x="295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id="{361B4C75-7B20-468F-B439-C4105CDA9EAD}"/>
              </a:ext>
            </a:extLst>
          </p:cNvPr>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buClrTx/>
              <a:buSzTx/>
              <a:buFontTx/>
              <a:buNone/>
              <a:defRPr sz="1200" b="0">
                <a:latin typeface="Times New Roman" panose="02020603050405020304" pitchFamily="18" charset="0"/>
              </a:defRPr>
            </a:lvl1pPr>
          </a:lstStyle>
          <a:p>
            <a:pPr>
              <a:defRPr/>
            </a:pPr>
            <a:endParaRPr lang="en-US" altLang="en-US" dirty="0"/>
          </a:p>
        </p:txBody>
      </p:sp>
      <p:sp>
        <p:nvSpPr>
          <p:cNvPr id="144387" name="Rectangle 3">
            <a:extLst>
              <a:ext uri="{FF2B5EF4-FFF2-40B4-BE49-F238E27FC236}">
                <a16:creationId xmlns:a16="http://schemas.microsoft.com/office/drawing/2014/main" id="{26853DC6-E56B-4979-973D-03530A4C6324}"/>
              </a:ext>
            </a:extLst>
          </p:cNvPr>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b="0">
                <a:latin typeface="Times New Roman" panose="02020603050405020304" pitchFamily="18" charset="0"/>
              </a:defRPr>
            </a:lvl1pPr>
          </a:lstStyle>
          <a:p>
            <a:pPr>
              <a:defRPr/>
            </a:pPr>
            <a:endParaRPr lang="en-US" altLang="en-US" dirty="0"/>
          </a:p>
        </p:txBody>
      </p:sp>
      <p:sp>
        <p:nvSpPr>
          <p:cNvPr id="144388" name="Rectangle 4">
            <a:extLst>
              <a:ext uri="{FF2B5EF4-FFF2-40B4-BE49-F238E27FC236}">
                <a16:creationId xmlns:a16="http://schemas.microsoft.com/office/drawing/2014/main" id="{E0136EAF-B717-4864-A300-C084247E4BB9}"/>
              </a:ext>
            </a:extLst>
          </p:cNvPr>
          <p:cNvSpPr>
            <a:spLocks noGrp="1" noChangeArrowheads="1"/>
          </p:cNvSpPr>
          <p:nvPr>
            <p:ph type="ftr" sz="quarter" idx="2"/>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spcBef>
                <a:spcPct val="0"/>
              </a:spcBef>
              <a:buClrTx/>
              <a:buSzTx/>
              <a:buFontTx/>
              <a:buNone/>
              <a:defRPr sz="1200" b="0">
                <a:latin typeface="Times New Roman" panose="02020603050405020304" pitchFamily="18" charset="0"/>
              </a:defRPr>
            </a:lvl1pPr>
          </a:lstStyle>
          <a:p>
            <a:pPr>
              <a:defRPr/>
            </a:pPr>
            <a:endParaRPr lang="en-US" altLang="en-US" dirty="0"/>
          </a:p>
        </p:txBody>
      </p:sp>
      <p:sp>
        <p:nvSpPr>
          <p:cNvPr id="144389" name="Rectangle 5">
            <a:extLst>
              <a:ext uri="{FF2B5EF4-FFF2-40B4-BE49-F238E27FC236}">
                <a16:creationId xmlns:a16="http://schemas.microsoft.com/office/drawing/2014/main" id="{97E85068-11AF-4663-B51E-99C6BF5AF3B8}"/>
              </a:ext>
            </a:extLst>
          </p:cNvPr>
          <p:cNvSpPr>
            <a:spLocks noGrp="1" noChangeArrowheads="1"/>
          </p:cNvSpPr>
          <p:nvPr>
            <p:ph type="sldNum" sz="quarter" idx="3"/>
          </p:nvPr>
        </p:nvSpPr>
        <p:spPr bwMode="auto">
          <a:xfrm>
            <a:off x="3849688"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b="0">
                <a:latin typeface="Times New Roman" panose="02020603050405020304" pitchFamily="18" charset="0"/>
              </a:defRPr>
            </a:lvl1pPr>
          </a:lstStyle>
          <a:p>
            <a:pPr>
              <a:defRPr/>
            </a:pPr>
            <a:fld id="{AD7ECB46-1F94-4D1D-9E6E-847B90EDBDFB}" type="slidenum">
              <a:rPr lang="en-US" altLang="en-US"/>
              <a:pPr>
                <a:defRPr/>
              </a:pPr>
              <a:t>‹#›</a:t>
            </a:fld>
            <a:endParaRPr lang="en-US" altLang="en-US" dirty="0"/>
          </a:p>
        </p:txBody>
      </p:sp>
    </p:spTree>
    <p:extLst>
      <p:ext uri="{BB962C8B-B14F-4D97-AF65-F5344CB8AC3E}">
        <p14:creationId xmlns:p14="http://schemas.microsoft.com/office/powerpoint/2010/main" val="736896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0BB90176-6049-4B97-93D7-FD2978932FB0}"/>
              </a:ext>
            </a:extLst>
          </p:cNvPr>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buClrTx/>
              <a:buSzTx/>
              <a:buFontTx/>
              <a:buNone/>
              <a:defRPr sz="1200" b="0">
                <a:latin typeface="Times New Roman" panose="02020603050405020304" pitchFamily="18" charset="0"/>
              </a:defRPr>
            </a:lvl1pPr>
          </a:lstStyle>
          <a:p>
            <a:pPr>
              <a:defRPr/>
            </a:pPr>
            <a:endParaRPr lang="en-GB" altLang="en-US" dirty="0"/>
          </a:p>
        </p:txBody>
      </p:sp>
      <p:sp>
        <p:nvSpPr>
          <p:cNvPr id="6147" name="Rectangle 3">
            <a:extLst>
              <a:ext uri="{FF2B5EF4-FFF2-40B4-BE49-F238E27FC236}">
                <a16:creationId xmlns:a16="http://schemas.microsoft.com/office/drawing/2014/main" id="{4755DA11-4792-4426-B5D2-33BC16F93EAD}"/>
              </a:ext>
            </a:extLst>
          </p:cNvPr>
          <p:cNvSpPr>
            <a:spLocks noGrp="1" noChangeArrowheads="1"/>
          </p:cNvSpPr>
          <p:nvPr>
            <p:ph type="dt" idx="1"/>
          </p:nvPr>
        </p:nvSpPr>
        <p:spPr bwMode="auto">
          <a:xfrm>
            <a:off x="3851275"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b="0">
                <a:latin typeface="Times New Roman" panose="02020603050405020304" pitchFamily="18" charset="0"/>
              </a:defRPr>
            </a:lvl1pPr>
          </a:lstStyle>
          <a:p>
            <a:pPr>
              <a:defRPr/>
            </a:pPr>
            <a:endParaRPr lang="en-GB" altLang="en-US" dirty="0"/>
          </a:p>
        </p:txBody>
      </p:sp>
      <p:sp>
        <p:nvSpPr>
          <p:cNvPr id="2052" name="Rectangle 4">
            <a:extLst>
              <a:ext uri="{FF2B5EF4-FFF2-40B4-BE49-F238E27FC236}">
                <a16:creationId xmlns:a16="http://schemas.microsoft.com/office/drawing/2014/main" id="{124D3057-E581-4344-94E6-43219D370312}"/>
              </a:ext>
            </a:extLst>
          </p:cNvPr>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a:extLst>
              <a:ext uri="{FF2B5EF4-FFF2-40B4-BE49-F238E27FC236}">
                <a16:creationId xmlns:a16="http://schemas.microsoft.com/office/drawing/2014/main" id="{0A8F48ED-8EF5-46D5-8E2F-9EA313F8CD84}"/>
              </a:ext>
            </a:extLst>
          </p:cNvPr>
          <p:cNvSpPr>
            <a:spLocks noGrp="1" noChangeArrowheads="1"/>
          </p:cNvSpPr>
          <p:nvPr>
            <p:ph type="body" sz="quarter" idx="3"/>
          </p:nvPr>
        </p:nvSpPr>
        <p:spPr bwMode="auto">
          <a:xfrm>
            <a:off x="906463" y="4716463"/>
            <a:ext cx="4984750"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6150" name="Rectangle 6">
            <a:extLst>
              <a:ext uri="{FF2B5EF4-FFF2-40B4-BE49-F238E27FC236}">
                <a16:creationId xmlns:a16="http://schemas.microsoft.com/office/drawing/2014/main" id="{70F1823A-DFFF-4074-9905-04D7F8C41216}"/>
              </a:ext>
            </a:extLst>
          </p:cNvPr>
          <p:cNvSpPr>
            <a:spLocks noGrp="1" noChangeArrowheads="1"/>
          </p:cNvSpPr>
          <p:nvPr>
            <p:ph type="ftr" sz="quarter" idx="4"/>
          </p:nvPr>
        </p:nvSpPr>
        <p:spPr bwMode="auto">
          <a:xfrm>
            <a:off x="0" y="9431338"/>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spcBef>
                <a:spcPct val="0"/>
              </a:spcBef>
              <a:buClrTx/>
              <a:buSzTx/>
              <a:buFontTx/>
              <a:buNone/>
              <a:defRPr sz="1200" b="0">
                <a:latin typeface="Times New Roman" panose="02020603050405020304" pitchFamily="18" charset="0"/>
              </a:defRPr>
            </a:lvl1pPr>
          </a:lstStyle>
          <a:p>
            <a:pPr>
              <a:defRPr/>
            </a:pPr>
            <a:endParaRPr lang="en-GB" altLang="en-US" dirty="0"/>
          </a:p>
        </p:txBody>
      </p:sp>
      <p:sp>
        <p:nvSpPr>
          <p:cNvPr id="6151" name="Rectangle 7">
            <a:extLst>
              <a:ext uri="{FF2B5EF4-FFF2-40B4-BE49-F238E27FC236}">
                <a16:creationId xmlns:a16="http://schemas.microsoft.com/office/drawing/2014/main" id="{F00071FD-2273-4F51-863F-7FCA0D0FD9A1}"/>
              </a:ext>
            </a:extLst>
          </p:cNvPr>
          <p:cNvSpPr>
            <a:spLocks noGrp="1" noChangeArrowheads="1"/>
          </p:cNvSpPr>
          <p:nvPr>
            <p:ph type="sldNum" sz="quarter" idx="5"/>
          </p:nvPr>
        </p:nvSpPr>
        <p:spPr bwMode="auto">
          <a:xfrm>
            <a:off x="3851275" y="9431338"/>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b="0">
                <a:latin typeface="Times New Roman" panose="02020603050405020304" pitchFamily="18" charset="0"/>
              </a:defRPr>
            </a:lvl1pPr>
          </a:lstStyle>
          <a:p>
            <a:pPr>
              <a:defRPr/>
            </a:pPr>
            <a:fld id="{322A35F0-ED50-4CF5-AB8A-690CB94A5C51}" type="slidenum">
              <a:rPr lang="en-GB" altLang="en-US"/>
              <a:pPr>
                <a:defRPr/>
              </a:pPr>
              <a:t>‹#›</a:t>
            </a:fld>
            <a:endParaRPr lang="en-GB" altLang="en-US" dirty="0"/>
          </a:p>
        </p:txBody>
      </p:sp>
    </p:spTree>
    <p:extLst>
      <p:ext uri="{BB962C8B-B14F-4D97-AF65-F5344CB8AC3E}">
        <p14:creationId xmlns:p14="http://schemas.microsoft.com/office/powerpoint/2010/main" val="545079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83015512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7040724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81900" y="1143000"/>
            <a:ext cx="1562100" cy="5715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895600" y="1143000"/>
            <a:ext cx="45339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6298897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6096253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91519216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895600" y="1143000"/>
            <a:ext cx="2895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943600" y="1143000"/>
            <a:ext cx="2895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0729949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15427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0904732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51621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76118304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71347977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6D65EE6-0026-4C7E-BC1E-97F6614173C6}"/>
              </a:ext>
            </a:extLst>
          </p:cNvPr>
          <p:cNvSpPr>
            <a:spLocks noGrp="1" noChangeArrowheads="1"/>
          </p:cNvSpPr>
          <p:nvPr>
            <p:ph type="title"/>
          </p:nvPr>
        </p:nvSpPr>
        <p:spPr bwMode="auto">
          <a:xfrm>
            <a:off x="2895600" y="5867400"/>
            <a:ext cx="6248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a:t>
            </a:r>
          </a:p>
        </p:txBody>
      </p:sp>
      <p:sp>
        <p:nvSpPr>
          <p:cNvPr id="1027" name="Rectangle 3">
            <a:extLst>
              <a:ext uri="{FF2B5EF4-FFF2-40B4-BE49-F238E27FC236}">
                <a16:creationId xmlns:a16="http://schemas.microsoft.com/office/drawing/2014/main" id="{ECBB28C2-6CE0-4FCD-8315-C18584C855CD}"/>
              </a:ext>
            </a:extLst>
          </p:cNvPr>
          <p:cNvSpPr>
            <a:spLocks noGrp="1" noChangeArrowheads="1"/>
          </p:cNvSpPr>
          <p:nvPr>
            <p:ph type="body" idx="1"/>
          </p:nvPr>
        </p:nvSpPr>
        <p:spPr bwMode="auto">
          <a:xfrm>
            <a:off x="2895600" y="1143000"/>
            <a:ext cx="5943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r" rtl="0" eaLnBrk="0" fontAlgn="base" hangingPunct="0">
        <a:spcBef>
          <a:spcPct val="0"/>
        </a:spcBef>
        <a:spcAft>
          <a:spcPct val="0"/>
        </a:spcAft>
        <a:defRPr sz="3600" kern="1200">
          <a:solidFill>
            <a:schemeClr val="tx2"/>
          </a:solidFill>
          <a:latin typeface="+mj-lt"/>
          <a:ea typeface="+mj-ea"/>
          <a:cs typeface="+mj-cs"/>
        </a:defRPr>
      </a:lvl1pPr>
      <a:lvl2pPr algn="r" rtl="0" eaLnBrk="0" fontAlgn="base" hangingPunct="0">
        <a:spcBef>
          <a:spcPct val="0"/>
        </a:spcBef>
        <a:spcAft>
          <a:spcPct val="0"/>
        </a:spcAft>
        <a:defRPr sz="3600">
          <a:solidFill>
            <a:schemeClr val="tx2"/>
          </a:solidFill>
          <a:latin typeface="Arial Black" panose="020B0A04020102020204" pitchFamily="34" charset="0"/>
        </a:defRPr>
      </a:lvl2pPr>
      <a:lvl3pPr algn="r" rtl="0" eaLnBrk="0" fontAlgn="base" hangingPunct="0">
        <a:spcBef>
          <a:spcPct val="0"/>
        </a:spcBef>
        <a:spcAft>
          <a:spcPct val="0"/>
        </a:spcAft>
        <a:defRPr sz="3600">
          <a:solidFill>
            <a:schemeClr val="tx2"/>
          </a:solidFill>
          <a:latin typeface="Arial Black" panose="020B0A04020102020204" pitchFamily="34" charset="0"/>
        </a:defRPr>
      </a:lvl3pPr>
      <a:lvl4pPr algn="r" rtl="0" eaLnBrk="0" fontAlgn="base" hangingPunct="0">
        <a:spcBef>
          <a:spcPct val="0"/>
        </a:spcBef>
        <a:spcAft>
          <a:spcPct val="0"/>
        </a:spcAft>
        <a:defRPr sz="3600">
          <a:solidFill>
            <a:schemeClr val="tx2"/>
          </a:solidFill>
          <a:latin typeface="Arial Black" panose="020B0A04020102020204" pitchFamily="34" charset="0"/>
        </a:defRPr>
      </a:lvl4pPr>
      <a:lvl5pPr algn="r" rtl="0" eaLnBrk="0" fontAlgn="base" hangingPunct="0">
        <a:spcBef>
          <a:spcPct val="0"/>
        </a:spcBef>
        <a:spcAft>
          <a:spcPct val="0"/>
        </a:spcAft>
        <a:defRPr sz="3600">
          <a:solidFill>
            <a:schemeClr val="tx2"/>
          </a:solidFill>
          <a:latin typeface="Arial Black" panose="020B0A04020102020204" pitchFamily="34" charset="0"/>
        </a:defRPr>
      </a:lvl5pPr>
      <a:lvl6pPr marL="457200" algn="r" rtl="0" eaLnBrk="0" fontAlgn="base" hangingPunct="0">
        <a:spcBef>
          <a:spcPct val="0"/>
        </a:spcBef>
        <a:spcAft>
          <a:spcPct val="0"/>
        </a:spcAft>
        <a:defRPr sz="3600">
          <a:solidFill>
            <a:schemeClr val="tx2"/>
          </a:solidFill>
          <a:latin typeface="Arial Black" panose="020B0A04020102020204" pitchFamily="34" charset="0"/>
        </a:defRPr>
      </a:lvl6pPr>
      <a:lvl7pPr marL="914400" algn="r" rtl="0" eaLnBrk="0" fontAlgn="base" hangingPunct="0">
        <a:spcBef>
          <a:spcPct val="0"/>
        </a:spcBef>
        <a:spcAft>
          <a:spcPct val="0"/>
        </a:spcAft>
        <a:defRPr sz="3600">
          <a:solidFill>
            <a:schemeClr val="tx2"/>
          </a:solidFill>
          <a:latin typeface="Arial Black" panose="020B0A04020102020204" pitchFamily="34" charset="0"/>
        </a:defRPr>
      </a:lvl7pPr>
      <a:lvl8pPr marL="1371600" algn="r" rtl="0" eaLnBrk="0" fontAlgn="base" hangingPunct="0">
        <a:spcBef>
          <a:spcPct val="0"/>
        </a:spcBef>
        <a:spcAft>
          <a:spcPct val="0"/>
        </a:spcAft>
        <a:defRPr sz="3600">
          <a:solidFill>
            <a:schemeClr val="tx2"/>
          </a:solidFill>
          <a:latin typeface="Arial Black" panose="020B0A04020102020204" pitchFamily="34" charset="0"/>
        </a:defRPr>
      </a:lvl8pPr>
      <a:lvl9pPr marL="1828800" algn="r" rtl="0" eaLnBrk="0" fontAlgn="base" hangingPunct="0">
        <a:spcBef>
          <a:spcPct val="0"/>
        </a:spcBef>
        <a:spcAft>
          <a:spcPct val="0"/>
        </a:spcAft>
        <a:defRPr sz="3600">
          <a:solidFill>
            <a:schemeClr val="tx2"/>
          </a:solidFill>
          <a:latin typeface="Arial Black" panose="020B0A04020102020204" pitchFamily="34" charset="0"/>
        </a:defRPr>
      </a:lvl9pPr>
    </p:titleStyle>
    <p:bodyStyle>
      <a:lvl1pPr marL="342900" indent="-342900" algn="l" rtl="0" eaLnBrk="0" fontAlgn="base" hangingPunct="0">
        <a:spcBef>
          <a:spcPct val="20000"/>
        </a:spcBef>
        <a:spcAft>
          <a:spcPct val="0"/>
        </a:spcAft>
        <a:buClr>
          <a:srgbClr val="000099"/>
        </a:buClr>
        <a:buChar char="•"/>
        <a:defRPr sz="36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99"/>
        </a:buClr>
        <a:buFont typeface="CommonBullets"/>
        <a:buChar char="&gt;"/>
        <a:defRPr sz="32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000099"/>
        </a:buClr>
        <a:buChar char="•"/>
        <a:defRPr sz="32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000099"/>
        </a:buClr>
        <a:buChar char="–"/>
        <a:defRPr sz="32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000099"/>
        </a:buClr>
        <a:buChar char="»"/>
        <a:defRPr sz="3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skillwise.net/wp-content/uploads/2019/08/Org-Admin-adding-default-units-to-qualifications.pdf"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skillwise.net/wp-content/uploads/2019/08/Assessor-emailing-into-the-e-portfolio-V2.pdf"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skillwise.net/wp-content/uploads/2022/12/Off-the-job-training-V2.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skillwise.net/wp-content/uploads/2023/02/Email-Summary-Notifications-V3.pdf"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skillwise.net/support/additional-support/"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www.skillwise.net/support/additional-support/"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483768" y="1484784"/>
            <a:ext cx="6011044" cy="2160587"/>
          </a:xfrm>
        </p:spPr>
        <p:txBody>
          <a:bodyPr>
            <a:noAutofit/>
          </a:bodyPr>
          <a:lstStyle/>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r>
              <a:rPr lang="en-GB" sz="4800" b="1" u="sng" dirty="0">
                <a:latin typeface="Calibri" panose="020F0502020204030204" pitchFamily="34" charset="0"/>
                <a:cs typeface="Calibri" panose="020F0502020204030204" pitchFamily="34" charset="0"/>
              </a:rPr>
              <a:t>Enhancements</a:t>
            </a:r>
          </a:p>
          <a:p>
            <a:pPr marL="0" indent="0" algn="ctr">
              <a:buNone/>
              <a:defRPr/>
            </a:pPr>
            <a:r>
              <a:rPr lang="en-GB" sz="4800" b="1" u="sng">
                <a:latin typeface="Calibri" panose="020F0502020204030204" pitchFamily="34" charset="0"/>
                <a:cs typeface="Calibri" panose="020F0502020204030204" pitchFamily="34" charset="0"/>
              </a:rPr>
              <a:t>March </a:t>
            </a:r>
            <a:r>
              <a:rPr lang="en-GB" sz="4800" b="1" u="sng" dirty="0">
                <a:latin typeface="Calibri" panose="020F0502020204030204" pitchFamily="34" charset="0"/>
                <a:cs typeface="Calibri" panose="020F0502020204030204" pitchFamily="34" charset="0"/>
              </a:rPr>
              <a:t>2023</a:t>
            </a: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694396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743436" y="678339"/>
            <a:ext cx="6149044" cy="2160587"/>
          </a:xfrm>
        </p:spPr>
        <p:txBody>
          <a:bodyPr>
            <a:noAutofit/>
          </a:bodyPr>
          <a:lstStyle/>
          <a:p>
            <a:pPr marL="0" indent="0">
              <a:lnSpc>
                <a:spcPct val="107000"/>
              </a:lnSpc>
              <a:spcAft>
                <a:spcPts val="800"/>
              </a:spcAft>
              <a:buNone/>
            </a:pPr>
            <a:r>
              <a:rPr lang="en-GB" sz="1600" b="1" u="sng" dirty="0">
                <a:latin typeface="Calibri" panose="020F0502020204030204" pitchFamily="34" charset="0"/>
                <a:ea typeface="Calibri" panose="020F0502020204030204" pitchFamily="34" charset="0"/>
                <a:cs typeface="Times New Roman" panose="02020603050405020304" pitchFamily="18" charset="0"/>
              </a:rPr>
              <a:t>Allow assessor to delete evidence in certain states from To Do list</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600" dirty="0">
                <a:latin typeface="Calibri" panose="020F0502020204030204" pitchFamily="34" charset="0"/>
                <a:ea typeface="Calibri" panose="020F0502020204030204" pitchFamily="34" charset="0"/>
                <a:cs typeface="Times New Roman" panose="02020603050405020304" pitchFamily="18" charset="0"/>
              </a:rPr>
              <a:t>Assessors are now able to delete evidence directly from the </a:t>
            </a:r>
            <a:r>
              <a:rPr lang="en-GB" sz="1600" b="1" dirty="0">
                <a:latin typeface="Calibri" panose="020F0502020204030204" pitchFamily="34" charset="0"/>
                <a:ea typeface="Calibri" panose="020F0502020204030204" pitchFamily="34" charset="0"/>
                <a:cs typeface="Times New Roman" panose="02020603050405020304" pitchFamily="18" charset="0"/>
              </a:rPr>
              <a:t>To Do</a:t>
            </a:r>
            <a:r>
              <a:rPr lang="en-GB" sz="1600" dirty="0">
                <a:latin typeface="Calibri" panose="020F0502020204030204" pitchFamily="34" charset="0"/>
                <a:ea typeface="Calibri" panose="020F0502020204030204" pitchFamily="34" charset="0"/>
                <a:cs typeface="Times New Roman" panose="02020603050405020304" pitchFamily="18" charset="0"/>
              </a:rPr>
              <a:t> list, </a:t>
            </a:r>
            <a:r>
              <a:rPr lang="en-GB" sz="1600" i="1" u="sng" dirty="0">
                <a:latin typeface="Calibri" panose="020F0502020204030204" pitchFamily="34" charset="0"/>
                <a:ea typeface="Calibri" panose="020F0502020204030204" pitchFamily="34" charset="0"/>
                <a:cs typeface="Times New Roman" panose="02020603050405020304" pitchFamily="18" charset="0"/>
              </a:rPr>
              <a:t>where it hasn't already been assessed</a:t>
            </a:r>
            <a:r>
              <a:rPr lang="en-GB" sz="1600" dirty="0">
                <a:latin typeface="Calibri" panose="020F0502020204030204" pitchFamily="34" charset="0"/>
                <a:ea typeface="Calibri" panose="020F0502020204030204" pitchFamily="34" charset="0"/>
                <a:cs typeface="Times New Roman" panose="02020603050405020304" pitchFamily="18" charset="0"/>
              </a:rPr>
              <a:t>.</a:t>
            </a:r>
          </a:p>
          <a:p>
            <a:pPr marL="0" indent="0">
              <a:lnSpc>
                <a:spcPct val="107000"/>
              </a:lnSpc>
              <a:spcAft>
                <a:spcPts val="800"/>
              </a:spcAft>
              <a:buNone/>
            </a:pPr>
            <a:r>
              <a:rPr lang="en-GB" sz="1600" dirty="0">
                <a:latin typeface="Calibri" panose="020F0502020204030204" pitchFamily="34" charset="0"/>
                <a:ea typeface="Calibri" panose="020F0502020204030204" pitchFamily="34" charset="0"/>
                <a:cs typeface="Times New Roman" panose="02020603050405020304" pitchFamily="18" charset="0"/>
              </a:rPr>
              <a:t>This new function applies to assessors only, and only to evidence in the </a:t>
            </a:r>
            <a:r>
              <a:rPr lang="en-GB" sz="1600" b="1" dirty="0">
                <a:latin typeface="Calibri" panose="020F0502020204030204" pitchFamily="34" charset="0"/>
                <a:ea typeface="Calibri" panose="020F0502020204030204" pitchFamily="34" charset="0"/>
                <a:cs typeface="Times New Roman" panose="02020603050405020304" pitchFamily="18" charset="0"/>
              </a:rPr>
              <a:t>Unassessed evidence</a:t>
            </a:r>
            <a:r>
              <a:rPr lang="en-GB" sz="1600" dirty="0">
                <a:latin typeface="Calibri" panose="020F0502020204030204" pitchFamily="34" charset="0"/>
                <a:ea typeface="Calibri" panose="020F0502020204030204" pitchFamily="34" charset="0"/>
                <a:cs typeface="Times New Roman" panose="02020603050405020304" pitchFamily="18" charset="0"/>
              </a:rPr>
              <a:t> and </a:t>
            </a:r>
            <a:r>
              <a:rPr lang="en-GB" sz="1600" b="1" dirty="0">
                <a:latin typeface="Calibri" panose="020F0502020204030204" pitchFamily="34" charset="0"/>
                <a:ea typeface="Calibri" panose="020F0502020204030204" pitchFamily="34" charset="0"/>
                <a:cs typeface="Times New Roman" panose="02020603050405020304" pitchFamily="18" charset="0"/>
              </a:rPr>
              <a:t>Unsubmitted evidence</a:t>
            </a:r>
            <a:r>
              <a:rPr lang="en-GB" sz="1600" dirty="0">
                <a:latin typeface="Calibri" panose="020F0502020204030204" pitchFamily="34" charset="0"/>
                <a:ea typeface="Calibri" panose="020F0502020204030204" pitchFamily="34" charset="0"/>
                <a:cs typeface="Times New Roman" panose="02020603050405020304" pitchFamily="18" charset="0"/>
              </a:rPr>
              <a:t> tables on the </a:t>
            </a:r>
            <a:r>
              <a:rPr lang="en-GB" sz="1600" b="1" dirty="0">
                <a:latin typeface="Calibri" panose="020F0502020204030204" pitchFamily="34" charset="0"/>
                <a:ea typeface="Calibri" panose="020F0502020204030204" pitchFamily="34" charset="0"/>
                <a:cs typeface="Times New Roman" panose="02020603050405020304" pitchFamily="18" charset="0"/>
              </a:rPr>
              <a:t>To do </a:t>
            </a:r>
            <a:r>
              <a:rPr lang="en-GB" sz="1600" dirty="0">
                <a:latin typeface="Calibri" panose="020F0502020204030204" pitchFamily="34" charset="0"/>
                <a:ea typeface="Calibri" panose="020F0502020204030204" pitchFamily="34" charset="0"/>
                <a:cs typeface="Times New Roman" panose="02020603050405020304" pitchFamily="18" charset="0"/>
              </a:rPr>
              <a:t>tab.</a:t>
            </a:r>
          </a:p>
        </p:txBody>
      </p:sp>
      <p:pic>
        <p:nvPicPr>
          <p:cNvPr id="2" name="Picture 1">
            <a:extLst>
              <a:ext uri="{FF2B5EF4-FFF2-40B4-BE49-F238E27FC236}">
                <a16:creationId xmlns:a16="http://schemas.microsoft.com/office/drawing/2014/main" id="{8A7A54F6-BFC0-F9AC-425D-AA4E4E4802FA}"/>
              </a:ext>
            </a:extLst>
          </p:cNvPr>
          <p:cNvPicPr>
            <a:picLocks noChangeAspect="1"/>
          </p:cNvPicPr>
          <p:nvPr/>
        </p:nvPicPr>
        <p:blipFill>
          <a:blip r:embed="rId2"/>
          <a:stretch>
            <a:fillRect/>
          </a:stretch>
        </p:blipFill>
        <p:spPr>
          <a:xfrm>
            <a:off x="2627784" y="2663190"/>
            <a:ext cx="5731510" cy="1531620"/>
          </a:xfrm>
          <a:prstGeom prst="rect">
            <a:avLst/>
          </a:prstGeom>
          <a:ln>
            <a:solidFill>
              <a:schemeClr val="tx1"/>
            </a:solidFill>
          </a:ln>
        </p:spPr>
      </p:pic>
      <p:pic>
        <p:nvPicPr>
          <p:cNvPr id="3" name="Picture 2" descr="Graphical user interface, application&#10;&#10;Description automatically generated">
            <a:extLst>
              <a:ext uri="{FF2B5EF4-FFF2-40B4-BE49-F238E27FC236}">
                <a16:creationId xmlns:a16="http://schemas.microsoft.com/office/drawing/2014/main" id="{EC220B90-0FD3-D0AF-5797-46179D5FDCBA}"/>
              </a:ext>
            </a:extLst>
          </p:cNvPr>
          <p:cNvPicPr>
            <a:picLocks noChangeAspect="1"/>
          </p:cNvPicPr>
          <p:nvPr/>
        </p:nvPicPr>
        <p:blipFill>
          <a:blip r:embed="rId3"/>
          <a:stretch>
            <a:fillRect/>
          </a:stretch>
        </p:blipFill>
        <p:spPr>
          <a:xfrm>
            <a:off x="2656914" y="4417377"/>
            <a:ext cx="5731510" cy="1668145"/>
          </a:xfrm>
          <a:prstGeom prst="rect">
            <a:avLst/>
          </a:prstGeom>
          <a:ln>
            <a:solidFill>
              <a:schemeClr val="tx1"/>
            </a:solidFill>
          </a:ln>
        </p:spPr>
      </p:pic>
      <p:sp>
        <p:nvSpPr>
          <p:cNvPr id="4" name="Rectangle 3">
            <a:extLst>
              <a:ext uri="{FF2B5EF4-FFF2-40B4-BE49-F238E27FC236}">
                <a16:creationId xmlns:a16="http://schemas.microsoft.com/office/drawing/2014/main" id="{8E295D72-0817-53DB-CA35-03DE85D9A0F8}"/>
              </a:ext>
            </a:extLst>
          </p:cNvPr>
          <p:cNvSpPr/>
          <p:nvPr/>
        </p:nvSpPr>
        <p:spPr>
          <a:xfrm>
            <a:off x="2627784" y="4417377"/>
            <a:ext cx="1352550" cy="299720"/>
          </a:xfrm>
          <a:prstGeom prst="rect">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349455385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591272" y="1412776"/>
            <a:ext cx="6552728" cy="2160587"/>
          </a:xfrm>
        </p:spPr>
        <p:txBody>
          <a:bodyPr>
            <a:noAutofit/>
          </a:bodyPr>
          <a:lstStyle/>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C27AA9C2-49BB-6478-B9BC-8B09933195C0}"/>
              </a:ext>
            </a:extLst>
          </p:cNvPr>
          <p:cNvPicPr>
            <a:picLocks noChangeAspect="1"/>
          </p:cNvPicPr>
          <p:nvPr/>
        </p:nvPicPr>
        <p:blipFill>
          <a:blip r:embed="rId2"/>
          <a:stretch>
            <a:fillRect/>
          </a:stretch>
        </p:blipFill>
        <p:spPr>
          <a:xfrm>
            <a:off x="2592219" y="846748"/>
            <a:ext cx="6266367" cy="1621091"/>
          </a:xfrm>
          <a:prstGeom prst="rect">
            <a:avLst/>
          </a:prstGeom>
          <a:ln>
            <a:solidFill>
              <a:schemeClr val="tx1"/>
            </a:solidFill>
          </a:ln>
        </p:spPr>
      </p:pic>
      <p:sp>
        <p:nvSpPr>
          <p:cNvPr id="3" name="Rectangle 2">
            <a:extLst>
              <a:ext uri="{FF2B5EF4-FFF2-40B4-BE49-F238E27FC236}">
                <a16:creationId xmlns:a16="http://schemas.microsoft.com/office/drawing/2014/main" id="{F657CB26-D180-BBE1-3A01-50E37C17F8D6}"/>
              </a:ext>
            </a:extLst>
          </p:cNvPr>
          <p:cNvSpPr/>
          <p:nvPr/>
        </p:nvSpPr>
        <p:spPr>
          <a:xfrm>
            <a:off x="2699792" y="846748"/>
            <a:ext cx="1395095" cy="265430"/>
          </a:xfrm>
          <a:prstGeom prst="rect">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 name="Rectangle 2">
            <a:extLst>
              <a:ext uri="{FF2B5EF4-FFF2-40B4-BE49-F238E27FC236}">
                <a16:creationId xmlns:a16="http://schemas.microsoft.com/office/drawing/2014/main" id="{1B30C7DD-E5DE-1B20-CF0C-F2631C589401}"/>
              </a:ext>
            </a:extLst>
          </p:cNvPr>
          <p:cNvSpPr>
            <a:spLocks noChangeArrowheads="1"/>
          </p:cNvSpPr>
          <p:nvPr/>
        </p:nvSpPr>
        <p:spPr bwMode="auto">
          <a:xfrm>
            <a:off x="2383058" y="3065533"/>
            <a:ext cx="668279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usual pop-up warning appears when you select the delete icon each time</a:t>
            </a:r>
            <a:r>
              <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1025" name="Picture 68" descr="A screenshot of a computer&#10;&#10;Description automatically generated">
            <a:extLst>
              <a:ext uri="{FF2B5EF4-FFF2-40B4-BE49-F238E27FC236}">
                <a16:creationId xmlns:a16="http://schemas.microsoft.com/office/drawing/2014/main" id="{278918A7-4A3B-8B45-A5F8-B48B892243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5882" t="87904" r="719" b="1920"/>
          <a:stretch>
            <a:fillRect/>
          </a:stretch>
        </p:blipFill>
        <p:spPr bwMode="auto">
          <a:xfrm>
            <a:off x="0" y="457200"/>
            <a:ext cx="238125" cy="1809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B54981CF-4614-DB7B-DCF6-10E8B883D617}"/>
              </a:ext>
            </a:extLst>
          </p:cNvPr>
          <p:cNvSpPr>
            <a:spLocks noChangeArrowheads="1"/>
          </p:cNvSpPr>
          <p:nvPr/>
        </p:nvSpPr>
        <p:spPr bwMode="auto">
          <a:xfrm>
            <a:off x="2383058" y="5226120"/>
            <a:ext cx="6266367" cy="591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Please be very careful when doing this as deletions are non-reversible; deleted evidence cannot be retrieved</a:t>
            </a:r>
            <a:r>
              <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descr="Graphical user interface, text, application&#10;&#10;Description automatically generated">
            <a:extLst>
              <a:ext uri="{FF2B5EF4-FFF2-40B4-BE49-F238E27FC236}">
                <a16:creationId xmlns:a16="http://schemas.microsoft.com/office/drawing/2014/main" id="{67C9E58F-7569-F042-1AAB-9CF58E57415D}"/>
              </a:ext>
            </a:extLst>
          </p:cNvPr>
          <p:cNvPicPr>
            <a:picLocks noChangeAspect="1"/>
          </p:cNvPicPr>
          <p:nvPr/>
        </p:nvPicPr>
        <p:blipFill>
          <a:blip r:embed="rId3"/>
          <a:stretch>
            <a:fillRect/>
          </a:stretch>
        </p:blipFill>
        <p:spPr>
          <a:xfrm>
            <a:off x="3397339" y="3675841"/>
            <a:ext cx="4114800" cy="1447800"/>
          </a:xfrm>
          <a:prstGeom prst="rect">
            <a:avLst/>
          </a:prstGeom>
          <a:ln w="3175">
            <a:solidFill>
              <a:schemeClr val="tx1">
                <a:lumMod val="95000"/>
                <a:lumOff val="5000"/>
              </a:schemeClr>
            </a:solidFill>
          </a:ln>
        </p:spPr>
      </p:pic>
    </p:spTree>
    <p:extLst>
      <p:ext uri="{BB962C8B-B14F-4D97-AF65-F5344CB8AC3E}">
        <p14:creationId xmlns:p14="http://schemas.microsoft.com/office/powerpoint/2010/main" val="268697813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560778" y="967581"/>
            <a:ext cx="6552728" cy="2160587"/>
          </a:xfrm>
        </p:spPr>
        <p:txBody>
          <a:bodyPr>
            <a:noAutofit/>
          </a:bodyPr>
          <a:lstStyle/>
          <a:p>
            <a:pPr marL="0" indent="0">
              <a:lnSpc>
                <a:spcPct val="107000"/>
              </a:lnSpc>
              <a:spcAft>
                <a:spcPts val="800"/>
              </a:spcAft>
              <a:buNone/>
            </a:pPr>
            <a:r>
              <a:rPr lang="en-GB" sz="1600" b="1" u="sng" dirty="0">
                <a:effectLst/>
                <a:latin typeface="Calibri" panose="020F0502020204030204" pitchFamily="34" charset="0"/>
                <a:ea typeface="Calibri" panose="020F0502020204030204" pitchFamily="34" charset="0"/>
                <a:cs typeface="Times New Roman" panose="02020603050405020304" pitchFamily="18" charset="0"/>
              </a:rPr>
              <a:t>Progress reviews - 'Request learner to confirm' auto selected</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When creating or editing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Progress reviews</a:t>
            </a:r>
            <a:r>
              <a:rPr lang="en-GB" sz="1600" dirty="0">
                <a:effectLst/>
                <a:latin typeface="Calibri" panose="020F0502020204030204" pitchFamily="34" charset="0"/>
                <a:ea typeface="Calibri" panose="020F0502020204030204" pitchFamily="34" charset="0"/>
                <a:cs typeface="Times New Roman" panose="02020603050405020304" pitchFamily="18" charset="0"/>
              </a:rPr>
              <a:t>, the tick box to request learner confirmation will be automatically ticked, provided these users haven’t already confirmed the review. Assessors can still de-select this option before saving if it is not required.</a:t>
            </a: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pic>
        <p:nvPicPr>
          <p:cNvPr id="2" name="Picture 1" descr="Timeline&#10;&#10;Description automatically generated">
            <a:extLst>
              <a:ext uri="{FF2B5EF4-FFF2-40B4-BE49-F238E27FC236}">
                <a16:creationId xmlns:a16="http://schemas.microsoft.com/office/drawing/2014/main" id="{40E2E580-CB99-F647-DF63-B4A761B8C6EE}"/>
              </a:ext>
            </a:extLst>
          </p:cNvPr>
          <p:cNvPicPr>
            <a:picLocks noChangeAspect="1"/>
          </p:cNvPicPr>
          <p:nvPr/>
        </p:nvPicPr>
        <p:blipFill>
          <a:blip r:embed="rId2"/>
          <a:stretch>
            <a:fillRect/>
          </a:stretch>
        </p:blipFill>
        <p:spPr>
          <a:xfrm>
            <a:off x="2596545" y="2924944"/>
            <a:ext cx="6217534" cy="2376264"/>
          </a:xfrm>
          <a:prstGeom prst="rect">
            <a:avLst/>
          </a:prstGeom>
          <a:ln>
            <a:solidFill>
              <a:schemeClr val="tx1"/>
            </a:solidFill>
          </a:ln>
        </p:spPr>
      </p:pic>
    </p:spTree>
    <p:extLst>
      <p:ext uri="{BB962C8B-B14F-4D97-AF65-F5344CB8AC3E}">
        <p14:creationId xmlns:p14="http://schemas.microsoft.com/office/powerpoint/2010/main" val="48422126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591272" y="1412776"/>
            <a:ext cx="6552728" cy="2160587"/>
          </a:xfrm>
        </p:spPr>
        <p:txBody>
          <a:bodyPr>
            <a:noAutofit/>
          </a:bodyPr>
          <a:lstStyle/>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pic>
        <p:nvPicPr>
          <p:cNvPr id="2" name="Picture 1" descr="Graphical user interface, text, application, email&#10;&#10;Description automatically generated">
            <a:extLst>
              <a:ext uri="{FF2B5EF4-FFF2-40B4-BE49-F238E27FC236}">
                <a16:creationId xmlns:a16="http://schemas.microsoft.com/office/drawing/2014/main" id="{A31202FF-58C6-D468-82E5-8234F032A4D0}"/>
              </a:ext>
            </a:extLst>
          </p:cNvPr>
          <p:cNvPicPr>
            <a:picLocks noChangeAspect="1"/>
          </p:cNvPicPr>
          <p:nvPr/>
        </p:nvPicPr>
        <p:blipFill>
          <a:blip r:embed="rId2"/>
          <a:stretch>
            <a:fillRect/>
          </a:stretch>
        </p:blipFill>
        <p:spPr>
          <a:xfrm>
            <a:off x="2612503" y="216634"/>
            <a:ext cx="5523230" cy="5228590"/>
          </a:xfrm>
          <a:prstGeom prst="rect">
            <a:avLst/>
          </a:prstGeom>
          <a:ln>
            <a:solidFill>
              <a:schemeClr val="tx1"/>
            </a:solidFill>
          </a:ln>
        </p:spPr>
      </p:pic>
      <p:sp>
        <p:nvSpPr>
          <p:cNvPr id="3" name="Rectangle 2">
            <a:extLst>
              <a:ext uri="{FF2B5EF4-FFF2-40B4-BE49-F238E27FC236}">
                <a16:creationId xmlns:a16="http://schemas.microsoft.com/office/drawing/2014/main" id="{D1FCC70E-1FED-CC29-F654-C3C88B8DBD5A}"/>
              </a:ext>
            </a:extLst>
          </p:cNvPr>
          <p:cNvSpPr/>
          <p:nvPr/>
        </p:nvSpPr>
        <p:spPr>
          <a:xfrm>
            <a:off x="2591272" y="3995538"/>
            <a:ext cx="1692696" cy="585589"/>
          </a:xfrm>
          <a:prstGeom prst="rect">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 name="TextBox 4">
            <a:extLst>
              <a:ext uri="{FF2B5EF4-FFF2-40B4-BE49-F238E27FC236}">
                <a16:creationId xmlns:a16="http://schemas.microsoft.com/office/drawing/2014/main" id="{377079A3-34D4-5CF1-886A-7809E68F34D2}"/>
              </a:ext>
            </a:extLst>
          </p:cNvPr>
          <p:cNvSpPr txBox="1"/>
          <p:nvPr/>
        </p:nvSpPr>
        <p:spPr>
          <a:xfrm>
            <a:off x="2483767" y="5651956"/>
            <a:ext cx="6120681" cy="830997"/>
          </a:xfrm>
          <a:prstGeom prst="rect">
            <a:avLst/>
          </a:prstGeom>
          <a:noFill/>
        </p:spPr>
        <p:txBody>
          <a:bodyPr wrap="square">
            <a:spAutoFit/>
          </a:bodyPr>
          <a:lstStyle/>
          <a:p>
            <a:r>
              <a:rPr lang="en-GB" sz="1600" b="0" dirty="0">
                <a:effectLst/>
                <a:latin typeface="Calibri" panose="020F0502020204030204" pitchFamily="34" charset="0"/>
                <a:ea typeface="Calibri" panose="020F0502020204030204" pitchFamily="34" charset="0"/>
                <a:cs typeface="Times New Roman" panose="02020603050405020304" pitchFamily="18" charset="0"/>
              </a:rPr>
              <a:t>This auto-select function will also be applied to the line manager/employer request box, where the learner has a line manager/employer assigned.</a:t>
            </a:r>
          </a:p>
        </p:txBody>
      </p:sp>
    </p:spTree>
    <p:extLst>
      <p:ext uri="{BB962C8B-B14F-4D97-AF65-F5344CB8AC3E}">
        <p14:creationId xmlns:p14="http://schemas.microsoft.com/office/powerpoint/2010/main" val="427697835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591272" y="503346"/>
            <a:ext cx="6552728" cy="2160587"/>
          </a:xfrm>
        </p:spPr>
        <p:txBody>
          <a:bodyPr>
            <a:noAutofit/>
          </a:bodyPr>
          <a:lstStyle/>
          <a:p>
            <a:pPr marL="0" indent="0" algn="ctr">
              <a:buNone/>
              <a:defRPr/>
            </a:pPr>
            <a:endParaRPr lang="en-GB" sz="2400" b="1" u="sng" dirty="0">
              <a:latin typeface="Calibri" panose="020F0502020204030204" pitchFamily="34" charset="0"/>
              <a:cs typeface="Calibri" panose="020F0502020204030204" pitchFamily="34" charset="0"/>
            </a:endParaRPr>
          </a:p>
          <a:p>
            <a:pPr marL="0" indent="0">
              <a:lnSpc>
                <a:spcPct val="107000"/>
              </a:lnSpc>
              <a:spcAft>
                <a:spcPts val="800"/>
              </a:spcAft>
              <a:buNone/>
            </a:pPr>
            <a:r>
              <a:rPr lang="en-GB" sz="1600" b="1" u="sng" dirty="0">
                <a:effectLst/>
                <a:latin typeface="Calibri" panose="020F0502020204030204" pitchFamily="34" charset="0"/>
                <a:ea typeface="Calibri" panose="020F0502020204030204" pitchFamily="34" charset="0"/>
                <a:cs typeface="Times New Roman" panose="02020603050405020304" pitchFamily="18" charset="0"/>
              </a:rPr>
              <a:t>Add a mouse-over in the To Do list to show evidence Summary description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We have added a function whereby users can now view the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Summary description</a:t>
            </a:r>
            <a:r>
              <a:rPr lang="en-GB" sz="1600" dirty="0">
                <a:effectLst/>
                <a:latin typeface="Calibri" panose="020F0502020204030204" pitchFamily="34" charset="0"/>
                <a:ea typeface="Calibri" panose="020F0502020204030204" pitchFamily="34" charset="0"/>
                <a:cs typeface="Times New Roman" panose="02020603050405020304" pitchFamily="18" charset="0"/>
              </a:rPr>
              <a:t> of evidence from the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To Do</a:t>
            </a:r>
            <a:r>
              <a:rPr lang="en-GB" sz="1600" dirty="0">
                <a:effectLst/>
                <a:latin typeface="Calibri" panose="020F0502020204030204" pitchFamily="34" charset="0"/>
                <a:ea typeface="Calibri" panose="020F0502020204030204" pitchFamily="34" charset="0"/>
                <a:cs typeface="Times New Roman" panose="02020603050405020304" pitchFamily="18" charset="0"/>
              </a:rPr>
              <a:t> list, so they can see the title of the piece of evidence without having to open it.</a:t>
            </a: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pic>
        <p:nvPicPr>
          <p:cNvPr id="2" name="Picture 1" descr="Graphical user interface&#10;&#10;Description automatically generated">
            <a:extLst>
              <a:ext uri="{FF2B5EF4-FFF2-40B4-BE49-F238E27FC236}">
                <a16:creationId xmlns:a16="http://schemas.microsoft.com/office/drawing/2014/main" id="{D9704A38-DF60-0F6A-395D-9DA44B53157E}"/>
              </a:ext>
            </a:extLst>
          </p:cNvPr>
          <p:cNvPicPr>
            <a:picLocks noChangeAspect="1"/>
          </p:cNvPicPr>
          <p:nvPr/>
        </p:nvPicPr>
        <p:blipFill>
          <a:blip r:embed="rId2"/>
          <a:stretch>
            <a:fillRect/>
          </a:stretch>
        </p:blipFill>
        <p:spPr>
          <a:xfrm>
            <a:off x="2699792" y="2663933"/>
            <a:ext cx="6120680" cy="1533900"/>
          </a:xfrm>
          <a:prstGeom prst="rect">
            <a:avLst/>
          </a:prstGeom>
          <a:ln>
            <a:solidFill>
              <a:schemeClr val="tx1"/>
            </a:solidFill>
          </a:ln>
        </p:spPr>
      </p:pic>
    </p:spTree>
    <p:extLst>
      <p:ext uri="{BB962C8B-B14F-4D97-AF65-F5344CB8AC3E}">
        <p14:creationId xmlns:p14="http://schemas.microsoft.com/office/powerpoint/2010/main" val="5811212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591272" y="1412776"/>
            <a:ext cx="6552728" cy="2160587"/>
          </a:xfrm>
        </p:spPr>
        <p:txBody>
          <a:bodyPr>
            <a:noAutofit/>
          </a:bodyPr>
          <a:lstStyle/>
          <a:p>
            <a:pPr marL="0" indent="0" algn="ctr">
              <a:buNone/>
              <a:defRPr/>
            </a:pPr>
            <a:endParaRPr lang="en-GB" sz="2400" b="1" u="sng" dirty="0">
              <a:latin typeface="Calibri" panose="020F0502020204030204" pitchFamily="34" charset="0"/>
              <a:cs typeface="Calibri" panose="020F0502020204030204" pitchFamily="34" charset="0"/>
            </a:endParaRPr>
          </a:p>
          <a:p>
            <a:pPr marL="0" indent="0">
              <a:lnSpc>
                <a:spcPct val="107000"/>
              </a:lnSpc>
              <a:spcAft>
                <a:spcPts val="800"/>
              </a:spcAft>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The user would hover over the evidence number and the title (summary description) of that piece of evidence appears.</a:t>
            </a: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pic>
        <p:nvPicPr>
          <p:cNvPr id="2" name="Picture 1" descr="A screenshot of a computer&#10;&#10;Description automatically generated with medium confidence">
            <a:extLst>
              <a:ext uri="{FF2B5EF4-FFF2-40B4-BE49-F238E27FC236}">
                <a16:creationId xmlns:a16="http://schemas.microsoft.com/office/drawing/2014/main" id="{9F678C72-AB28-2CFE-06B9-1BDD4E80FF1A}"/>
              </a:ext>
            </a:extLst>
          </p:cNvPr>
          <p:cNvPicPr>
            <a:picLocks noChangeAspect="1"/>
          </p:cNvPicPr>
          <p:nvPr/>
        </p:nvPicPr>
        <p:blipFill>
          <a:blip r:embed="rId2"/>
          <a:stretch>
            <a:fillRect/>
          </a:stretch>
        </p:blipFill>
        <p:spPr>
          <a:xfrm>
            <a:off x="4914900" y="1091424"/>
            <a:ext cx="1104900" cy="476250"/>
          </a:xfrm>
          <a:prstGeom prst="rect">
            <a:avLst/>
          </a:prstGeom>
          <a:ln>
            <a:solidFill>
              <a:schemeClr val="tx1"/>
            </a:solidFill>
          </a:ln>
        </p:spPr>
      </p:pic>
      <p:pic>
        <p:nvPicPr>
          <p:cNvPr id="3" name="Picture 2" descr="A screenshot of a computer&#10;&#10;Description automatically generated">
            <a:extLst>
              <a:ext uri="{FF2B5EF4-FFF2-40B4-BE49-F238E27FC236}">
                <a16:creationId xmlns:a16="http://schemas.microsoft.com/office/drawing/2014/main" id="{34CD0C9C-C992-51ED-7686-A05514E66EB7}"/>
              </a:ext>
            </a:extLst>
          </p:cNvPr>
          <p:cNvPicPr>
            <a:picLocks noChangeAspect="1"/>
          </p:cNvPicPr>
          <p:nvPr/>
        </p:nvPicPr>
        <p:blipFill>
          <a:blip r:embed="rId3"/>
          <a:stretch>
            <a:fillRect/>
          </a:stretch>
        </p:blipFill>
        <p:spPr>
          <a:xfrm>
            <a:off x="2601595" y="2952750"/>
            <a:ext cx="5731510" cy="952500"/>
          </a:xfrm>
          <a:prstGeom prst="rect">
            <a:avLst/>
          </a:prstGeom>
          <a:ln>
            <a:solidFill>
              <a:schemeClr val="tx1"/>
            </a:solidFill>
          </a:ln>
        </p:spPr>
      </p:pic>
      <p:pic>
        <p:nvPicPr>
          <p:cNvPr id="4" name="Picture 3" descr="A screenshot of a computer&#10;&#10;Description automatically generated">
            <a:extLst>
              <a:ext uri="{FF2B5EF4-FFF2-40B4-BE49-F238E27FC236}">
                <a16:creationId xmlns:a16="http://schemas.microsoft.com/office/drawing/2014/main" id="{9ADECDCF-DF0A-6D13-9DE2-0757FABC0914}"/>
              </a:ext>
            </a:extLst>
          </p:cNvPr>
          <p:cNvPicPr>
            <a:picLocks noChangeAspect="1"/>
          </p:cNvPicPr>
          <p:nvPr/>
        </p:nvPicPr>
        <p:blipFill rotWithShape="1">
          <a:blip r:embed="rId3"/>
          <a:srcRect l="40541" t="51606" r="27751" b="34874"/>
          <a:stretch/>
        </p:blipFill>
        <p:spPr>
          <a:xfrm>
            <a:off x="2771800" y="4494849"/>
            <a:ext cx="5711203" cy="404697"/>
          </a:xfrm>
          <a:prstGeom prst="rect">
            <a:avLst/>
          </a:prstGeom>
          <a:ln>
            <a:solidFill>
              <a:schemeClr val="tx1"/>
            </a:solidFill>
          </a:ln>
        </p:spPr>
      </p:pic>
    </p:spTree>
    <p:extLst>
      <p:ext uri="{BB962C8B-B14F-4D97-AF65-F5344CB8AC3E}">
        <p14:creationId xmlns:p14="http://schemas.microsoft.com/office/powerpoint/2010/main" val="108483829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591272" y="551339"/>
            <a:ext cx="6552728" cy="2160587"/>
          </a:xfrm>
        </p:spPr>
        <p:txBody>
          <a:bodyPr>
            <a:noAutofit/>
          </a:bodyPr>
          <a:lstStyle/>
          <a:p>
            <a:pPr marL="0" indent="0">
              <a:lnSpc>
                <a:spcPct val="107000"/>
              </a:lnSpc>
              <a:spcAft>
                <a:spcPts val="800"/>
              </a:spcAft>
              <a:buNone/>
            </a:pPr>
            <a:r>
              <a:rPr lang="en-GB" sz="1600" dirty="0">
                <a:latin typeface="Calibri" panose="020F0502020204030204" pitchFamily="34" charset="0"/>
                <a:ea typeface="Calibri" panose="020F0502020204030204" pitchFamily="34" charset="0"/>
                <a:cs typeface="Times New Roman" panose="02020603050405020304" pitchFamily="18" charset="0"/>
              </a:rPr>
              <a:t>The Summary description field displayed is located here on the Log new evidence tab.</a:t>
            </a:r>
          </a:p>
        </p:txBody>
      </p:sp>
      <p:pic>
        <p:nvPicPr>
          <p:cNvPr id="2" name="Picture 1" descr="Graphical user interface, text, application&#10;&#10;Description automatically generated">
            <a:extLst>
              <a:ext uri="{FF2B5EF4-FFF2-40B4-BE49-F238E27FC236}">
                <a16:creationId xmlns:a16="http://schemas.microsoft.com/office/drawing/2014/main" id="{BE4B98CF-9983-5582-55C4-E2DF3C3FF215}"/>
              </a:ext>
            </a:extLst>
          </p:cNvPr>
          <p:cNvPicPr>
            <a:picLocks noChangeAspect="1"/>
          </p:cNvPicPr>
          <p:nvPr/>
        </p:nvPicPr>
        <p:blipFill>
          <a:blip r:embed="rId2"/>
          <a:stretch>
            <a:fillRect/>
          </a:stretch>
        </p:blipFill>
        <p:spPr>
          <a:xfrm>
            <a:off x="2699792" y="1345875"/>
            <a:ext cx="5976664" cy="2411590"/>
          </a:xfrm>
          <a:prstGeom prst="rect">
            <a:avLst/>
          </a:prstGeom>
          <a:ln>
            <a:solidFill>
              <a:schemeClr val="tx1"/>
            </a:solidFill>
          </a:ln>
        </p:spPr>
      </p:pic>
      <p:sp>
        <p:nvSpPr>
          <p:cNvPr id="3" name="Rectangle 2">
            <a:extLst>
              <a:ext uri="{FF2B5EF4-FFF2-40B4-BE49-F238E27FC236}">
                <a16:creationId xmlns:a16="http://schemas.microsoft.com/office/drawing/2014/main" id="{B3AF7A54-AD29-C994-D9CF-25890705C477}"/>
              </a:ext>
            </a:extLst>
          </p:cNvPr>
          <p:cNvSpPr/>
          <p:nvPr/>
        </p:nvSpPr>
        <p:spPr>
          <a:xfrm>
            <a:off x="3144314" y="3266114"/>
            <a:ext cx="5460134" cy="480695"/>
          </a:xfrm>
          <a:prstGeom prst="rect">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 name="TextBox 4">
            <a:extLst>
              <a:ext uri="{FF2B5EF4-FFF2-40B4-BE49-F238E27FC236}">
                <a16:creationId xmlns:a16="http://schemas.microsoft.com/office/drawing/2014/main" id="{AF63E22E-6496-105D-5027-EC1D409CF4F6}"/>
              </a:ext>
            </a:extLst>
          </p:cNvPr>
          <p:cNvSpPr txBox="1"/>
          <p:nvPr/>
        </p:nvSpPr>
        <p:spPr>
          <a:xfrm>
            <a:off x="2699792" y="3861048"/>
            <a:ext cx="6248400" cy="2554417"/>
          </a:xfrm>
          <a:prstGeom prst="rect">
            <a:avLst/>
          </a:prstGeom>
          <a:noFill/>
        </p:spPr>
        <p:txBody>
          <a:bodyPr wrap="square">
            <a:spAutoFit/>
          </a:bodyPr>
          <a:lstStyle/>
          <a:p>
            <a:pPr>
              <a:lnSpc>
                <a:spcPct val="107000"/>
              </a:lnSpc>
              <a:spcAft>
                <a:spcPts val="800"/>
              </a:spcAft>
            </a:pPr>
            <a:r>
              <a:rPr lang="en-GB" sz="1600" b="1" i="1" u="sng" dirty="0">
                <a:effectLst/>
                <a:latin typeface="Calibri" panose="020F0502020204030204" pitchFamily="34" charset="0"/>
                <a:ea typeface="Calibri" panose="020F0502020204030204" pitchFamily="34" charset="0"/>
                <a:cs typeface="Times New Roman" panose="02020603050405020304" pitchFamily="18" charset="0"/>
              </a:rPr>
              <a:t>Top Tip</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b="1" i="1" dirty="0">
                <a:effectLst/>
                <a:latin typeface="Calibri" panose="020F0502020204030204" pitchFamily="34" charset="0"/>
                <a:ea typeface="Calibri" panose="020F0502020204030204" pitchFamily="34" charset="0"/>
                <a:cs typeface="Times New Roman" panose="02020603050405020304" pitchFamily="18" charset="0"/>
              </a:rPr>
              <a:t>If the learner has more than one assessor/teacher, a great idea would be to ask the learner to include the initials of the assessor within the title of the evidence.  Using this new function, the assessors/teachers can hover over the evidence number and see the summary description and also their own initials to see instantly who has perhaps set the work or who is the most appropriate person to assess/mark that piece of work. An assessment plan reference number could also be quoted for ease.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89998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591272" y="548680"/>
            <a:ext cx="6552728" cy="2160587"/>
          </a:xfrm>
        </p:spPr>
        <p:txBody>
          <a:bodyPr>
            <a:noAutofit/>
          </a:bodyPr>
          <a:lstStyle/>
          <a:p>
            <a:pPr marL="0" indent="0">
              <a:lnSpc>
                <a:spcPct val="107000"/>
              </a:lnSpc>
              <a:spcAft>
                <a:spcPts val="800"/>
              </a:spcAft>
              <a:buNone/>
            </a:pPr>
            <a:r>
              <a:rPr lang="en-GB" sz="1400" b="1" u="sng" dirty="0">
                <a:effectLst/>
                <a:latin typeface="Calibri" panose="020F0502020204030204" pitchFamily="34" charset="0"/>
                <a:ea typeface="Calibri" panose="020F0502020204030204" pitchFamily="34" charset="0"/>
                <a:cs typeface="Times New Roman" panose="02020603050405020304" pitchFamily="18" charset="0"/>
              </a:rPr>
              <a:t>Add a ‘sort’ arrow to the 'status' column in the Assessment plan list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400" dirty="0">
                <a:effectLst/>
                <a:latin typeface="Calibri" panose="020F0502020204030204" pitchFamily="34" charset="0"/>
                <a:ea typeface="Calibri" panose="020F0502020204030204" pitchFamily="34" charset="0"/>
                <a:cs typeface="Times New Roman" panose="02020603050405020304" pitchFamily="18" charset="0"/>
              </a:rPr>
              <a:t>We have added a ‘sort’ arrow to the assessment plan table in the </a:t>
            </a:r>
            <a:r>
              <a:rPr lang="en-GB" sz="1400" b="1" dirty="0">
                <a:effectLst/>
                <a:latin typeface="Calibri" panose="020F0502020204030204" pitchFamily="34" charset="0"/>
                <a:ea typeface="Calibri" panose="020F0502020204030204" pitchFamily="34" charset="0"/>
                <a:cs typeface="Times New Roman" panose="02020603050405020304" pitchFamily="18" charset="0"/>
              </a:rPr>
              <a:t>Status</a:t>
            </a:r>
            <a:r>
              <a:rPr lang="en-GB" sz="1400" dirty="0">
                <a:effectLst/>
                <a:latin typeface="Calibri" panose="020F0502020204030204" pitchFamily="34" charset="0"/>
                <a:ea typeface="Calibri" panose="020F0502020204030204" pitchFamily="34" charset="0"/>
                <a:cs typeface="Times New Roman" panose="02020603050405020304" pitchFamily="18" charset="0"/>
              </a:rPr>
              <a:t> (signed off / not signed off).  This is available for all users with this table.</a:t>
            </a:r>
          </a:p>
          <a:p>
            <a:pPr marL="0" indent="0">
              <a:buNone/>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pic>
        <p:nvPicPr>
          <p:cNvPr id="2" name="Picture 1" descr="Graphical user interface, text, application, email&#10;&#10;Description automatically generated">
            <a:extLst>
              <a:ext uri="{FF2B5EF4-FFF2-40B4-BE49-F238E27FC236}">
                <a16:creationId xmlns:a16="http://schemas.microsoft.com/office/drawing/2014/main" id="{69DA7BDE-21E1-E4CC-FDD1-D24029189D32}"/>
              </a:ext>
            </a:extLst>
          </p:cNvPr>
          <p:cNvPicPr>
            <a:picLocks noChangeAspect="1"/>
          </p:cNvPicPr>
          <p:nvPr/>
        </p:nvPicPr>
        <p:blipFill>
          <a:blip r:embed="rId2"/>
          <a:stretch>
            <a:fillRect/>
          </a:stretch>
        </p:blipFill>
        <p:spPr>
          <a:xfrm>
            <a:off x="2699792" y="1797367"/>
            <a:ext cx="5731510" cy="3263265"/>
          </a:xfrm>
          <a:prstGeom prst="rect">
            <a:avLst/>
          </a:prstGeom>
          <a:ln>
            <a:solidFill>
              <a:schemeClr val="tx1"/>
            </a:solidFill>
          </a:ln>
        </p:spPr>
      </p:pic>
      <p:sp>
        <p:nvSpPr>
          <p:cNvPr id="4" name="Rectangle 3">
            <a:extLst>
              <a:ext uri="{FF2B5EF4-FFF2-40B4-BE49-F238E27FC236}">
                <a16:creationId xmlns:a16="http://schemas.microsoft.com/office/drawing/2014/main" id="{2A2C257A-39DD-CEFA-6CC8-B98D4A3FCBEA}"/>
              </a:ext>
            </a:extLst>
          </p:cNvPr>
          <p:cNvSpPr/>
          <p:nvPr/>
        </p:nvSpPr>
        <p:spPr>
          <a:xfrm>
            <a:off x="7308304" y="2712715"/>
            <a:ext cx="463550" cy="1076325"/>
          </a:xfrm>
          <a:prstGeom prst="rect">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352370246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743436" y="597485"/>
            <a:ext cx="6400564" cy="2160587"/>
          </a:xfrm>
        </p:spPr>
        <p:txBody>
          <a:bodyPr>
            <a:noAutofit/>
          </a:bodyPr>
          <a:lstStyle/>
          <a:p>
            <a:pPr marL="0" indent="0">
              <a:lnSpc>
                <a:spcPct val="107000"/>
              </a:lnSpc>
              <a:spcAft>
                <a:spcPts val="800"/>
              </a:spcAft>
              <a:buNone/>
            </a:pPr>
            <a:r>
              <a:rPr lang="en-GB" sz="1600" b="1" u="sng" dirty="0">
                <a:latin typeface="Calibri" panose="020F0502020204030204" pitchFamily="34" charset="0"/>
                <a:ea typeface="Calibri" panose="020F0502020204030204" pitchFamily="34" charset="0"/>
                <a:cs typeface="Times New Roman" panose="02020603050405020304" pitchFamily="18" charset="0"/>
              </a:rPr>
              <a:t>Showing which units are mandatory in Unit assignment tab</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600" dirty="0">
                <a:latin typeface="Calibri" panose="020F0502020204030204" pitchFamily="34" charset="0"/>
                <a:ea typeface="Calibri" panose="020F0502020204030204" pitchFamily="34" charset="0"/>
                <a:cs typeface="Times New Roman" panose="02020603050405020304" pitchFamily="18" charset="0"/>
              </a:rPr>
              <a:t>We have added a column to the </a:t>
            </a:r>
            <a:r>
              <a:rPr lang="en-GB" sz="1600" b="1" dirty="0">
                <a:latin typeface="Calibri" panose="020F0502020204030204" pitchFamily="34" charset="0"/>
                <a:ea typeface="Calibri" panose="020F0502020204030204" pitchFamily="34" charset="0"/>
                <a:cs typeface="Times New Roman" panose="02020603050405020304" pitchFamily="18" charset="0"/>
              </a:rPr>
              <a:t>Unit assignments</a:t>
            </a:r>
            <a:r>
              <a:rPr lang="en-GB" sz="1600" dirty="0">
                <a:latin typeface="Calibri" panose="020F0502020204030204" pitchFamily="34" charset="0"/>
                <a:ea typeface="Calibri" panose="020F0502020204030204" pitchFamily="34" charset="0"/>
                <a:cs typeface="Times New Roman" panose="02020603050405020304" pitchFamily="18" charset="0"/>
              </a:rPr>
              <a:t> tables to show which units are mandatory, according to the rules of combination.</a:t>
            </a:r>
          </a:p>
        </p:txBody>
      </p:sp>
      <p:pic>
        <p:nvPicPr>
          <p:cNvPr id="2" name="Picture 1" descr="A picture containing timeline&#10;&#10;Description automatically generated">
            <a:extLst>
              <a:ext uri="{FF2B5EF4-FFF2-40B4-BE49-F238E27FC236}">
                <a16:creationId xmlns:a16="http://schemas.microsoft.com/office/drawing/2014/main" id="{74533046-FB7E-BF7C-FACB-0F99839AC6EE}"/>
              </a:ext>
            </a:extLst>
          </p:cNvPr>
          <p:cNvPicPr>
            <a:picLocks noChangeAspect="1"/>
          </p:cNvPicPr>
          <p:nvPr/>
        </p:nvPicPr>
        <p:blipFill>
          <a:blip r:embed="rId2"/>
          <a:stretch>
            <a:fillRect/>
          </a:stretch>
        </p:blipFill>
        <p:spPr>
          <a:xfrm>
            <a:off x="2769940" y="2152466"/>
            <a:ext cx="5731510" cy="2160270"/>
          </a:xfrm>
          <a:prstGeom prst="rect">
            <a:avLst/>
          </a:prstGeom>
          <a:ln>
            <a:solidFill>
              <a:schemeClr val="tx1"/>
            </a:solidFill>
          </a:ln>
        </p:spPr>
      </p:pic>
    </p:spTree>
    <p:extLst>
      <p:ext uri="{BB962C8B-B14F-4D97-AF65-F5344CB8AC3E}">
        <p14:creationId xmlns:p14="http://schemas.microsoft.com/office/powerpoint/2010/main" val="313075647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591272" y="1412776"/>
            <a:ext cx="6552728" cy="2160587"/>
          </a:xfrm>
        </p:spPr>
        <p:txBody>
          <a:bodyPr>
            <a:noAutofit/>
          </a:bodyPr>
          <a:lstStyle/>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F9A10258-3CB5-653E-ACB0-C643DB0F8BC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063614"/>
            <a:ext cx="6159723" cy="2077354"/>
          </a:xfrm>
          <a:prstGeom prst="rect">
            <a:avLst/>
          </a:prstGeom>
          <a:noFill/>
          <a:ln>
            <a:solidFill>
              <a:schemeClr val="tx1"/>
            </a:solidFill>
          </a:ln>
        </p:spPr>
      </p:pic>
      <p:sp>
        <p:nvSpPr>
          <p:cNvPr id="4" name="TextBox 3">
            <a:extLst>
              <a:ext uri="{FF2B5EF4-FFF2-40B4-BE49-F238E27FC236}">
                <a16:creationId xmlns:a16="http://schemas.microsoft.com/office/drawing/2014/main" id="{CACC698F-BC87-737A-F1B1-831C8889069A}"/>
              </a:ext>
            </a:extLst>
          </p:cNvPr>
          <p:cNvSpPr txBox="1"/>
          <p:nvPr/>
        </p:nvSpPr>
        <p:spPr>
          <a:xfrm>
            <a:off x="2687487" y="3616303"/>
            <a:ext cx="6172028" cy="2027478"/>
          </a:xfrm>
          <a:prstGeom prst="rect">
            <a:avLst/>
          </a:prstGeom>
          <a:noFill/>
        </p:spPr>
        <p:txBody>
          <a:bodyPr wrap="square">
            <a:spAutoFit/>
          </a:bodyPr>
          <a:lstStyle/>
          <a:p>
            <a:pPr>
              <a:lnSpc>
                <a:spcPct val="107000"/>
              </a:lnSpc>
              <a:spcAft>
                <a:spcPts val="800"/>
              </a:spcAft>
            </a:pPr>
            <a:r>
              <a:rPr lang="en-GB" sz="1600" b="1" i="1" dirty="0">
                <a:effectLst/>
                <a:latin typeface="Calibri" panose="020F0502020204030204" pitchFamily="34" charset="0"/>
                <a:ea typeface="Calibri" panose="020F0502020204030204" pitchFamily="34" charset="0"/>
                <a:cs typeface="Times New Roman" panose="02020603050405020304" pitchFamily="18" charset="0"/>
              </a:rPr>
              <a:t>Note:</a:t>
            </a:r>
            <a:r>
              <a:rPr lang="en-GB" sz="1600" i="1" dirty="0">
                <a:effectLst/>
                <a:latin typeface="Calibri" panose="020F0502020204030204" pitchFamily="34" charset="0"/>
                <a:ea typeface="Calibri" panose="020F0502020204030204" pitchFamily="34" charset="0"/>
                <a:cs typeface="Times New Roman" panose="02020603050405020304" pitchFamily="18" charset="0"/>
              </a:rPr>
              <a:t> This is different to the default units. Mandatory units are those required in order to pass, according to the official rules of combination for the qualification. Clients can set up their own lists of default units for their learners, which may include a mixture of mandatory and optional units. Information on the default units function is here:</a:t>
            </a:r>
          </a:p>
          <a:p>
            <a:pPr>
              <a:lnSpc>
                <a:spcPct val="107000"/>
              </a:lnSpc>
              <a:spcAft>
                <a:spcPts val="800"/>
              </a:spcAft>
            </a:pPr>
            <a:r>
              <a:rPr lang="en-GB" sz="1600" i="1" dirty="0">
                <a:solidFill>
                  <a:srgbClr val="000099"/>
                </a:solidFill>
                <a:effectLst/>
                <a:latin typeface="Calibri" panose="020F0502020204030204" pitchFamily="34" charset="0"/>
                <a:ea typeface="Calibri" panose="020F0502020204030204" pitchFamily="34" charset="0"/>
                <a:cs typeface="Times New Roman" panose="02020603050405020304" pitchFamily="18" charset="0"/>
              </a:rPr>
              <a:t> </a:t>
            </a:r>
            <a:r>
              <a:rPr lang="en-GB" sz="1600" i="1" u="sng" dirty="0">
                <a:solidFill>
                  <a:srgbClr val="000099"/>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https://skillwise.net/wp-content/uploads/2019/08/Org-Admin-adding-default-units-to-qualifications.pdf</a:t>
            </a:r>
            <a:r>
              <a:rPr lang="en-GB" sz="1600" i="1" dirty="0">
                <a:solidFill>
                  <a:srgbClr val="000099"/>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600" dirty="0">
              <a:solidFill>
                <a:srgbClr val="000099"/>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943205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560304" y="1124744"/>
            <a:ext cx="6552728" cy="2160587"/>
          </a:xfrm>
        </p:spPr>
        <p:txBody>
          <a:bodyPr>
            <a:noAutofit/>
          </a:bodyPr>
          <a:lstStyle/>
          <a:p>
            <a:pPr marL="0" indent="0">
              <a:lnSpc>
                <a:spcPct val="107000"/>
              </a:lnSpc>
              <a:spcAft>
                <a:spcPts val="800"/>
              </a:spcAft>
              <a:buNone/>
            </a:pPr>
            <a:r>
              <a:rPr lang="en-GB" sz="1600" b="1" u="sng" dirty="0">
                <a:latin typeface="Calibri" panose="020F0502020204030204" pitchFamily="34" charset="0"/>
                <a:ea typeface="Calibri" panose="020F0502020204030204" pitchFamily="34" charset="0"/>
                <a:cs typeface="Times New Roman" panose="02020603050405020304" pitchFamily="18" charset="0"/>
              </a:rPr>
              <a:t>Adding opt-in e-mail notification for line managers of upcoming progress reviews</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600" dirty="0">
                <a:latin typeface="Calibri" panose="020F0502020204030204" pitchFamily="34" charset="0"/>
                <a:ea typeface="Calibri" panose="020F0502020204030204" pitchFamily="34" charset="0"/>
                <a:cs typeface="Times New Roman" panose="02020603050405020304" pitchFamily="18" charset="0"/>
              </a:rPr>
              <a:t>We have added an opt-in e-mail for Line Managers, to let them know when a progress review is coming up.  </a:t>
            </a:r>
          </a:p>
          <a:p>
            <a:pPr marL="0" indent="0">
              <a:lnSpc>
                <a:spcPct val="107000"/>
              </a:lnSpc>
              <a:spcAft>
                <a:spcPts val="800"/>
              </a:spcAft>
              <a:buNone/>
            </a:pPr>
            <a:r>
              <a:rPr lang="en-GB" sz="1600" dirty="0">
                <a:latin typeface="Calibri" panose="020F0502020204030204" pitchFamily="34" charset="0"/>
                <a:ea typeface="Calibri" panose="020F0502020204030204" pitchFamily="34" charset="0"/>
                <a:cs typeface="Times New Roman" panose="02020603050405020304" pitchFamily="18" charset="0"/>
              </a:rPr>
              <a:t>The notification is located in the </a:t>
            </a:r>
            <a:r>
              <a:rPr lang="en-GB" sz="1600" b="1" dirty="0">
                <a:latin typeface="Calibri" panose="020F0502020204030204" pitchFamily="34" charset="0"/>
                <a:ea typeface="Calibri" panose="020F0502020204030204" pitchFamily="34" charset="0"/>
                <a:cs typeface="Times New Roman" panose="02020603050405020304" pitchFamily="18" charset="0"/>
              </a:rPr>
              <a:t>Personal Details </a:t>
            </a:r>
            <a:r>
              <a:rPr lang="en-GB" sz="1600" dirty="0">
                <a:latin typeface="Calibri" panose="020F0502020204030204" pitchFamily="34" charset="0"/>
                <a:ea typeface="Calibri" panose="020F0502020204030204" pitchFamily="34" charset="0"/>
                <a:cs typeface="Times New Roman" panose="02020603050405020304" pitchFamily="18" charset="0"/>
              </a:rPr>
              <a:t>Tab alongside other opt in notifications.</a:t>
            </a:r>
          </a:p>
        </p:txBody>
      </p:sp>
      <p:pic>
        <p:nvPicPr>
          <p:cNvPr id="2" name="Picture 1" descr="Graphical user interface, application&#10;&#10;Description automatically generated">
            <a:extLst>
              <a:ext uri="{FF2B5EF4-FFF2-40B4-BE49-F238E27FC236}">
                <a16:creationId xmlns:a16="http://schemas.microsoft.com/office/drawing/2014/main" id="{2B46C47F-4485-3183-CDCA-4620BF2871BB}"/>
              </a:ext>
            </a:extLst>
          </p:cNvPr>
          <p:cNvPicPr>
            <a:picLocks noChangeAspect="1"/>
          </p:cNvPicPr>
          <p:nvPr/>
        </p:nvPicPr>
        <p:blipFill>
          <a:blip r:embed="rId2"/>
          <a:stretch>
            <a:fillRect/>
          </a:stretch>
        </p:blipFill>
        <p:spPr>
          <a:xfrm>
            <a:off x="2560304" y="3434514"/>
            <a:ext cx="6223453" cy="1650670"/>
          </a:xfrm>
          <a:prstGeom prst="rect">
            <a:avLst/>
          </a:prstGeom>
          <a:ln>
            <a:solidFill>
              <a:schemeClr val="tx1"/>
            </a:solidFill>
          </a:ln>
        </p:spPr>
      </p:pic>
    </p:spTree>
    <p:extLst>
      <p:ext uri="{BB962C8B-B14F-4D97-AF65-F5344CB8AC3E}">
        <p14:creationId xmlns:p14="http://schemas.microsoft.com/office/powerpoint/2010/main" val="236047874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591272" y="1412776"/>
            <a:ext cx="6552728" cy="2160587"/>
          </a:xfrm>
        </p:spPr>
        <p:txBody>
          <a:bodyPr>
            <a:noAutofit/>
          </a:bodyPr>
          <a:lstStyle/>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pic>
        <p:nvPicPr>
          <p:cNvPr id="4" name="Picture 3" descr="Table&#10;&#10;Description automatically generated with medium confidence">
            <a:extLst>
              <a:ext uri="{FF2B5EF4-FFF2-40B4-BE49-F238E27FC236}">
                <a16:creationId xmlns:a16="http://schemas.microsoft.com/office/drawing/2014/main" id="{F5E46DDD-FCB6-31D9-3297-71576AD05B6D}"/>
              </a:ext>
            </a:extLst>
          </p:cNvPr>
          <p:cNvPicPr>
            <a:picLocks noChangeAspect="1"/>
          </p:cNvPicPr>
          <p:nvPr/>
        </p:nvPicPr>
        <p:blipFill>
          <a:blip r:embed="rId2"/>
          <a:stretch>
            <a:fillRect/>
          </a:stretch>
        </p:blipFill>
        <p:spPr>
          <a:xfrm>
            <a:off x="2897020" y="1917542"/>
            <a:ext cx="5731510" cy="2543810"/>
          </a:xfrm>
          <a:prstGeom prst="rect">
            <a:avLst/>
          </a:prstGeom>
          <a:ln>
            <a:solidFill>
              <a:schemeClr val="tx1"/>
            </a:solidFill>
          </a:ln>
        </p:spPr>
      </p:pic>
      <p:sp>
        <p:nvSpPr>
          <p:cNvPr id="5" name="Rectangle 4">
            <a:extLst>
              <a:ext uri="{FF2B5EF4-FFF2-40B4-BE49-F238E27FC236}">
                <a16:creationId xmlns:a16="http://schemas.microsoft.com/office/drawing/2014/main" id="{C90B073D-5021-73FA-C0E6-AE62EFCF9D2D}"/>
              </a:ext>
            </a:extLst>
          </p:cNvPr>
          <p:cNvSpPr/>
          <p:nvPr/>
        </p:nvSpPr>
        <p:spPr>
          <a:xfrm>
            <a:off x="5785579" y="2852936"/>
            <a:ext cx="1162685" cy="161925"/>
          </a:xfrm>
          <a:prstGeom prst="rect">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TextBox 6">
            <a:extLst>
              <a:ext uri="{FF2B5EF4-FFF2-40B4-BE49-F238E27FC236}">
                <a16:creationId xmlns:a16="http://schemas.microsoft.com/office/drawing/2014/main" id="{002D458A-B696-B559-C46D-020C9DF48B13}"/>
              </a:ext>
            </a:extLst>
          </p:cNvPr>
          <p:cNvSpPr txBox="1"/>
          <p:nvPr/>
        </p:nvSpPr>
        <p:spPr>
          <a:xfrm>
            <a:off x="2591272" y="4845060"/>
            <a:ext cx="6013176" cy="754053"/>
          </a:xfrm>
          <a:prstGeom prst="rect">
            <a:avLst/>
          </a:prstGeom>
          <a:noFill/>
        </p:spPr>
        <p:txBody>
          <a:bodyPr wrap="square">
            <a:spAutoFit/>
          </a:bodyPr>
          <a:lstStyle/>
          <a:p>
            <a:r>
              <a:rPr lang="en-GB" sz="1600" dirty="0">
                <a:effectLst/>
                <a:latin typeface="Calibri" panose="020F0502020204030204" pitchFamily="34" charset="0"/>
                <a:ea typeface="Calibri" panose="020F0502020204030204" pitchFamily="34" charset="0"/>
                <a:cs typeface="Times New Roman" panose="02020603050405020304" pitchFamily="18" charset="0"/>
              </a:rPr>
              <a:t>Select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Existing evidence (add to) </a:t>
            </a:r>
            <a:r>
              <a:rPr lang="en-GB" sz="1600" b="0" dirty="0">
                <a:effectLst/>
                <a:latin typeface="Calibri" panose="020F0502020204030204" pitchFamily="34" charset="0"/>
                <a:ea typeface="Calibri" panose="020F0502020204030204" pitchFamily="34" charset="0"/>
                <a:cs typeface="Times New Roman" panose="02020603050405020304" pitchFamily="18" charset="0"/>
              </a:rPr>
              <a:t>from the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Process email </a:t>
            </a:r>
            <a:r>
              <a:rPr lang="en-GB" sz="1600" b="0" dirty="0">
                <a:effectLst/>
                <a:latin typeface="Calibri" panose="020F0502020204030204" pitchFamily="34" charset="0"/>
                <a:ea typeface="Calibri" panose="020F0502020204030204" pitchFamily="34" charset="0"/>
                <a:cs typeface="Times New Roman" panose="02020603050405020304" pitchFamily="18" charset="0"/>
              </a:rPr>
              <a:t>into options and then select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Process.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BFABBBD4-D2A8-8EA5-E054-1CF33DFEFED6}"/>
              </a:ext>
            </a:extLst>
          </p:cNvPr>
          <p:cNvSpPr txBox="1"/>
          <p:nvPr/>
        </p:nvSpPr>
        <p:spPr>
          <a:xfrm>
            <a:off x="2850174" y="365746"/>
            <a:ext cx="5970298" cy="1323439"/>
          </a:xfrm>
          <a:prstGeom prst="rect">
            <a:avLst/>
          </a:prstGeom>
          <a:noFill/>
        </p:spPr>
        <p:txBody>
          <a:bodyPr wrap="square" rtlCol="0">
            <a:spAutoFit/>
          </a:bodyPr>
          <a:lstStyle/>
          <a:p>
            <a:r>
              <a:rPr lang="en-GB" sz="1600" dirty="0">
                <a:latin typeface="Calibri" panose="020F0502020204030204" pitchFamily="34" charset="0"/>
                <a:cs typeface="Calibri" panose="020F0502020204030204" pitchFamily="34" charset="0"/>
              </a:rPr>
              <a:t>Allow content emailed into the system to be added to the existing evidence</a:t>
            </a:r>
          </a:p>
          <a:p>
            <a:r>
              <a:rPr lang="en-GB" sz="1600" b="0" dirty="0">
                <a:latin typeface="Calibri" panose="020F0502020204030204" pitchFamily="34" charset="0"/>
                <a:cs typeface="Calibri" panose="020F0502020204030204" pitchFamily="34" charset="0"/>
              </a:rPr>
              <a:t>You are now able to e-mail evidence into the system and add it to an existing evidence item. Evidence will only appear as an option </a:t>
            </a:r>
            <a:r>
              <a:rPr lang="en-GB" sz="1600" b="0" u="sng" dirty="0">
                <a:latin typeface="Calibri" panose="020F0502020204030204" pitchFamily="34" charset="0"/>
                <a:cs typeface="Calibri" panose="020F0502020204030204" pitchFamily="34" charset="0"/>
              </a:rPr>
              <a:t>if the evidence is with the user in question for editing at the time.</a:t>
            </a:r>
          </a:p>
        </p:txBody>
      </p:sp>
    </p:spTree>
    <p:extLst>
      <p:ext uri="{BB962C8B-B14F-4D97-AF65-F5344CB8AC3E}">
        <p14:creationId xmlns:p14="http://schemas.microsoft.com/office/powerpoint/2010/main" val="412025446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591272" y="1412776"/>
            <a:ext cx="6552728" cy="2160587"/>
          </a:xfrm>
        </p:spPr>
        <p:txBody>
          <a:bodyPr>
            <a:noAutofit/>
          </a:bodyPr>
          <a:lstStyle/>
          <a:p>
            <a:pPr marL="0" indent="0">
              <a:buNone/>
            </a:pPr>
            <a:r>
              <a:rPr lang="en-GB" sz="1600" dirty="0">
                <a:latin typeface="Calibri" panose="020F0502020204030204" pitchFamily="34" charset="0"/>
                <a:ea typeface="Calibri" panose="020F0502020204030204" pitchFamily="34" charset="0"/>
                <a:cs typeface="Times New Roman" panose="02020603050405020304" pitchFamily="18" charset="0"/>
              </a:rPr>
              <a:t>From here it will allow you to select</a:t>
            </a:r>
            <a:r>
              <a:rPr lang="en-GB" sz="1600" b="1" dirty="0">
                <a:latin typeface="Calibri" panose="020F0502020204030204" pitchFamily="34" charset="0"/>
                <a:ea typeface="Calibri" panose="020F0502020204030204" pitchFamily="34" charset="0"/>
                <a:cs typeface="Times New Roman" panose="02020603050405020304" pitchFamily="18" charset="0"/>
              </a:rPr>
              <a:t> Learner: </a:t>
            </a: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descr="Graphical user interface, application&#10;&#10;Description automatically generated">
            <a:extLst>
              <a:ext uri="{FF2B5EF4-FFF2-40B4-BE49-F238E27FC236}">
                <a16:creationId xmlns:a16="http://schemas.microsoft.com/office/drawing/2014/main" id="{D3CA55E4-34D3-AF67-AD6D-6676950B544E}"/>
              </a:ext>
            </a:extLst>
          </p:cNvPr>
          <p:cNvPicPr>
            <a:picLocks noChangeAspect="1"/>
          </p:cNvPicPr>
          <p:nvPr/>
        </p:nvPicPr>
        <p:blipFill>
          <a:blip r:embed="rId2"/>
          <a:stretch>
            <a:fillRect/>
          </a:stretch>
        </p:blipFill>
        <p:spPr>
          <a:xfrm>
            <a:off x="2591271" y="1991360"/>
            <a:ext cx="6395071" cy="1747202"/>
          </a:xfrm>
          <a:prstGeom prst="rect">
            <a:avLst/>
          </a:prstGeom>
          <a:ln>
            <a:solidFill>
              <a:schemeClr val="tx1"/>
            </a:solidFill>
          </a:ln>
        </p:spPr>
      </p:pic>
      <p:sp>
        <p:nvSpPr>
          <p:cNvPr id="3" name="Rectangle 2">
            <a:extLst>
              <a:ext uri="{FF2B5EF4-FFF2-40B4-BE49-F238E27FC236}">
                <a16:creationId xmlns:a16="http://schemas.microsoft.com/office/drawing/2014/main" id="{58EF9D21-6744-B92D-F2EF-0FC5DD4D7F48}"/>
              </a:ext>
            </a:extLst>
          </p:cNvPr>
          <p:cNvSpPr/>
          <p:nvPr/>
        </p:nvSpPr>
        <p:spPr>
          <a:xfrm>
            <a:off x="3079214" y="3316475"/>
            <a:ext cx="2284874" cy="256887"/>
          </a:xfrm>
          <a:prstGeom prst="rect">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 name="TextBox 4">
            <a:extLst>
              <a:ext uri="{FF2B5EF4-FFF2-40B4-BE49-F238E27FC236}">
                <a16:creationId xmlns:a16="http://schemas.microsoft.com/office/drawing/2014/main" id="{41F420D3-54CB-9F13-E665-8F1D61C66EDE}"/>
              </a:ext>
            </a:extLst>
          </p:cNvPr>
          <p:cNvSpPr txBox="1"/>
          <p:nvPr/>
        </p:nvSpPr>
        <p:spPr>
          <a:xfrm>
            <a:off x="2483768" y="3838903"/>
            <a:ext cx="5904656" cy="584775"/>
          </a:xfrm>
          <a:prstGeom prst="rect">
            <a:avLst/>
          </a:prstGeom>
          <a:noFill/>
        </p:spPr>
        <p:txBody>
          <a:bodyPr wrap="square">
            <a:spAutoFit/>
          </a:bodyPr>
          <a:lstStyle/>
          <a:p>
            <a:r>
              <a:rPr lang="en-GB" sz="1600" b="0" dirty="0">
                <a:effectLst/>
                <a:latin typeface="Calibri" panose="020F0502020204030204" pitchFamily="34" charset="0"/>
                <a:ea typeface="Calibri" panose="020F0502020204030204" pitchFamily="34" charset="0"/>
                <a:cs typeface="Times New Roman" panose="02020603050405020304" pitchFamily="18" charset="0"/>
              </a:rPr>
              <a:t>Then </a:t>
            </a:r>
            <a:r>
              <a:rPr lang="en-GB" sz="1600" dirty="0">
                <a:effectLst/>
                <a:latin typeface="Calibri" panose="020F0502020204030204" pitchFamily="34" charset="0"/>
                <a:ea typeface="Calibri" panose="020F0502020204030204" pitchFamily="34" charset="0"/>
                <a:cs typeface="Times New Roman" panose="02020603050405020304" pitchFamily="18" charset="0"/>
              </a:rPr>
              <a:t>Evidence</a:t>
            </a:r>
            <a:r>
              <a:rPr lang="en-GB" sz="1600" b="0" dirty="0">
                <a:effectLst/>
                <a:latin typeface="Calibri" panose="020F0502020204030204" pitchFamily="34" charset="0"/>
                <a:ea typeface="Calibri" panose="020F0502020204030204" pitchFamily="34" charset="0"/>
                <a:cs typeface="Times New Roman" panose="02020603050405020304" pitchFamily="18" charset="0"/>
              </a:rPr>
              <a:t>: only evidence available to be edited will be shown here</a:t>
            </a:r>
            <a:r>
              <a:rPr lang="en-GB" sz="1100" dirty="0">
                <a:effectLst/>
                <a:latin typeface="Calibri" panose="020F0502020204030204" pitchFamily="34" charset="0"/>
                <a:ea typeface="Calibri" panose="020F0502020204030204" pitchFamily="34" charset="0"/>
                <a:cs typeface="Times New Roman" panose="02020603050405020304" pitchFamily="18" charset="0"/>
              </a:rPr>
              <a:t>.</a:t>
            </a:r>
          </a:p>
        </p:txBody>
      </p:sp>
      <p:pic>
        <p:nvPicPr>
          <p:cNvPr id="6" name="Picture 5" descr="Graphical user interface, text, application&#10;&#10;Description automatically generated">
            <a:extLst>
              <a:ext uri="{FF2B5EF4-FFF2-40B4-BE49-F238E27FC236}">
                <a16:creationId xmlns:a16="http://schemas.microsoft.com/office/drawing/2014/main" id="{FF230AA4-CC9C-E5B9-50A1-4E4E8BD25022}"/>
              </a:ext>
            </a:extLst>
          </p:cNvPr>
          <p:cNvPicPr>
            <a:picLocks noChangeAspect="1"/>
          </p:cNvPicPr>
          <p:nvPr/>
        </p:nvPicPr>
        <p:blipFill>
          <a:blip r:embed="rId3"/>
          <a:stretch>
            <a:fillRect/>
          </a:stretch>
        </p:blipFill>
        <p:spPr>
          <a:xfrm>
            <a:off x="2453192" y="4211955"/>
            <a:ext cx="6532015" cy="1474154"/>
          </a:xfrm>
          <a:prstGeom prst="rect">
            <a:avLst/>
          </a:prstGeom>
          <a:ln>
            <a:solidFill>
              <a:schemeClr val="tx1"/>
            </a:solidFill>
          </a:ln>
        </p:spPr>
      </p:pic>
      <p:sp>
        <p:nvSpPr>
          <p:cNvPr id="7" name="Rectangle 6">
            <a:extLst>
              <a:ext uri="{FF2B5EF4-FFF2-40B4-BE49-F238E27FC236}">
                <a16:creationId xmlns:a16="http://schemas.microsoft.com/office/drawing/2014/main" id="{FBD9C4D0-BA85-CBEC-08B7-5EB144628E56}"/>
              </a:ext>
            </a:extLst>
          </p:cNvPr>
          <p:cNvSpPr/>
          <p:nvPr/>
        </p:nvSpPr>
        <p:spPr>
          <a:xfrm>
            <a:off x="3864178" y="4725144"/>
            <a:ext cx="4380230" cy="619125"/>
          </a:xfrm>
          <a:prstGeom prst="rect">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96494831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591272" y="1129304"/>
            <a:ext cx="6552728" cy="2160587"/>
          </a:xfrm>
        </p:spPr>
        <p:txBody>
          <a:bodyPr>
            <a:noAutofit/>
          </a:bodyPr>
          <a:lstStyle/>
          <a:p>
            <a:pPr marL="0" indent="0">
              <a:buNone/>
            </a:pPr>
            <a:r>
              <a:rPr lang="en-GB" sz="1600" dirty="0">
                <a:latin typeface="Calibri" panose="020F0502020204030204" pitchFamily="34" charset="0"/>
                <a:ea typeface="Calibri" panose="020F0502020204030204" pitchFamily="34" charset="0"/>
                <a:cs typeface="Times New Roman" panose="02020603050405020304" pitchFamily="18" charset="0"/>
              </a:rPr>
              <a:t>Select the evidence and the page will refresh, dropping all elements of the email into the existing version – </a:t>
            </a:r>
          </a:p>
          <a:p>
            <a:pPr lvl="0">
              <a:buFont typeface="Symbol" panose="05050102010706020507" pitchFamily="18" charset="2"/>
              <a:buChar char=""/>
            </a:pPr>
            <a:r>
              <a:rPr lang="en-GB" sz="1600" dirty="0">
                <a:latin typeface="Calibri" panose="020F0502020204030204" pitchFamily="34" charset="0"/>
                <a:ea typeface="Calibri" panose="020F0502020204030204" pitchFamily="34" charset="0"/>
                <a:cs typeface="Times New Roman" panose="02020603050405020304" pitchFamily="18" charset="0"/>
              </a:rPr>
              <a:t>Description</a:t>
            </a:r>
          </a:p>
          <a:p>
            <a:pPr lvl="0">
              <a:buFont typeface="Symbol" panose="05050102010706020507" pitchFamily="18" charset="2"/>
              <a:buChar char=""/>
            </a:pPr>
            <a:r>
              <a:rPr lang="en-GB" sz="1600" dirty="0">
                <a:latin typeface="Calibri" panose="020F0502020204030204" pitchFamily="34" charset="0"/>
                <a:ea typeface="Calibri" panose="020F0502020204030204" pitchFamily="34" charset="0"/>
                <a:cs typeface="Times New Roman" panose="02020603050405020304" pitchFamily="18" charset="0"/>
              </a:rPr>
              <a:t>Any attachments </a:t>
            </a:r>
          </a:p>
          <a:p>
            <a:pPr marL="114300" indent="0">
              <a:buNone/>
            </a:pP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descr="Graphical user interface, text, application&#10;&#10;Description automatically generated">
            <a:extLst>
              <a:ext uri="{FF2B5EF4-FFF2-40B4-BE49-F238E27FC236}">
                <a16:creationId xmlns:a16="http://schemas.microsoft.com/office/drawing/2014/main" id="{3E45E7A6-31A1-8A5B-5435-A1F04D144C55}"/>
              </a:ext>
            </a:extLst>
          </p:cNvPr>
          <p:cNvPicPr>
            <a:picLocks noChangeAspect="1"/>
          </p:cNvPicPr>
          <p:nvPr/>
        </p:nvPicPr>
        <p:blipFill>
          <a:blip r:embed="rId2"/>
          <a:stretch>
            <a:fillRect/>
          </a:stretch>
        </p:blipFill>
        <p:spPr>
          <a:xfrm>
            <a:off x="2591272" y="2708920"/>
            <a:ext cx="6231944" cy="2808312"/>
          </a:xfrm>
          <a:prstGeom prst="rect">
            <a:avLst/>
          </a:prstGeom>
          <a:ln>
            <a:solidFill>
              <a:schemeClr val="tx1"/>
            </a:solidFill>
          </a:ln>
        </p:spPr>
      </p:pic>
    </p:spTree>
    <p:extLst>
      <p:ext uri="{BB962C8B-B14F-4D97-AF65-F5344CB8AC3E}">
        <p14:creationId xmlns:p14="http://schemas.microsoft.com/office/powerpoint/2010/main" val="342004017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591272" y="1412776"/>
            <a:ext cx="6552728" cy="2160587"/>
          </a:xfrm>
        </p:spPr>
        <p:txBody>
          <a:bodyPr>
            <a:noAutofit/>
          </a:bodyPr>
          <a:lstStyle/>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8103B4CA-1FC4-31A2-CBE6-95160256DB4E}"/>
              </a:ext>
            </a:extLst>
          </p:cNvPr>
          <p:cNvSpPr txBox="1"/>
          <p:nvPr/>
        </p:nvSpPr>
        <p:spPr>
          <a:xfrm>
            <a:off x="2895600" y="980728"/>
            <a:ext cx="4648200" cy="584775"/>
          </a:xfrm>
          <a:prstGeom prst="rect">
            <a:avLst/>
          </a:prstGeom>
          <a:noFill/>
        </p:spPr>
        <p:txBody>
          <a:bodyPr wrap="square">
            <a:spAutoFit/>
          </a:bodyPr>
          <a:lstStyle/>
          <a:p>
            <a:r>
              <a:rPr lang="en-GB" sz="1600" b="0" dirty="0">
                <a:effectLst/>
                <a:latin typeface="Calibri" panose="020F0502020204030204" pitchFamily="34" charset="0"/>
                <a:ea typeface="Calibri" panose="020F0502020204030204" pitchFamily="34" charset="0"/>
                <a:cs typeface="Times New Roman" panose="02020603050405020304" pitchFamily="18" charset="0"/>
              </a:rPr>
              <a:t>The system will add a note at the top of the added content, to show where it’s come from. </a:t>
            </a:r>
          </a:p>
        </p:txBody>
      </p:sp>
      <p:pic>
        <p:nvPicPr>
          <p:cNvPr id="4" name="Picture 3" descr="Graphical user interface, text, application, email&#10;&#10;Description automatically generated">
            <a:extLst>
              <a:ext uri="{FF2B5EF4-FFF2-40B4-BE49-F238E27FC236}">
                <a16:creationId xmlns:a16="http://schemas.microsoft.com/office/drawing/2014/main" id="{C47AEC53-9BD2-3009-AB83-A4A185E62238}"/>
              </a:ext>
            </a:extLst>
          </p:cNvPr>
          <p:cNvPicPr>
            <a:picLocks noChangeAspect="1"/>
          </p:cNvPicPr>
          <p:nvPr/>
        </p:nvPicPr>
        <p:blipFill rotWithShape="1">
          <a:blip r:embed="rId2"/>
          <a:srcRect b="14814"/>
          <a:stretch/>
        </p:blipFill>
        <p:spPr bwMode="auto">
          <a:xfrm>
            <a:off x="2757487" y="1904593"/>
            <a:ext cx="6209472" cy="3728710"/>
          </a:xfrm>
          <a:prstGeom prst="rect">
            <a:avLst/>
          </a:prstGeom>
          <a:ln>
            <a:solidFill>
              <a:schemeClr val="tx1"/>
            </a:solidFill>
          </a:ln>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id="{E8920FF4-CDB0-76C5-A45F-70E5CFB8DEB9}"/>
              </a:ext>
            </a:extLst>
          </p:cNvPr>
          <p:cNvSpPr/>
          <p:nvPr/>
        </p:nvSpPr>
        <p:spPr>
          <a:xfrm>
            <a:off x="3275856" y="4876383"/>
            <a:ext cx="2448272" cy="568841"/>
          </a:xfrm>
          <a:prstGeom prst="rect">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34848935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743436" y="692696"/>
            <a:ext cx="6552728" cy="2160587"/>
          </a:xfrm>
        </p:spPr>
        <p:txBody>
          <a:bodyPr>
            <a:noAutofit/>
          </a:bodyPr>
          <a:lstStyle/>
          <a:p>
            <a:pPr marL="0" indent="0">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Save using the normal save options:</a:t>
            </a: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216CA71D-B0F8-7C80-CC08-EE81FB1A3844}"/>
              </a:ext>
            </a:extLst>
          </p:cNvPr>
          <p:cNvPicPr>
            <a:picLocks noChangeAspect="1"/>
          </p:cNvPicPr>
          <p:nvPr/>
        </p:nvPicPr>
        <p:blipFill>
          <a:blip r:embed="rId2"/>
          <a:stretch>
            <a:fillRect/>
          </a:stretch>
        </p:blipFill>
        <p:spPr>
          <a:xfrm>
            <a:off x="2861118" y="1520576"/>
            <a:ext cx="5581650" cy="504825"/>
          </a:xfrm>
          <a:prstGeom prst="rect">
            <a:avLst/>
          </a:prstGeom>
          <a:ln>
            <a:solidFill>
              <a:schemeClr val="tx1"/>
            </a:solidFill>
          </a:ln>
        </p:spPr>
      </p:pic>
      <p:sp>
        <p:nvSpPr>
          <p:cNvPr id="4" name="TextBox 3">
            <a:extLst>
              <a:ext uri="{FF2B5EF4-FFF2-40B4-BE49-F238E27FC236}">
                <a16:creationId xmlns:a16="http://schemas.microsoft.com/office/drawing/2014/main" id="{9968EC2B-0BDC-6B34-FD5F-C492904335EB}"/>
              </a:ext>
            </a:extLst>
          </p:cNvPr>
          <p:cNvSpPr txBox="1"/>
          <p:nvPr/>
        </p:nvSpPr>
        <p:spPr>
          <a:xfrm>
            <a:off x="2782678" y="3133710"/>
            <a:ext cx="5738530" cy="973600"/>
          </a:xfrm>
          <a:prstGeom prst="rect">
            <a:avLst/>
          </a:prstGeom>
          <a:noFill/>
        </p:spPr>
        <p:txBody>
          <a:bodyPr wrap="square">
            <a:spAutoFit/>
          </a:bodyPr>
          <a:lstStyle/>
          <a:p>
            <a:pPr>
              <a:lnSpc>
                <a:spcPct val="107000"/>
              </a:lnSpc>
              <a:spcAft>
                <a:spcPts val="800"/>
              </a:spcAft>
            </a:pPr>
            <a:r>
              <a:rPr lang="en-GB" sz="1600" b="0" dirty="0">
                <a:effectLst/>
                <a:latin typeface="Calibri" panose="020F0502020204030204" pitchFamily="34" charset="0"/>
                <a:ea typeface="Calibri" panose="020F0502020204030204" pitchFamily="34" charset="0"/>
                <a:cs typeface="Times New Roman" panose="02020603050405020304" pitchFamily="18" charset="0"/>
              </a:rPr>
              <a:t>Here are the details of the full emailing in functionality:</a:t>
            </a:r>
          </a:p>
          <a:p>
            <a:pPr>
              <a:lnSpc>
                <a:spcPct val="107000"/>
              </a:lnSpc>
              <a:spcAft>
                <a:spcPts val="800"/>
              </a:spcAft>
            </a:pPr>
            <a:r>
              <a:rPr lang="en-GB" sz="1600" b="0" dirty="0">
                <a:effectLst/>
                <a:latin typeface="Calibri" panose="020F0502020204030204" pitchFamily="34" charset="0"/>
                <a:ea typeface="Calibri" panose="020F0502020204030204" pitchFamily="34" charset="0"/>
                <a:cs typeface="Times New Roman" panose="02020603050405020304" pitchFamily="18" charset="0"/>
              </a:rPr>
              <a:t> </a:t>
            </a:r>
            <a:r>
              <a:rPr lang="en-GB" sz="1600" b="0" u="sng" dirty="0">
                <a:solidFill>
                  <a:srgbClr val="000099"/>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https://skillwise.net/wp-content/uploads/2019/08/Assessor-emailing-into-the-e-portfolio-V2.pdf</a:t>
            </a:r>
            <a:endParaRPr lang="en-GB" sz="1600" b="0" dirty="0">
              <a:solidFill>
                <a:srgbClr val="000099"/>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266771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591272" y="1412776"/>
            <a:ext cx="6373216" cy="2160587"/>
          </a:xfrm>
        </p:spPr>
        <p:txBody>
          <a:bodyPr>
            <a:noAutofit/>
          </a:bodyPr>
          <a:lstStyle/>
          <a:p>
            <a:pPr marL="0" indent="0">
              <a:lnSpc>
                <a:spcPct val="107000"/>
              </a:lnSpc>
              <a:spcAft>
                <a:spcPts val="800"/>
              </a:spcAft>
              <a:buNone/>
            </a:pPr>
            <a:r>
              <a:rPr lang="en-GB" sz="1600" b="1" u="sng" dirty="0">
                <a:effectLst/>
                <a:latin typeface="Calibri" panose="020F0502020204030204" pitchFamily="34" charset="0"/>
                <a:ea typeface="Calibri" panose="020F0502020204030204" pitchFamily="34" charset="0"/>
                <a:cs typeface="Times New Roman" panose="02020603050405020304" pitchFamily="18" charset="0"/>
              </a:rPr>
              <a:t>Add centre switch to choose where OTJ are recorded.</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We have two areas for recording OTJT hours, the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Diary</a:t>
            </a:r>
            <a:r>
              <a:rPr lang="en-GB" sz="1600" dirty="0">
                <a:effectLst/>
                <a:latin typeface="Calibri" panose="020F0502020204030204" pitchFamily="34" charset="0"/>
                <a:ea typeface="Calibri" panose="020F0502020204030204" pitchFamily="34" charset="0"/>
                <a:cs typeface="Times New Roman" panose="02020603050405020304" pitchFamily="18" charset="0"/>
              </a:rPr>
              <a:t> tab and the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Activity log</a:t>
            </a:r>
            <a:r>
              <a:rPr lang="en-GB" sz="1600" dirty="0">
                <a:effectLst/>
                <a:latin typeface="Calibri" panose="020F0502020204030204" pitchFamily="34" charset="0"/>
                <a:ea typeface="Calibri" panose="020F0502020204030204" pitchFamily="34" charset="0"/>
                <a:cs typeface="Times New Roman" panose="02020603050405020304" pitchFamily="18" charset="0"/>
              </a:rPr>
              <a:t> tab.  Some users have found this confusing, so we have added a centre switch with different options. </a:t>
            </a:r>
          </a:p>
          <a:p>
            <a:pPr marL="0" indent="0">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The options within the switch are:</a:t>
            </a:r>
          </a:p>
          <a:p>
            <a:pPr marL="0" lvl="0" indent="0">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Log OTJ in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Diary</a:t>
            </a:r>
            <a:r>
              <a:rPr lang="en-GB" sz="1600" dirty="0">
                <a:effectLst/>
                <a:latin typeface="Calibri" panose="020F0502020204030204" pitchFamily="34" charset="0"/>
                <a:ea typeface="Calibri" panose="020F0502020204030204" pitchFamily="34" charset="0"/>
                <a:cs typeface="Times New Roman" panose="02020603050405020304" pitchFamily="18" charset="0"/>
              </a:rPr>
              <a:t> only</a:t>
            </a:r>
          </a:p>
          <a:p>
            <a:pPr marL="0" lvl="0" indent="0">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Log OTJ in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Activity log</a:t>
            </a:r>
            <a:r>
              <a:rPr lang="en-GB" sz="1600" dirty="0">
                <a:effectLst/>
                <a:latin typeface="Calibri" panose="020F0502020204030204" pitchFamily="34" charset="0"/>
                <a:ea typeface="Calibri" panose="020F0502020204030204" pitchFamily="34" charset="0"/>
                <a:cs typeface="Times New Roman" panose="02020603050405020304" pitchFamily="18" charset="0"/>
              </a:rPr>
              <a:t> only</a:t>
            </a:r>
          </a:p>
          <a:p>
            <a:pPr marL="0" lvl="0" indent="0">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Log OTJ in both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Diary</a:t>
            </a:r>
            <a:r>
              <a:rPr lang="en-GB" sz="1600" dirty="0">
                <a:effectLst/>
                <a:latin typeface="Calibri" panose="020F0502020204030204" pitchFamily="34" charset="0"/>
                <a:ea typeface="Calibri" panose="020F0502020204030204" pitchFamily="34" charset="0"/>
                <a:cs typeface="Times New Roman" panose="02020603050405020304" pitchFamily="18" charset="0"/>
              </a:rPr>
              <a:t> and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Activity log</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The default setting remains the third option, that hours can be added to both areas, since that is what we have now.</a:t>
            </a:r>
          </a:p>
          <a:p>
            <a:pPr marL="0" indent="0">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455629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595735" y="1268413"/>
            <a:ext cx="6552728" cy="2160587"/>
          </a:xfrm>
        </p:spPr>
        <p:txBody>
          <a:bodyPr>
            <a:noAutofit/>
          </a:bodyPr>
          <a:lstStyle/>
          <a:p>
            <a:pPr marL="0" indent="0">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For either of the first two switches, the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Diary or Activity log</a:t>
            </a:r>
            <a:r>
              <a:rPr lang="en-GB" sz="1600" dirty="0">
                <a:effectLst/>
                <a:latin typeface="Calibri" panose="020F0502020204030204" pitchFamily="34" charset="0"/>
                <a:ea typeface="Calibri" panose="020F0502020204030204" pitchFamily="34" charset="0"/>
                <a:cs typeface="Times New Roman" panose="02020603050405020304" pitchFamily="18" charset="0"/>
              </a:rPr>
              <a:t> tabs would still be available to use but for the tab not selected, the area for logging OTJ would be hidden for all users.</a:t>
            </a:r>
          </a:p>
          <a:p>
            <a:pPr marL="0" indent="0">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For backwards compatibility, you will still see the OTJ column in the summary table, where there are entries there. Where there are no entries, it will hidden along with the section to log OTJ hours.</a:t>
            </a:r>
          </a:p>
          <a:p>
            <a:pPr marL="0" indent="0">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Here are the details of the full OTJ Training Functionality:</a:t>
            </a:r>
          </a:p>
          <a:p>
            <a:pPr marL="0" indent="0">
              <a:buNone/>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600" dirty="0">
                <a:solidFill>
                  <a:srgbClr val="000099"/>
                </a:solidFill>
                <a:effectLst/>
                <a:latin typeface="Calibri" panose="020F0502020204030204" pitchFamily="34" charset="0"/>
                <a:ea typeface="Calibri" panose="020F0502020204030204" pitchFamily="34" charset="0"/>
                <a:cs typeface="Times New Roman" panose="02020603050405020304" pitchFamily="18" charset="0"/>
              </a:rPr>
              <a:t> </a:t>
            </a:r>
            <a:r>
              <a:rPr lang="en-GB" sz="1600" u="sng" dirty="0">
                <a:solidFill>
                  <a:srgbClr val="000099"/>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https://skillwise.net/wp-content/uploads/2022/12/Off-the-job-training-V2.pdf</a:t>
            </a:r>
            <a:endParaRPr lang="en-GB" sz="1600" dirty="0">
              <a:solidFill>
                <a:srgbClr val="000099"/>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spcAft>
                <a:spcPts val="800"/>
              </a:spcAft>
              <a:buNone/>
            </a:pPr>
            <a:r>
              <a:rPr lang="en-GB" sz="1600" b="1" u="sng" dirty="0">
                <a:effectLst/>
                <a:latin typeface="Calibri" panose="020F0502020204030204" pitchFamily="34" charset="0"/>
                <a:ea typeface="Calibri" panose="020F0502020204030204" pitchFamily="34" charset="0"/>
                <a:cs typeface="Times New Roman" panose="02020603050405020304" pitchFamily="18" charset="0"/>
              </a:rPr>
              <a:t>If you would prefer to only allow OTJ to be added on one tab or the other, please let us know along with your preference.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1994958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591272" y="1412776"/>
            <a:ext cx="6552728" cy="2160587"/>
          </a:xfrm>
        </p:spPr>
        <p:txBody>
          <a:bodyPr>
            <a:noAutofit/>
          </a:bodyPr>
          <a:lstStyle/>
          <a:p>
            <a:pPr marL="0" indent="0">
              <a:lnSpc>
                <a:spcPct val="107000"/>
              </a:lnSpc>
              <a:spcAft>
                <a:spcPts val="800"/>
              </a:spcAft>
              <a:buNone/>
            </a:pPr>
            <a:r>
              <a:rPr lang="en-GB" sz="16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Updating notification e-mails with custom centre text </a:t>
            </a:r>
            <a:endParaRPr lang="en-GB" sz="16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1600" dirty="0">
                <a:effectLst/>
                <a:latin typeface="Calibri" panose="020F0502020204030204" pitchFamily="34" charset="0"/>
                <a:ea typeface="Calibri" panose="020F0502020204030204" pitchFamily="34" charset="0"/>
                <a:cs typeface="Calibri" panose="020F0502020204030204" pitchFamily="34" charset="0"/>
              </a:rPr>
              <a:t>To help users, and make the notifications clearer to them, we have added the custom naming conventions to them.  Some of the customisable names are:</a:t>
            </a:r>
            <a:endParaRPr lang="en-GB" sz="16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r>
              <a:rPr lang="en-GB" sz="1600" dirty="0">
                <a:effectLst/>
                <a:latin typeface="Calibri" panose="020F0502020204030204" pitchFamily="34" charset="0"/>
                <a:ea typeface="Calibri" panose="020F0502020204030204" pitchFamily="34" charset="0"/>
                <a:cs typeface="Calibri" panose="020F0502020204030204" pitchFamily="34" charset="0"/>
              </a:rPr>
              <a:t>User roles (learner, assessor, IQA, EQA, OSU, Expert witness, Line Manager)</a:t>
            </a:r>
            <a:br>
              <a:rPr lang="en-GB" sz="1600" dirty="0">
                <a:effectLst/>
                <a:latin typeface="Calibri" panose="020F0502020204030204" pitchFamily="34" charset="0"/>
                <a:ea typeface="Calibri" panose="020F0502020204030204" pitchFamily="34" charset="0"/>
                <a:cs typeface="Calibri" panose="020F0502020204030204" pitchFamily="34" charset="0"/>
              </a:rPr>
            </a:br>
            <a:r>
              <a:rPr lang="en-GB" sz="1600" dirty="0">
                <a:effectLst/>
                <a:latin typeface="Calibri" panose="020F0502020204030204" pitchFamily="34" charset="0"/>
                <a:ea typeface="Calibri" panose="020F0502020204030204" pitchFamily="34" charset="0"/>
                <a:cs typeface="Calibri" panose="020F0502020204030204" pitchFamily="34" charset="0"/>
              </a:rPr>
              <a:t>Off the job training</a:t>
            </a:r>
            <a:br>
              <a:rPr lang="en-GB" sz="1600" dirty="0">
                <a:effectLst/>
                <a:latin typeface="Calibri" panose="020F0502020204030204" pitchFamily="34" charset="0"/>
                <a:ea typeface="Calibri" panose="020F0502020204030204" pitchFamily="34" charset="0"/>
                <a:cs typeface="Calibri" panose="020F0502020204030204" pitchFamily="34" charset="0"/>
              </a:rPr>
            </a:br>
            <a:r>
              <a:rPr lang="en-GB" sz="1600" dirty="0">
                <a:effectLst/>
                <a:latin typeface="Calibri" panose="020F0502020204030204" pitchFamily="34" charset="0"/>
                <a:ea typeface="Calibri" panose="020F0502020204030204" pitchFamily="34" charset="0"/>
                <a:cs typeface="Calibri" panose="020F0502020204030204" pitchFamily="34" charset="0"/>
              </a:rPr>
              <a:t>Assessment plan</a:t>
            </a:r>
            <a:br>
              <a:rPr lang="en-GB" sz="1600" dirty="0">
                <a:effectLst/>
                <a:latin typeface="Calibri" panose="020F0502020204030204" pitchFamily="34" charset="0"/>
                <a:ea typeface="Calibri" panose="020F0502020204030204" pitchFamily="34" charset="0"/>
                <a:cs typeface="Calibri" panose="020F0502020204030204" pitchFamily="34" charset="0"/>
              </a:rPr>
            </a:br>
            <a:r>
              <a:rPr lang="en-GB" sz="1600" dirty="0">
                <a:effectLst/>
                <a:latin typeface="Calibri" panose="020F0502020204030204" pitchFamily="34" charset="0"/>
                <a:ea typeface="Calibri" panose="020F0502020204030204" pitchFamily="34" charset="0"/>
                <a:cs typeface="Calibri" panose="020F0502020204030204" pitchFamily="34" charset="0"/>
              </a:rPr>
              <a:t>Verification</a:t>
            </a:r>
            <a:endParaRPr lang="en-GB" sz="16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lnSpc>
                <a:spcPct val="107000"/>
              </a:lnSpc>
              <a:spcAft>
                <a:spcPts val="800"/>
              </a:spcAft>
              <a:buNone/>
            </a:pPr>
            <a:r>
              <a:rPr lang="en-GB" sz="1600" dirty="0">
                <a:effectLst/>
                <a:latin typeface="Calibri" panose="020F0502020204030204" pitchFamily="34" charset="0"/>
                <a:ea typeface="Calibri" panose="020F0502020204030204" pitchFamily="34" charset="0"/>
                <a:cs typeface="Calibri" panose="020F0502020204030204" pitchFamily="34" charset="0"/>
              </a:rPr>
              <a:t>So now, any email notifications which go out, will reflect the naming conventions in your centre.</a:t>
            </a: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4500163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591272" y="1412776"/>
            <a:ext cx="6552728" cy="2160587"/>
          </a:xfrm>
        </p:spPr>
        <p:txBody>
          <a:bodyPr>
            <a:noAutofit/>
          </a:bodyPr>
          <a:lstStyle/>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lnSpc>
                <a:spcPct val="107000"/>
              </a:lnSpc>
              <a:spcAft>
                <a:spcPts val="800"/>
              </a:spcAft>
              <a:buNone/>
            </a:pPr>
            <a:r>
              <a:rPr lang="en-GB" sz="2000" b="1" u="sng" dirty="0">
                <a:latin typeface="Calibri" panose="020F0502020204030204" pitchFamily="34" charset="0"/>
                <a:ea typeface="Calibri" panose="020F0502020204030204" pitchFamily="34" charset="0"/>
                <a:cs typeface="Calibri" panose="020F0502020204030204" pitchFamily="34" charset="0"/>
              </a:rPr>
              <a:t>All t</a:t>
            </a:r>
            <a:r>
              <a:rPr lang="en-GB" sz="2000" b="1" u="sng" dirty="0">
                <a:effectLst/>
                <a:latin typeface="Calibri" panose="020F0502020204030204" pitchFamily="34" charset="0"/>
                <a:ea typeface="Calibri" panose="020F0502020204030204" pitchFamily="34" charset="0"/>
                <a:cs typeface="Calibri" panose="020F0502020204030204" pitchFamily="34" charset="0"/>
              </a:rPr>
              <a:t>hese enhancements (unless specified) have been automatically added to VQManager for you.</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2205755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699792" y="370954"/>
            <a:ext cx="6248401" cy="2160587"/>
          </a:xfrm>
        </p:spPr>
        <p:txBody>
          <a:bodyPr>
            <a:noAutofit/>
          </a:bodyPr>
          <a:lstStyle/>
          <a:p>
            <a:pPr marL="0" indent="0">
              <a:buFontTx/>
              <a:buNone/>
              <a:defRPr/>
            </a:pPr>
            <a:endParaRPr lang="en-GB" sz="1600" b="1"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None/>
            </a:pPr>
            <a:endParaRPr lang="en-GB" sz="1600" dirty="0">
              <a:latin typeface="Calibri" panose="020F0502020204030204" pitchFamily="34" charset="0"/>
              <a:cs typeface="Calibri" panose="020F0502020204030204" pitchFamily="34" charset="0"/>
            </a:endParaRPr>
          </a:p>
          <a:p>
            <a:pPr marL="0" indent="0">
              <a:buNone/>
            </a:pPr>
            <a:r>
              <a:rPr lang="en-GB" sz="1600" dirty="0">
                <a:latin typeface="Calibri" panose="020F0502020204030204" pitchFamily="34" charset="0"/>
                <a:cs typeface="Calibri" panose="020F0502020204030204" pitchFamily="34" charset="0"/>
              </a:rPr>
              <a:t>We have an extensive support and training pages for all users.  You will find videos and PDF documents to help you use all functionality available within VQManager.</a:t>
            </a:r>
          </a:p>
          <a:p>
            <a:pPr marL="0" indent="0">
              <a:buNone/>
            </a:pPr>
            <a:endParaRPr lang="en-GB" sz="1600" dirty="0"/>
          </a:p>
          <a:p>
            <a:pPr marL="0" indent="0">
              <a:buNone/>
            </a:pPr>
            <a:endParaRPr lang="en-GB" sz="1600" dirty="0"/>
          </a:p>
          <a:p>
            <a:pPr marL="0" indent="0">
              <a:buNone/>
            </a:pPr>
            <a:endParaRPr lang="en-GB" sz="1600" dirty="0"/>
          </a:p>
          <a:p>
            <a:pPr marL="0" indent="0">
              <a:buNone/>
            </a:pPr>
            <a:endParaRPr lang="en-GB" sz="1600" dirty="0"/>
          </a:p>
          <a:p>
            <a:pPr marL="0" indent="0">
              <a:buNone/>
            </a:pPr>
            <a:endParaRPr lang="en-GB" sz="1600" dirty="0"/>
          </a:p>
          <a:p>
            <a:pPr marL="0" indent="0">
              <a:buNone/>
            </a:pPr>
            <a:endParaRPr lang="en-GB" sz="1600" dirty="0"/>
          </a:p>
          <a:p>
            <a:pPr marL="0" indent="0">
              <a:buNone/>
            </a:pPr>
            <a:r>
              <a:rPr lang="en-GB" sz="1600" dirty="0"/>
              <a:t>.</a:t>
            </a:r>
          </a:p>
          <a:p>
            <a:pPr marL="0" indent="0">
              <a:buNone/>
            </a:pPr>
            <a:endParaRPr lang="en-GB" sz="1600" dirty="0"/>
          </a:p>
          <a:p>
            <a:pPr marL="0" indent="0">
              <a:buNone/>
            </a:pPr>
            <a:endParaRPr lang="en-GB" sz="1600" dirty="0"/>
          </a:p>
          <a:p>
            <a:pPr marL="0" indent="0">
              <a:buNone/>
            </a:pPr>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pPr marL="0" indent="0">
              <a:buFontTx/>
              <a:buNone/>
              <a:defRPr/>
            </a:pPr>
            <a:endParaRPr lang="en-GB" sz="1600" b="1" dirty="0">
              <a:latin typeface="Calibri" panose="020F0502020204030204" pitchFamily="34" charset="0"/>
              <a:cs typeface="Calibri" panose="020F0502020204030204" pitchFamily="34" charset="0"/>
            </a:endParaRPr>
          </a:p>
          <a:p>
            <a:pPr marL="0" indent="0">
              <a:buFontTx/>
              <a:buNone/>
              <a:defRPr/>
            </a:pPr>
            <a:endParaRPr lang="en-GB" sz="1600" b="1" dirty="0">
              <a:latin typeface="Calibri" panose="020F0502020204030204" pitchFamily="34" charset="0"/>
              <a:cs typeface="Calibri" panose="020F0502020204030204" pitchFamily="34" charset="0"/>
            </a:endParaRPr>
          </a:p>
          <a:p>
            <a:pPr marL="0" indent="0">
              <a:buFontTx/>
              <a:buNone/>
              <a:defRPr/>
            </a:pPr>
            <a:endParaRPr lang="en-GB" altLang="en-US" sz="16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spcBef>
                <a:spcPct val="0"/>
              </a:spcBef>
              <a:buClrTx/>
              <a:buFontTx/>
              <a:buNone/>
              <a:defRPr/>
            </a:pPr>
            <a:endParaRPr lang="en-GB" altLang="en-US" sz="1600" b="1" dirty="0">
              <a:latin typeface="Arial" panose="020B060402020202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73D6FE55-14F6-470A-FEE3-428CEDC2A9AC}"/>
              </a:ext>
            </a:extLst>
          </p:cNvPr>
          <p:cNvPicPr>
            <a:picLocks noChangeAspect="1"/>
          </p:cNvPicPr>
          <p:nvPr/>
        </p:nvPicPr>
        <p:blipFill>
          <a:blip r:embed="rId2"/>
          <a:stretch>
            <a:fillRect/>
          </a:stretch>
        </p:blipFill>
        <p:spPr>
          <a:xfrm>
            <a:off x="2699792" y="548680"/>
            <a:ext cx="5151527" cy="459189"/>
          </a:xfrm>
          <a:prstGeom prst="rect">
            <a:avLst/>
          </a:prstGeom>
          <a:ln>
            <a:solidFill>
              <a:schemeClr val="tx1"/>
            </a:solidFill>
          </a:ln>
        </p:spPr>
      </p:pic>
      <p:pic>
        <p:nvPicPr>
          <p:cNvPr id="4" name="Picture 3">
            <a:extLst>
              <a:ext uri="{FF2B5EF4-FFF2-40B4-BE49-F238E27FC236}">
                <a16:creationId xmlns:a16="http://schemas.microsoft.com/office/drawing/2014/main" id="{7217F1CA-C0D7-B70A-4A6D-00E7798F5134}"/>
              </a:ext>
            </a:extLst>
          </p:cNvPr>
          <p:cNvPicPr>
            <a:picLocks noChangeAspect="1"/>
          </p:cNvPicPr>
          <p:nvPr/>
        </p:nvPicPr>
        <p:blipFill>
          <a:blip r:embed="rId3"/>
          <a:stretch>
            <a:fillRect/>
          </a:stretch>
        </p:blipFill>
        <p:spPr>
          <a:xfrm>
            <a:off x="2679455" y="2132856"/>
            <a:ext cx="5997001" cy="4043536"/>
          </a:xfrm>
          <a:prstGeom prst="rect">
            <a:avLst/>
          </a:prstGeom>
          <a:ln>
            <a:solidFill>
              <a:schemeClr val="tx1"/>
            </a:solidFill>
          </a:ln>
        </p:spPr>
      </p:pic>
    </p:spTree>
    <p:extLst>
      <p:ext uri="{BB962C8B-B14F-4D97-AF65-F5344CB8AC3E}">
        <p14:creationId xmlns:p14="http://schemas.microsoft.com/office/powerpoint/2010/main" val="389154051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591272" y="1412776"/>
            <a:ext cx="6552728" cy="2160587"/>
          </a:xfrm>
        </p:spPr>
        <p:txBody>
          <a:bodyPr>
            <a:noAutofit/>
          </a:bodyPr>
          <a:lstStyle/>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pic>
        <p:nvPicPr>
          <p:cNvPr id="2" name="Picture 1" descr="Text&#10;&#10;Description automatically generated with medium confidence">
            <a:extLst>
              <a:ext uri="{FF2B5EF4-FFF2-40B4-BE49-F238E27FC236}">
                <a16:creationId xmlns:a16="http://schemas.microsoft.com/office/drawing/2014/main" id="{BD8F72BC-3E5A-8CA9-5653-B28FE54D901E}"/>
              </a:ext>
            </a:extLst>
          </p:cNvPr>
          <p:cNvPicPr>
            <a:picLocks noChangeAspect="1"/>
          </p:cNvPicPr>
          <p:nvPr/>
        </p:nvPicPr>
        <p:blipFill>
          <a:blip r:embed="rId2"/>
          <a:stretch>
            <a:fillRect/>
          </a:stretch>
        </p:blipFill>
        <p:spPr>
          <a:xfrm>
            <a:off x="2898738" y="209066"/>
            <a:ext cx="4831560" cy="4067464"/>
          </a:xfrm>
          <a:prstGeom prst="rect">
            <a:avLst/>
          </a:prstGeom>
          <a:ln>
            <a:solidFill>
              <a:schemeClr val="tx1"/>
            </a:solidFill>
          </a:ln>
        </p:spPr>
      </p:pic>
      <p:sp>
        <p:nvSpPr>
          <p:cNvPr id="3" name="Rectangle 2">
            <a:extLst>
              <a:ext uri="{FF2B5EF4-FFF2-40B4-BE49-F238E27FC236}">
                <a16:creationId xmlns:a16="http://schemas.microsoft.com/office/drawing/2014/main" id="{79915167-99D4-B36E-259E-2D3EDA34BE9A}"/>
              </a:ext>
            </a:extLst>
          </p:cNvPr>
          <p:cNvSpPr/>
          <p:nvPr/>
        </p:nvSpPr>
        <p:spPr>
          <a:xfrm>
            <a:off x="2987824" y="3135948"/>
            <a:ext cx="4464495" cy="5052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 name="TextBox 4">
            <a:extLst>
              <a:ext uri="{FF2B5EF4-FFF2-40B4-BE49-F238E27FC236}">
                <a16:creationId xmlns:a16="http://schemas.microsoft.com/office/drawing/2014/main" id="{01A8512F-6FF3-F1B9-A08B-EA3C2869BE16}"/>
              </a:ext>
            </a:extLst>
          </p:cNvPr>
          <p:cNvSpPr txBox="1"/>
          <p:nvPr/>
        </p:nvSpPr>
        <p:spPr>
          <a:xfrm>
            <a:off x="2544382" y="4484685"/>
            <a:ext cx="5411993" cy="338554"/>
          </a:xfrm>
          <a:prstGeom prst="rect">
            <a:avLst/>
          </a:prstGeom>
          <a:noFill/>
        </p:spPr>
        <p:txBody>
          <a:bodyPr wrap="square">
            <a:spAutoFit/>
          </a:bodyPr>
          <a:lstStyle/>
          <a:p>
            <a:r>
              <a:rPr lang="en-GB" sz="1600" b="0" dirty="0">
                <a:effectLst/>
                <a:latin typeface="Calibri" panose="020F0502020204030204" pitchFamily="34" charset="0"/>
                <a:ea typeface="Calibri" panose="020F0502020204030204" pitchFamily="34" charset="0"/>
                <a:cs typeface="Times New Roman" panose="02020603050405020304" pitchFamily="18" charset="0"/>
              </a:rPr>
              <a:t>It has the same options as the other reminders in this category.</a:t>
            </a:r>
          </a:p>
        </p:txBody>
      </p:sp>
      <p:pic>
        <p:nvPicPr>
          <p:cNvPr id="6" name="Picture 5">
            <a:extLst>
              <a:ext uri="{FF2B5EF4-FFF2-40B4-BE49-F238E27FC236}">
                <a16:creationId xmlns:a16="http://schemas.microsoft.com/office/drawing/2014/main" id="{052D37C2-B1F8-C787-D4FE-7D56FDE8452D}"/>
              </a:ext>
            </a:extLst>
          </p:cNvPr>
          <p:cNvPicPr>
            <a:picLocks noChangeAspect="1"/>
          </p:cNvPicPr>
          <p:nvPr/>
        </p:nvPicPr>
        <p:blipFill rotWithShape="1">
          <a:blip r:embed="rId3"/>
          <a:srcRect l="6795" b="4571"/>
          <a:stretch/>
        </p:blipFill>
        <p:spPr bwMode="auto">
          <a:xfrm>
            <a:off x="8037764" y="4238048"/>
            <a:ext cx="913482" cy="1741989"/>
          </a:xfrm>
          <a:prstGeom prst="rect">
            <a:avLst/>
          </a:prstGeom>
          <a:ln w="3175">
            <a:solidFill>
              <a:schemeClr val="tx1"/>
            </a:solid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395CAED7-581F-53A7-3DEF-4AF688E1FD08}"/>
              </a:ext>
            </a:extLst>
          </p:cNvPr>
          <p:cNvSpPr txBox="1"/>
          <p:nvPr/>
        </p:nvSpPr>
        <p:spPr>
          <a:xfrm>
            <a:off x="2556688" y="5202715"/>
            <a:ext cx="5143806" cy="1237070"/>
          </a:xfrm>
          <a:prstGeom prst="rect">
            <a:avLst/>
          </a:prstGeom>
          <a:noFill/>
        </p:spPr>
        <p:txBody>
          <a:bodyPr wrap="square">
            <a:spAutoFit/>
          </a:bodyPr>
          <a:lstStyle/>
          <a:p>
            <a:pPr>
              <a:lnSpc>
                <a:spcPct val="107000"/>
              </a:lnSpc>
              <a:spcAft>
                <a:spcPts val="800"/>
              </a:spcAft>
            </a:pPr>
            <a:r>
              <a:rPr lang="en-GB" sz="1600" b="0" dirty="0">
                <a:effectLst/>
                <a:latin typeface="Calibri" panose="020F0502020204030204" pitchFamily="34" charset="0"/>
                <a:ea typeface="Calibri" panose="020F0502020204030204" pitchFamily="34" charset="0"/>
                <a:cs typeface="Times New Roman" panose="02020603050405020304" pitchFamily="18" charset="0"/>
              </a:rPr>
              <a:t>Here are the full details of the email summary notifications:</a:t>
            </a:r>
          </a:p>
          <a:p>
            <a:pPr>
              <a:lnSpc>
                <a:spcPct val="107000"/>
              </a:lnSpc>
              <a:spcAft>
                <a:spcPts val="800"/>
              </a:spcAft>
            </a:pPr>
            <a:r>
              <a:rPr lang="en-GB" sz="1600" b="0" dirty="0">
                <a:effectLst/>
                <a:latin typeface="Calibri" panose="020F0502020204030204" pitchFamily="34" charset="0"/>
                <a:ea typeface="Calibri" panose="020F0502020204030204" pitchFamily="34" charset="0"/>
                <a:cs typeface="Times New Roman" panose="02020603050405020304" pitchFamily="18" charset="0"/>
              </a:rPr>
              <a:t> </a:t>
            </a:r>
            <a:r>
              <a:rPr lang="en-GB" sz="1600" u="sng" dirty="0">
                <a:solidFill>
                  <a:srgbClr val="000099"/>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https://skillwise.net/wp-content/uploads/2023/02/Email-Summary-Notifications-V3.pdf</a:t>
            </a:r>
            <a:endParaRPr lang="en-GB" sz="1600" dirty="0">
              <a:solidFill>
                <a:srgbClr val="000099"/>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710722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770179" y="483652"/>
            <a:ext cx="5999483" cy="921124"/>
          </a:xfrm>
        </p:spPr>
        <p:txBody>
          <a:bodyPr>
            <a:noAutofit/>
          </a:bodyPr>
          <a:lstStyle/>
          <a:p>
            <a:pPr marL="0" indent="0">
              <a:buNone/>
            </a:pPr>
            <a:r>
              <a:rPr lang="en-GB" sz="1600" b="1" dirty="0">
                <a:latin typeface="Calibri" panose="020F0502020204030204" pitchFamily="34" charset="0"/>
                <a:cs typeface="Calibri" panose="020F0502020204030204" pitchFamily="34" charset="0"/>
              </a:rPr>
              <a:t>Did you know…?  </a:t>
            </a:r>
            <a:r>
              <a:rPr lang="en-GB" sz="1600" dirty="0">
                <a:latin typeface="Calibri" panose="020F0502020204030204" pitchFamily="34" charset="0"/>
                <a:cs typeface="Calibri" panose="020F0502020204030204" pitchFamily="34" charset="0"/>
              </a:rPr>
              <a:t> we had a new page where we are storing the </a:t>
            </a:r>
          </a:p>
          <a:p>
            <a:pPr marL="0" indent="0">
              <a:buNone/>
            </a:pPr>
            <a:r>
              <a:rPr lang="en-GB" sz="1600" b="1" dirty="0">
                <a:latin typeface="Calibri" panose="020F0502020204030204" pitchFamily="34" charset="0"/>
                <a:cs typeface="Calibri" panose="020F0502020204030204" pitchFamily="34" charset="0"/>
              </a:rPr>
              <a:t>Did you know…? </a:t>
            </a:r>
            <a:r>
              <a:rPr lang="en-GB" sz="1600" dirty="0">
                <a:latin typeface="Calibri" panose="020F0502020204030204" pitchFamily="34" charset="0"/>
                <a:cs typeface="Calibri" panose="020F0502020204030204" pitchFamily="34" charset="0"/>
              </a:rPr>
              <a:t>Information? </a:t>
            </a:r>
          </a:p>
          <a:p>
            <a:pPr marL="0" indent="0">
              <a:buNone/>
            </a:pPr>
            <a:r>
              <a:rPr lang="en-GB" sz="1600" dirty="0">
                <a:latin typeface="Calibri" panose="020F0502020204030204" pitchFamily="34" charset="0"/>
                <a:cs typeface="Calibri" panose="020F0502020204030204" pitchFamily="34" charset="0"/>
              </a:rPr>
              <a:t>Notifications appear every month with a new top tip both in the website and on your messaging tabs.</a:t>
            </a:r>
          </a:p>
          <a:p>
            <a:pPr marL="0" indent="0">
              <a:buNone/>
            </a:pPr>
            <a:endParaRPr lang="en-GB" sz="1600" dirty="0"/>
          </a:p>
          <a:p>
            <a:pPr marL="0" indent="0">
              <a:buNone/>
            </a:pPr>
            <a:endParaRPr lang="en-GB" sz="1600" dirty="0"/>
          </a:p>
          <a:p>
            <a:pPr marL="0" indent="0">
              <a:buNone/>
            </a:pPr>
            <a:endParaRPr lang="en-GB" sz="1600" dirty="0"/>
          </a:p>
          <a:p>
            <a:pPr marL="0" indent="0">
              <a:buNone/>
            </a:pPr>
            <a:r>
              <a:rPr lang="en-GB" sz="1600" dirty="0"/>
              <a:t>.</a:t>
            </a:r>
          </a:p>
          <a:p>
            <a:pPr marL="0" indent="0">
              <a:buNone/>
            </a:pPr>
            <a:endParaRPr lang="en-GB" sz="1600" dirty="0"/>
          </a:p>
          <a:p>
            <a:pPr marL="0" indent="0">
              <a:buNone/>
            </a:pPr>
            <a:endParaRPr lang="en-GB" sz="1600" dirty="0"/>
          </a:p>
          <a:p>
            <a:pPr marL="0" indent="0">
              <a:buNone/>
            </a:pPr>
            <a:endParaRPr lang="en-GB" sz="1600" dirty="0"/>
          </a:p>
          <a:p>
            <a:endParaRPr lang="en-GB" sz="1600" dirty="0"/>
          </a:p>
          <a:p>
            <a:pPr marL="0" indent="0">
              <a:buNone/>
            </a:pPr>
            <a:endParaRPr lang="en-GB" sz="1600" b="1" dirty="0">
              <a:latin typeface="Calibri" panose="020F0502020204030204" pitchFamily="34" charset="0"/>
              <a:cs typeface="Calibri" panose="020F0502020204030204" pitchFamily="34" charset="0"/>
            </a:endParaRPr>
          </a:p>
          <a:p>
            <a:pPr marL="0" indent="0">
              <a:buNone/>
            </a:pPr>
            <a:endParaRPr lang="en-GB" sz="1600" b="1" dirty="0">
              <a:latin typeface="Calibri" panose="020F0502020204030204" pitchFamily="34" charset="0"/>
              <a:cs typeface="Calibri" panose="020F0502020204030204" pitchFamily="34" charset="0"/>
            </a:endParaRPr>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pPr marL="0" indent="0">
              <a:buFontTx/>
              <a:buNone/>
              <a:defRPr/>
            </a:pPr>
            <a:endParaRPr lang="en-GB" sz="1600" b="1" dirty="0">
              <a:latin typeface="Calibri" panose="020F0502020204030204" pitchFamily="34" charset="0"/>
              <a:cs typeface="Calibri" panose="020F0502020204030204" pitchFamily="34" charset="0"/>
            </a:endParaRPr>
          </a:p>
          <a:p>
            <a:pPr marL="0" indent="0">
              <a:buFontTx/>
              <a:buNone/>
              <a:defRPr/>
            </a:pPr>
            <a:endParaRPr lang="en-GB" altLang="en-US" sz="16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spcBef>
                <a:spcPct val="0"/>
              </a:spcBef>
              <a:buClrTx/>
              <a:buFontTx/>
              <a:buNone/>
              <a:defRPr/>
            </a:pPr>
            <a:endParaRPr lang="en-GB" altLang="en-US" sz="1600" b="1" dirty="0">
              <a:latin typeface="Arial" panose="020B060402020202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
        <p:nvSpPr>
          <p:cNvPr id="5" name="Rectangle 4"/>
          <p:cNvSpPr/>
          <p:nvPr/>
        </p:nvSpPr>
        <p:spPr>
          <a:xfrm>
            <a:off x="2770179" y="1762222"/>
            <a:ext cx="6877272" cy="338554"/>
          </a:xfrm>
          <a:prstGeom prst="rect">
            <a:avLst/>
          </a:prstGeom>
        </p:spPr>
        <p:txBody>
          <a:bodyPr wrap="square">
            <a:spAutoFit/>
          </a:bodyPr>
          <a:lstStyle/>
          <a:p>
            <a:r>
              <a:rPr lang="en-GB" sz="1600" dirty="0">
                <a:solidFill>
                  <a:srgbClr val="000099"/>
                </a:solidFill>
              </a:rPr>
              <a:t>https://skillwise.net/support/support-index/did-you-know/</a:t>
            </a:r>
            <a:endParaRPr lang="en-GB" sz="1600" dirty="0">
              <a:solidFill>
                <a:srgbClr val="000099"/>
              </a:solidFill>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CF86F2C3-1C42-09C3-2C7B-4E7C00835112}"/>
              </a:ext>
            </a:extLst>
          </p:cNvPr>
          <p:cNvPicPr>
            <a:picLocks noChangeAspect="1"/>
          </p:cNvPicPr>
          <p:nvPr/>
        </p:nvPicPr>
        <p:blipFill>
          <a:blip r:embed="rId2"/>
          <a:stretch>
            <a:fillRect/>
          </a:stretch>
        </p:blipFill>
        <p:spPr>
          <a:xfrm>
            <a:off x="2560940" y="2348880"/>
            <a:ext cx="6413837" cy="1512168"/>
          </a:xfrm>
          <a:prstGeom prst="rect">
            <a:avLst/>
          </a:prstGeom>
          <a:ln>
            <a:solidFill>
              <a:schemeClr val="tx1"/>
            </a:solidFill>
          </a:ln>
        </p:spPr>
      </p:pic>
      <p:pic>
        <p:nvPicPr>
          <p:cNvPr id="11" name="Picture 10">
            <a:extLst>
              <a:ext uri="{FF2B5EF4-FFF2-40B4-BE49-F238E27FC236}">
                <a16:creationId xmlns:a16="http://schemas.microsoft.com/office/drawing/2014/main" id="{362F1F14-5482-D36B-307D-D3FCEF51C929}"/>
              </a:ext>
            </a:extLst>
          </p:cNvPr>
          <p:cNvPicPr>
            <a:picLocks noChangeAspect="1"/>
          </p:cNvPicPr>
          <p:nvPr/>
        </p:nvPicPr>
        <p:blipFill>
          <a:blip r:embed="rId3"/>
          <a:stretch>
            <a:fillRect/>
          </a:stretch>
        </p:blipFill>
        <p:spPr>
          <a:xfrm>
            <a:off x="2563003" y="3717032"/>
            <a:ext cx="6413837" cy="2502654"/>
          </a:xfrm>
          <a:prstGeom prst="rect">
            <a:avLst/>
          </a:prstGeom>
          <a:ln>
            <a:solidFill>
              <a:schemeClr val="tx1"/>
            </a:solidFill>
          </a:ln>
        </p:spPr>
      </p:pic>
      <p:sp>
        <p:nvSpPr>
          <p:cNvPr id="12" name="Rectangle 11">
            <a:extLst>
              <a:ext uri="{FF2B5EF4-FFF2-40B4-BE49-F238E27FC236}">
                <a16:creationId xmlns:a16="http://schemas.microsoft.com/office/drawing/2014/main" id="{0EC89180-9D7E-9E47-0E24-E4E25295A6D8}"/>
              </a:ext>
            </a:extLst>
          </p:cNvPr>
          <p:cNvSpPr/>
          <p:nvPr/>
        </p:nvSpPr>
        <p:spPr bwMode="auto">
          <a:xfrm>
            <a:off x="5076056" y="3046923"/>
            <a:ext cx="1008112" cy="598101"/>
          </a:xfrm>
          <a:prstGeom prst="rect">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003399"/>
              </a:buClr>
              <a:buSzPct val="125000"/>
              <a:buFontTx/>
              <a:buChar char="•"/>
              <a:tabLst/>
            </a:pPr>
            <a:endParaRPr kumimoji="0" lang="en-GB" sz="2400" b="1"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7714107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544092" y="563660"/>
            <a:ext cx="6515100" cy="921124"/>
          </a:xfrm>
        </p:spPr>
        <p:txBody>
          <a:bodyPr>
            <a:noAutofit/>
          </a:bodyPr>
          <a:lstStyle/>
          <a:p>
            <a:pPr marL="0" indent="0">
              <a:buNone/>
            </a:pPr>
            <a:r>
              <a:rPr lang="en-GB" sz="1600" dirty="0">
                <a:latin typeface="Calibri" panose="020F0502020204030204" pitchFamily="34" charset="0"/>
                <a:cs typeface="Calibri" panose="020F0502020204030204" pitchFamily="34" charset="0"/>
              </a:rPr>
              <a:t>We have a page indicating when we will be holding more webinars to support you.</a:t>
            </a:r>
          </a:p>
          <a:p>
            <a:pPr marL="0" indent="0">
              <a:buNone/>
            </a:pPr>
            <a:endParaRPr lang="en-GB" sz="1600" dirty="0"/>
          </a:p>
          <a:p>
            <a:pPr marL="0" indent="0">
              <a:buNone/>
            </a:pPr>
            <a:endParaRPr lang="en-GB" sz="1600" dirty="0"/>
          </a:p>
          <a:p>
            <a:pPr marL="0" indent="0">
              <a:buNone/>
            </a:pPr>
            <a:r>
              <a:rPr lang="en-GB" sz="1600" dirty="0"/>
              <a:t>.</a:t>
            </a:r>
          </a:p>
          <a:p>
            <a:pPr marL="0" indent="0">
              <a:buNone/>
            </a:pPr>
            <a:endParaRPr lang="en-GB" sz="1600" dirty="0"/>
          </a:p>
          <a:p>
            <a:pPr marL="0" indent="0">
              <a:buNone/>
            </a:pPr>
            <a:endParaRPr lang="en-GB" sz="1600" dirty="0"/>
          </a:p>
          <a:p>
            <a:pPr marL="0" indent="0">
              <a:buNone/>
            </a:pPr>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pPr marL="0" indent="0">
              <a:buFontTx/>
              <a:buNone/>
              <a:defRPr/>
            </a:pPr>
            <a:endParaRPr lang="en-GB" sz="1600" b="1" dirty="0">
              <a:latin typeface="Calibri" panose="020F0502020204030204" pitchFamily="34" charset="0"/>
              <a:cs typeface="Calibri" panose="020F0502020204030204" pitchFamily="34" charset="0"/>
            </a:endParaRPr>
          </a:p>
          <a:p>
            <a:pPr marL="0" indent="0">
              <a:buFontTx/>
              <a:buNone/>
              <a:defRPr/>
            </a:pPr>
            <a:endParaRPr lang="en-GB" sz="1600" b="1" dirty="0">
              <a:latin typeface="Calibri" panose="020F0502020204030204" pitchFamily="34" charset="0"/>
              <a:cs typeface="Calibri" panose="020F0502020204030204" pitchFamily="34" charset="0"/>
            </a:endParaRPr>
          </a:p>
          <a:p>
            <a:pPr marL="0" indent="0">
              <a:buFontTx/>
              <a:buNone/>
              <a:defRPr/>
            </a:pPr>
            <a:endParaRPr lang="en-GB" altLang="en-US" sz="16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spcBef>
                <a:spcPct val="0"/>
              </a:spcBef>
              <a:buClrTx/>
              <a:buFontTx/>
              <a:buNone/>
              <a:defRPr/>
            </a:pPr>
            <a:endParaRPr lang="en-GB" altLang="en-US" sz="1600" b="1" dirty="0">
              <a:latin typeface="Arial" panose="020B060402020202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
        <p:nvSpPr>
          <p:cNvPr id="5" name="Rectangle 4"/>
          <p:cNvSpPr/>
          <p:nvPr/>
        </p:nvSpPr>
        <p:spPr>
          <a:xfrm>
            <a:off x="2565323" y="1318364"/>
            <a:ext cx="5310336" cy="584775"/>
          </a:xfrm>
          <a:prstGeom prst="rect">
            <a:avLst/>
          </a:prstGeom>
        </p:spPr>
        <p:txBody>
          <a:bodyPr wrap="square">
            <a:spAutoFit/>
          </a:bodyPr>
          <a:lstStyle/>
          <a:p>
            <a:r>
              <a:rPr lang="en-GB" sz="1600" dirty="0">
                <a:solidFill>
                  <a:srgbClr val="000099"/>
                </a:solidFill>
                <a:hlinkClick r:id="rId2">
                  <a:extLst>
                    <a:ext uri="{A12FA001-AC4F-418D-AE19-62706E023703}">
                      <ahyp:hlinkClr xmlns:ahyp="http://schemas.microsoft.com/office/drawing/2018/hyperlinkcolor" val="tx"/>
                    </a:ext>
                  </a:extLst>
                </a:hlinkClick>
              </a:rPr>
              <a:t>https://skillwise.net/support/additional-support</a:t>
            </a:r>
            <a:r>
              <a:rPr lang="en-GB" sz="1600" dirty="0">
                <a:solidFill>
                  <a:srgbClr val="CCCCFF"/>
                </a:solidFill>
                <a:hlinkClick r:id="rId2">
                  <a:extLst>
                    <a:ext uri="{A12FA001-AC4F-418D-AE19-62706E023703}">
                      <ahyp:hlinkClr xmlns:ahyp="http://schemas.microsoft.com/office/drawing/2018/hyperlinkcolor" val="tx"/>
                    </a:ext>
                  </a:extLst>
                </a:hlinkClick>
              </a:rPr>
              <a:t>/</a:t>
            </a:r>
            <a:endParaRPr lang="en-GB" sz="1600" dirty="0"/>
          </a:p>
          <a:p>
            <a:endParaRPr lang="en-GB" sz="16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CA31F6E4-3F31-FC82-0A69-8EE8396F227F}"/>
              </a:ext>
            </a:extLst>
          </p:cNvPr>
          <p:cNvPicPr>
            <a:picLocks noChangeAspect="1"/>
          </p:cNvPicPr>
          <p:nvPr/>
        </p:nvPicPr>
        <p:blipFill>
          <a:blip r:embed="rId3"/>
          <a:stretch>
            <a:fillRect/>
          </a:stretch>
        </p:blipFill>
        <p:spPr>
          <a:xfrm>
            <a:off x="2565323" y="1833736"/>
            <a:ext cx="6097415" cy="4187552"/>
          </a:xfrm>
          <a:prstGeom prst="rect">
            <a:avLst/>
          </a:prstGeom>
          <a:ln>
            <a:solidFill>
              <a:schemeClr val="tx1"/>
            </a:solidFill>
          </a:ln>
        </p:spPr>
      </p:pic>
    </p:spTree>
    <p:extLst>
      <p:ext uri="{BB962C8B-B14F-4D97-AF65-F5344CB8AC3E}">
        <p14:creationId xmlns:p14="http://schemas.microsoft.com/office/powerpoint/2010/main" val="388876203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762250" y="646513"/>
            <a:ext cx="5986214" cy="921124"/>
          </a:xfrm>
        </p:spPr>
        <p:txBody>
          <a:bodyPr>
            <a:noAutofit/>
          </a:bodyPr>
          <a:lstStyle/>
          <a:p>
            <a:pPr marL="0" indent="0">
              <a:buNone/>
            </a:pPr>
            <a:r>
              <a:rPr lang="en-GB" sz="1600" dirty="0">
                <a:latin typeface="Calibri" panose="020F0502020204030204" pitchFamily="34" charset="0"/>
                <a:cs typeface="Calibri" panose="020F0502020204030204" pitchFamily="34" charset="0"/>
              </a:rPr>
              <a:t>We have a dedicated page in the support area for all enhancements we release.</a:t>
            </a:r>
          </a:p>
          <a:p>
            <a:pPr marL="0" indent="0">
              <a:buNone/>
            </a:pPr>
            <a:endParaRPr lang="en-GB" sz="1600" dirty="0"/>
          </a:p>
          <a:p>
            <a:pPr marL="0" indent="0">
              <a:buNone/>
            </a:pPr>
            <a:endParaRPr lang="en-GB" sz="1600" dirty="0"/>
          </a:p>
          <a:p>
            <a:pPr marL="0" indent="0">
              <a:buNone/>
            </a:pPr>
            <a:endParaRPr lang="en-GB" sz="1600" dirty="0"/>
          </a:p>
          <a:p>
            <a:pPr marL="0" indent="0">
              <a:buNone/>
            </a:pPr>
            <a:r>
              <a:rPr lang="en-GB" sz="1600" dirty="0"/>
              <a:t>.</a:t>
            </a:r>
          </a:p>
          <a:p>
            <a:pPr marL="0" indent="0">
              <a:buNone/>
            </a:pPr>
            <a:endParaRPr lang="en-GB" sz="1600" dirty="0"/>
          </a:p>
          <a:p>
            <a:pPr marL="0" indent="0">
              <a:buNone/>
            </a:pPr>
            <a:endParaRPr lang="en-GB" sz="1600" dirty="0"/>
          </a:p>
          <a:p>
            <a:pPr marL="0" indent="0">
              <a:buNone/>
            </a:pPr>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pPr marL="0" indent="0">
              <a:buFontTx/>
              <a:buNone/>
              <a:defRPr/>
            </a:pPr>
            <a:endParaRPr lang="en-GB" sz="1600" b="1" dirty="0">
              <a:latin typeface="Calibri" panose="020F0502020204030204" pitchFamily="34" charset="0"/>
              <a:cs typeface="Calibri" panose="020F0502020204030204" pitchFamily="34" charset="0"/>
            </a:endParaRPr>
          </a:p>
          <a:p>
            <a:pPr marL="0" indent="0">
              <a:buFontTx/>
              <a:buNone/>
              <a:defRPr/>
            </a:pPr>
            <a:endParaRPr lang="en-GB" sz="1600" b="1" dirty="0">
              <a:latin typeface="Calibri" panose="020F0502020204030204" pitchFamily="34" charset="0"/>
              <a:cs typeface="Calibri" panose="020F0502020204030204" pitchFamily="34" charset="0"/>
            </a:endParaRPr>
          </a:p>
          <a:p>
            <a:pPr marL="0" indent="0">
              <a:buFontTx/>
              <a:buNone/>
              <a:defRPr/>
            </a:pPr>
            <a:endParaRPr lang="en-GB" altLang="en-US" sz="16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spcBef>
                <a:spcPct val="0"/>
              </a:spcBef>
              <a:buClrTx/>
              <a:buFontTx/>
              <a:buNone/>
              <a:defRPr/>
            </a:pPr>
            <a:endParaRPr lang="en-GB" altLang="en-US" sz="1600" b="1" dirty="0">
              <a:latin typeface="Arial" panose="020B060402020202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
        <p:nvSpPr>
          <p:cNvPr id="5" name="Rectangle 4"/>
          <p:cNvSpPr/>
          <p:nvPr/>
        </p:nvSpPr>
        <p:spPr>
          <a:xfrm>
            <a:off x="2752987" y="1353083"/>
            <a:ext cx="6192688" cy="338554"/>
          </a:xfrm>
          <a:prstGeom prst="rect">
            <a:avLst/>
          </a:prstGeom>
        </p:spPr>
        <p:txBody>
          <a:bodyPr wrap="square">
            <a:spAutoFit/>
          </a:bodyPr>
          <a:lstStyle/>
          <a:p>
            <a:r>
              <a:rPr lang="en-GB" sz="1600" dirty="0">
                <a:solidFill>
                  <a:srgbClr val="000099"/>
                </a:solidFill>
                <a:hlinkClick r:id="rId2">
                  <a:extLst>
                    <a:ext uri="{A12FA001-AC4F-418D-AE19-62706E023703}">
                      <ahyp:hlinkClr xmlns:ahyp="http://schemas.microsoft.com/office/drawing/2018/hyperlinkcolor" val="tx"/>
                    </a:ext>
                  </a:extLst>
                </a:hlinkClick>
              </a:rPr>
              <a:t>https://www.skillwise.net/support/enhancement-notifications//</a:t>
            </a:r>
            <a:endParaRPr lang="en-GB" sz="1600" dirty="0">
              <a:solidFill>
                <a:srgbClr val="000099"/>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A7C15C82-BF4B-72D0-0DB7-6829A41B1AF6}"/>
              </a:ext>
            </a:extLst>
          </p:cNvPr>
          <p:cNvPicPr>
            <a:picLocks noChangeAspect="1"/>
          </p:cNvPicPr>
          <p:nvPr/>
        </p:nvPicPr>
        <p:blipFill>
          <a:blip r:embed="rId3"/>
          <a:stretch>
            <a:fillRect/>
          </a:stretch>
        </p:blipFill>
        <p:spPr>
          <a:xfrm>
            <a:off x="2500064" y="2199167"/>
            <a:ext cx="6248400" cy="3822121"/>
          </a:xfrm>
          <a:prstGeom prst="rect">
            <a:avLst/>
          </a:prstGeom>
          <a:ln>
            <a:solidFill>
              <a:schemeClr val="tx1"/>
            </a:solidFill>
          </a:ln>
        </p:spPr>
      </p:pic>
    </p:spTree>
    <p:extLst>
      <p:ext uri="{BB962C8B-B14F-4D97-AF65-F5344CB8AC3E}">
        <p14:creationId xmlns:p14="http://schemas.microsoft.com/office/powerpoint/2010/main" val="408352699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665970" y="935696"/>
            <a:ext cx="6515100" cy="921124"/>
          </a:xfrm>
        </p:spPr>
        <p:txBody>
          <a:bodyPr>
            <a:noAutofit/>
          </a:bodyPr>
          <a:lstStyle/>
          <a:p>
            <a:pPr marL="0" indent="0">
              <a:buNone/>
            </a:pPr>
            <a:r>
              <a:rPr lang="en-GB" sz="1600" dirty="0">
                <a:latin typeface="Calibri" panose="020F0502020204030204" pitchFamily="34" charset="0"/>
                <a:cs typeface="Calibri" panose="020F0502020204030204" pitchFamily="34" charset="0"/>
              </a:rPr>
              <a:t>We have a dedicated support page for troubleshooting.</a:t>
            </a:r>
          </a:p>
          <a:p>
            <a:pPr marL="0" indent="0">
              <a:buNone/>
            </a:pPr>
            <a:endParaRPr lang="en-GB" sz="1600" dirty="0"/>
          </a:p>
          <a:p>
            <a:pPr marL="0" indent="0">
              <a:buNone/>
            </a:pPr>
            <a:endParaRPr lang="en-GB" sz="1600" dirty="0"/>
          </a:p>
          <a:p>
            <a:pPr marL="0" indent="0">
              <a:buNone/>
            </a:pPr>
            <a:endParaRPr lang="en-GB" sz="1600" dirty="0"/>
          </a:p>
          <a:p>
            <a:pPr marL="0" indent="0">
              <a:buNone/>
            </a:pPr>
            <a:endParaRPr lang="en-GB" sz="1600" dirty="0"/>
          </a:p>
          <a:p>
            <a:pPr marL="0" indent="0">
              <a:buNone/>
            </a:pPr>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pPr marL="0" indent="0">
              <a:buFontTx/>
              <a:buNone/>
              <a:defRPr/>
            </a:pPr>
            <a:endParaRPr lang="en-GB" sz="1600" b="1" dirty="0">
              <a:latin typeface="Calibri" panose="020F0502020204030204" pitchFamily="34" charset="0"/>
              <a:cs typeface="Calibri" panose="020F0502020204030204" pitchFamily="34" charset="0"/>
            </a:endParaRPr>
          </a:p>
          <a:p>
            <a:pPr marL="0" indent="0">
              <a:buFontTx/>
              <a:buNone/>
              <a:defRPr/>
            </a:pPr>
            <a:endParaRPr lang="en-GB" sz="1600" b="1" dirty="0">
              <a:latin typeface="Calibri" panose="020F0502020204030204" pitchFamily="34" charset="0"/>
              <a:cs typeface="Calibri" panose="020F0502020204030204" pitchFamily="34" charset="0"/>
            </a:endParaRPr>
          </a:p>
          <a:p>
            <a:pPr marL="0" indent="0">
              <a:buFontTx/>
              <a:buNone/>
              <a:defRPr/>
            </a:pPr>
            <a:endParaRPr lang="en-GB" altLang="en-US" sz="16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spcBef>
                <a:spcPct val="0"/>
              </a:spcBef>
              <a:buClrTx/>
              <a:buFontTx/>
              <a:buNone/>
              <a:defRPr/>
            </a:pPr>
            <a:endParaRPr lang="en-GB" altLang="en-US" sz="1600" b="1" dirty="0">
              <a:latin typeface="Arial" panose="020B060402020202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
        <p:nvSpPr>
          <p:cNvPr id="5" name="Rectangle 4"/>
          <p:cNvSpPr/>
          <p:nvPr/>
        </p:nvSpPr>
        <p:spPr>
          <a:xfrm>
            <a:off x="2665970" y="1390741"/>
            <a:ext cx="5722454" cy="338554"/>
          </a:xfrm>
          <a:prstGeom prst="rect">
            <a:avLst/>
          </a:prstGeom>
        </p:spPr>
        <p:txBody>
          <a:bodyPr wrap="square">
            <a:spAutoFit/>
          </a:bodyPr>
          <a:lstStyle/>
          <a:p>
            <a:r>
              <a:rPr lang="en-GB" sz="1600" dirty="0">
                <a:solidFill>
                  <a:srgbClr val="000099"/>
                </a:solidFill>
              </a:rPr>
              <a:t>https://www.skillwise.net/support/troubleshooting-index/</a:t>
            </a:r>
            <a:endParaRPr lang="en-GB" sz="1600" dirty="0">
              <a:solidFill>
                <a:srgbClr val="000099"/>
              </a:solidFill>
              <a:latin typeface="Calibri" panose="020F0502020204030204" pitchFamily="34" charset="0"/>
              <a:cs typeface="Calibri" panose="020F0502020204030204" pitchFamily="34" charset="0"/>
            </a:endParaRPr>
          </a:p>
        </p:txBody>
      </p:sp>
      <p:sp>
        <p:nvSpPr>
          <p:cNvPr id="6" name="Rectangle 5"/>
          <p:cNvSpPr/>
          <p:nvPr/>
        </p:nvSpPr>
        <p:spPr>
          <a:xfrm>
            <a:off x="3374300" y="192296"/>
            <a:ext cx="5291000" cy="584775"/>
          </a:xfrm>
          <a:prstGeom prst="rect">
            <a:avLst/>
          </a:prstGeom>
        </p:spPr>
        <p:txBody>
          <a:bodyPr wrap="none">
            <a:spAutoFit/>
          </a:bodyPr>
          <a:lstStyle/>
          <a:p>
            <a:r>
              <a:rPr lang="en-GB" sz="3200" dirty="0">
                <a:solidFill>
                  <a:srgbClr val="000099"/>
                </a:solidFill>
              </a:rPr>
              <a:t>www.skillwise.net/support</a:t>
            </a:r>
          </a:p>
        </p:txBody>
      </p:sp>
      <p:pic>
        <p:nvPicPr>
          <p:cNvPr id="3" name="Picture 2"/>
          <p:cNvPicPr>
            <a:picLocks noChangeAspect="1"/>
          </p:cNvPicPr>
          <p:nvPr/>
        </p:nvPicPr>
        <p:blipFill>
          <a:blip r:embed="rId2"/>
          <a:stretch>
            <a:fillRect/>
          </a:stretch>
        </p:blipFill>
        <p:spPr>
          <a:xfrm>
            <a:off x="2665970" y="2315113"/>
            <a:ext cx="5866469" cy="3859156"/>
          </a:xfrm>
          <a:prstGeom prst="rect">
            <a:avLst/>
          </a:prstGeom>
          <a:ln>
            <a:solidFill>
              <a:schemeClr val="tx1"/>
            </a:solidFill>
          </a:ln>
        </p:spPr>
      </p:pic>
    </p:spTree>
    <p:extLst>
      <p:ext uri="{BB962C8B-B14F-4D97-AF65-F5344CB8AC3E}">
        <p14:creationId xmlns:p14="http://schemas.microsoft.com/office/powerpoint/2010/main" val="235878690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591272" y="833192"/>
            <a:ext cx="6552728" cy="2160587"/>
          </a:xfrm>
        </p:spPr>
        <p:txBody>
          <a:bodyPr>
            <a:noAutofit/>
          </a:bodyPr>
          <a:lstStyle/>
          <a:p>
            <a:pPr marL="0" indent="0">
              <a:lnSpc>
                <a:spcPct val="107000"/>
              </a:lnSpc>
              <a:spcAft>
                <a:spcPts val="800"/>
              </a:spcAft>
              <a:buNone/>
            </a:pPr>
            <a:r>
              <a:rPr lang="en-GB" sz="1600" b="1" u="sng" dirty="0">
                <a:latin typeface="Calibri" panose="020F0502020204030204" pitchFamily="34" charset="0"/>
                <a:ea typeface="Calibri" panose="020F0502020204030204" pitchFamily="34" charset="0"/>
                <a:cs typeface="Times New Roman" panose="02020603050405020304" pitchFamily="18" charset="0"/>
              </a:rPr>
              <a:t>Adding an opt-in notification for assessors of evidence returned</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600" dirty="0">
                <a:latin typeface="Calibri" panose="020F0502020204030204" pitchFamily="34" charset="0"/>
                <a:ea typeface="Calibri" panose="020F0502020204030204" pitchFamily="34" charset="0"/>
                <a:cs typeface="Times New Roman" panose="02020603050405020304" pitchFamily="18" charset="0"/>
              </a:rPr>
              <a:t>We have added a new opt-in notification e-mail for assessors.  This notification lets them know about any evidence on the </a:t>
            </a:r>
            <a:r>
              <a:rPr lang="en-GB" sz="1600" b="1" dirty="0">
                <a:latin typeface="Calibri" panose="020F0502020204030204" pitchFamily="34" charset="0"/>
                <a:ea typeface="Calibri" panose="020F0502020204030204" pitchFamily="34" charset="0"/>
                <a:cs typeface="Times New Roman" panose="02020603050405020304" pitchFamily="18" charset="0"/>
              </a:rPr>
              <a:t>To Do</a:t>
            </a:r>
            <a:r>
              <a:rPr lang="en-GB" sz="1600" dirty="0">
                <a:latin typeface="Calibri" panose="020F0502020204030204" pitchFamily="34" charset="0"/>
                <a:ea typeface="Calibri" panose="020F0502020204030204" pitchFamily="34" charset="0"/>
                <a:cs typeface="Times New Roman" panose="02020603050405020304" pitchFamily="18" charset="0"/>
              </a:rPr>
              <a:t> list that has been returned by either the learner or the IQA for further work. There is already one for new, unassessed evidence, so this is in addition to that one.</a:t>
            </a:r>
          </a:p>
        </p:txBody>
      </p:sp>
      <p:pic>
        <p:nvPicPr>
          <p:cNvPr id="2" name="Picture 1" descr="Graphical user interface, website&#10;&#10;Description automatically generated">
            <a:extLst>
              <a:ext uri="{FF2B5EF4-FFF2-40B4-BE49-F238E27FC236}">
                <a16:creationId xmlns:a16="http://schemas.microsoft.com/office/drawing/2014/main" id="{7EF1523B-35AB-B617-BB50-41353E45A04F}"/>
              </a:ext>
            </a:extLst>
          </p:cNvPr>
          <p:cNvPicPr>
            <a:picLocks noChangeAspect="1"/>
          </p:cNvPicPr>
          <p:nvPr/>
        </p:nvPicPr>
        <p:blipFill>
          <a:blip r:embed="rId2"/>
          <a:stretch>
            <a:fillRect/>
          </a:stretch>
        </p:blipFill>
        <p:spPr>
          <a:xfrm>
            <a:off x="2620007" y="2670174"/>
            <a:ext cx="6129073" cy="1622921"/>
          </a:xfrm>
          <a:prstGeom prst="rect">
            <a:avLst/>
          </a:prstGeom>
          <a:ln>
            <a:solidFill>
              <a:schemeClr val="tx1"/>
            </a:solidFill>
          </a:ln>
        </p:spPr>
      </p:pic>
    </p:spTree>
    <p:extLst>
      <p:ext uri="{BB962C8B-B14F-4D97-AF65-F5344CB8AC3E}">
        <p14:creationId xmlns:p14="http://schemas.microsoft.com/office/powerpoint/2010/main" val="364140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591272" y="1412776"/>
            <a:ext cx="6552728" cy="2160587"/>
          </a:xfrm>
        </p:spPr>
        <p:txBody>
          <a:bodyPr>
            <a:noAutofit/>
          </a:bodyPr>
          <a:lstStyle/>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pic>
        <p:nvPicPr>
          <p:cNvPr id="2" name="Picture 1" descr="Graphical user interface, text, application, email&#10;&#10;Description automatically generated">
            <a:extLst>
              <a:ext uri="{FF2B5EF4-FFF2-40B4-BE49-F238E27FC236}">
                <a16:creationId xmlns:a16="http://schemas.microsoft.com/office/drawing/2014/main" id="{58B7DC59-9419-B391-4966-F2599098BBAE}"/>
              </a:ext>
            </a:extLst>
          </p:cNvPr>
          <p:cNvPicPr>
            <a:picLocks noChangeAspect="1"/>
          </p:cNvPicPr>
          <p:nvPr/>
        </p:nvPicPr>
        <p:blipFill>
          <a:blip r:embed="rId2"/>
          <a:stretch>
            <a:fillRect/>
          </a:stretch>
        </p:blipFill>
        <p:spPr>
          <a:xfrm>
            <a:off x="2928325" y="548680"/>
            <a:ext cx="5264015" cy="3333876"/>
          </a:xfrm>
          <a:prstGeom prst="rect">
            <a:avLst/>
          </a:prstGeom>
          <a:ln>
            <a:solidFill>
              <a:schemeClr val="tx1"/>
            </a:solidFill>
          </a:ln>
        </p:spPr>
      </p:pic>
      <p:sp>
        <p:nvSpPr>
          <p:cNvPr id="3" name="Rectangle 2">
            <a:extLst>
              <a:ext uri="{FF2B5EF4-FFF2-40B4-BE49-F238E27FC236}">
                <a16:creationId xmlns:a16="http://schemas.microsoft.com/office/drawing/2014/main" id="{45663489-7259-E4CD-5B11-C02BA40A8A51}"/>
              </a:ext>
            </a:extLst>
          </p:cNvPr>
          <p:cNvSpPr/>
          <p:nvPr/>
        </p:nvSpPr>
        <p:spPr>
          <a:xfrm>
            <a:off x="3020144" y="1772816"/>
            <a:ext cx="4648200" cy="648072"/>
          </a:xfrm>
          <a:prstGeom prst="rect">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 name="TextBox 4">
            <a:extLst>
              <a:ext uri="{FF2B5EF4-FFF2-40B4-BE49-F238E27FC236}">
                <a16:creationId xmlns:a16="http://schemas.microsoft.com/office/drawing/2014/main" id="{079F0AC6-020E-6650-B249-4EEAEB3F819A}"/>
              </a:ext>
            </a:extLst>
          </p:cNvPr>
          <p:cNvSpPr txBox="1"/>
          <p:nvPr/>
        </p:nvSpPr>
        <p:spPr>
          <a:xfrm>
            <a:off x="3020144" y="4290611"/>
            <a:ext cx="4648200" cy="584775"/>
          </a:xfrm>
          <a:prstGeom prst="rect">
            <a:avLst/>
          </a:prstGeom>
          <a:noFill/>
        </p:spPr>
        <p:txBody>
          <a:bodyPr wrap="square">
            <a:spAutoFit/>
          </a:bodyPr>
          <a:lstStyle/>
          <a:p>
            <a:r>
              <a:rPr lang="en-GB" sz="1600" b="0" dirty="0">
                <a:effectLst/>
                <a:latin typeface="Calibri" panose="020F0502020204030204" pitchFamily="34" charset="0"/>
                <a:ea typeface="Calibri" panose="020F0502020204030204" pitchFamily="34" charset="0"/>
                <a:cs typeface="Times New Roman" panose="02020603050405020304" pitchFamily="18" charset="0"/>
              </a:rPr>
              <a:t>It has the same options as the other reminders in this category.</a:t>
            </a:r>
          </a:p>
        </p:txBody>
      </p:sp>
      <p:pic>
        <p:nvPicPr>
          <p:cNvPr id="6" name="Picture 5" descr="Text&#10;&#10;Description automatically generated">
            <a:extLst>
              <a:ext uri="{FF2B5EF4-FFF2-40B4-BE49-F238E27FC236}">
                <a16:creationId xmlns:a16="http://schemas.microsoft.com/office/drawing/2014/main" id="{B4986732-4EA0-E933-631F-34AEE14CAF6E}"/>
              </a:ext>
            </a:extLst>
          </p:cNvPr>
          <p:cNvPicPr>
            <a:picLocks noChangeAspect="1"/>
          </p:cNvPicPr>
          <p:nvPr/>
        </p:nvPicPr>
        <p:blipFill rotWithShape="1">
          <a:blip r:embed="rId3"/>
          <a:srcRect l="6795" b="4571"/>
          <a:stretch/>
        </p:blipFill>
        <p:spPr bwMode="auto">
          <a:xfrm>
            <a:off x="8100392" y="4093177"/>
            <a:ext cx="647065" cy="1234440"/>
          </a:xfrm>
          <a:prstGeom prst="rect">
            <a:avLst/>
          </a:prstGeom>
          <a:ln w="3175">
            <a:solidFill>
              <a:sysClr val="windowText" lastClr="000000"/>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507208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572746" y="476672"/>
            <a:ext cx="6552728" cy="2160587"/>
          </a:xfrm>
        </p:spPr>
        <p:txBody>
          <a:bodyPr>
            <a:noAutofit/>
          </a:bodyPr>
          <a:lstStyle/>
          <a:p>
            <a:pPr marL="0" indent="0">
              <a:buNone/>
            </a:pPr>
            <a:r>
              <a:rPr lang="en-GB" sz="1600" dirty="0">
                <a:latin typeface="Calibri" panose="020F0502020204030204" pitchFamily="34" charset="0"/>
                <a:ea typeface="Calibri" panose="020F0502020204030204" pitchFamily="34" charset="0"/>
                <a:cs typeface="Times New Roman" panose="02020603050405020304" pitchFamily="18" charset="0"/>
              </a:rPr>
              <a:t>The email is very similar to the other opt in options and would look like this:</a:t>
            </a:r>
          </a:p>
          <a:p>
            <a:pPr marL="0" indent="0">
              <a:buNone/>
            </a:pPr>
            <a:r>
              <a:rPr lang="en-GB" sz="1600" b="1" dirty="0">
                <a:latin typeface="Calibri" panose="020F0502020204030204" pitchFamily="34" charset="0"/>
                <a:ea typeface="Calibri" panose="020F0502020204030204" pitchFamily="34"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600" i="1" dirty="0">
                <a:latin typeface="Calibri" panose="020F0502020204030204" pitchFamily="34" charset="0"/>
                <a:ea typeface="Calibri" panose="020F0502020204030204" pitchFamily="34" charset="0"/>
                <a:cs typeface="Times New Roman" panose="02020603050405020304" pitchFamily="18" charset="0"/>
              </a:rPr>
              <a:t>Dear VQManager assessor,</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600" i="1" dirty="0">
                <a:latin typeface="Calibri" panose="020F0502020204030204" pitchFamily="34" charset="0"/>
                <a:ea typeface="Calibri" panose="020F0502020204030204" pitchFamily="34" charset="0"/>
                <a:cs typeface="Times New Roman" panose="02020603050405020304" pitchFamily="18" charset="0"/>
              </a:rPr>
              <a:t>You have evidence item(s) returned to you on the To-do tab of your Home page which require your attention.</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600" i="1" dirty="0">
                <a:latin typeface="Calibri" panose="020F0502020204030204" pitchFamily="34" charset="0"/>
                <a:ea typeface="Calibri" panose="020F0502020204030204" pitchFamily="34" charset="0"/>
                <a:cs typeface="Times New Roman" panose="02020603050405020304" pitchFamily="18" charset="0"/>
              </a:rPr>
              <a:t>Please log in to VQManager (www.vqmanager.co.uk) to assess this evidence.</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600" i="1" dirty="0">
                <a:latin typeface="Calibri" panose="020F0502020204030204" pitchFamily="34" charset="0"/>
                <a:ea typeface="Calibri" panose="020F0502020204030204" pitchFamily="34" charset="0"/>
                <a:cs typeface="Times New Roman" panose="02020603050405020304" pitchFamily="18" charset="0"/>
              </a:rPr>
              <a:t>Note that there may also be other evidence or tasks in various stages of progress which also require processing on your To do tab.</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600" i="1" dirty="0">
                <a:latin typeface="Calibri" panose="020F0502020204030204" pitchFamily="34" charset="0"/>
                <a:ea typeface="Calibri" panose="020F0502020204030204" pitchFamily="34" charset="0"/>
                <a:cs typeface="Times New Roman" panose="02020603050405020304" pitchFamily="18" charset="0"/>
              </a:rPr>
              <a:t>To stop receiving this email, please change your preferences on the Personal details tab once you have logged in to VQManager.</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600" i="1" dirty="0">
                <a:latin typeface="Calibri" panose="020F0502020204030204" pitchFamily="34" charset="0"/>
                <a:ea typeface="Calibri" panose="020F0502020204030204" pitchFamily="34" charset="0"/>
                <a:cs typeface="Times New Roman" panose="02020603050405020304" pitchFamily="18" charset="0"/>
              </a:rPr>
              <a:t>Kind regards</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600" i="1" dirty="0">
                <a:latin typeface="Calibri" panose="020F0502020204030204" pitchFamily="34" charset="0"/>
                <a:ea typeface="Calibri" panose="020F0502020204030204" pitchFamily="34"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600" i="1" dirty="0">
                <a:latin typeface="Calibri" panose="020F0502020204030204" pitchFamily="34" charset="0"/>
                <a:ea typeface="Calibri" panose="020F0502020204030204" pitchFamily="34" charset="0"/>
                <a:cs typeface="Times New Roman" panose="02020603050405020304" pitchFamily="18" charset="0"/>
              </a:rPr>
              <a:t>Evidence 458/E/247 “evidence summary description text” submitted on 15/02/2010 by builder, tom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600" i="1" dirty="0">
                <a:latin typeface="Calibri" panose="020F0502020204030204" pitchFamily="34" charset="0"/>
                <a:ea typeface="Calibri" panose="020F0502020204030204" pitchFamily="34" charset="0"/>
                <a:cs typeface="Times New Roman" panose="02020603050405020304" pitchFamily="18" charset="0"/>
              </a:rPr>
              <a:t>Evidence 18678/E/987 “evidence summary description text” submitted on 16/06/2017 by Becket, Thomas</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600" i="1" dirty="0">
                <a:latin typeface="Calibri" panose="020F0502020204030204" pitchFamily="34" charset="0"/>
                <a:ea typeface="Calibri" panose="020F0502020204030204" pitchFamily="34"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600" i="1" dirty="0">
                <a:latin typeface="Calibri" panose="020F0502020204030204" pitchFamily="34" charset="0"/>
                <a:ea typeface="Calibri" panose="020F0502020204030204" pitchFamily="34" charset="0"/>
                <a:cs typeface="Times New Roman" panose="02020603050405020304" pitchFamily="18" charset="0"/>
              </a:rPr>
              <a:t>Please note that this is a notification email only and any replies to this email address will not be answered. If you have a query regarding this email or any aspect of VQManager, please contact your Centre Administrator directly.</a:t>
            </a: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534074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559494" y="548680"/>
            <a:ext cx="6552728" cy="2160587"/>
          </a:xfrm>
        </p:spPr>
        <p:txBody>
          <a:bodyPr>
            <a:noAutofit/>
          </a:bodyPr>
          <a:lstStyle/>
          <a:p>
            <a:pPr marL="0" indent="0">
              <a:lnSpc>
                <a:spcPct val="107000"/>
              </a:lnSpc>
              <a:spcAft>
                <a:spcPts val="800"/>
              </a:spcAft>
              <a:buNone/>
            </a:pPr>
            <a:r>
              <a:rPr lang="en-GB" sz="1600" b="1" u="sng" dirty="0">
                <a:latin typeface="Calibri" panose="020F0502020204030204" pitchFamily="34" charset="0"/>
                <a:ea typeface="Calibri" panose="020F0502020204030204" pitchFamily="34" charset="0"/>
                <a:cs typeface="Times New Roman" panose="02020603050405020304" pitchFamily="18" charset="0"/>
              </a:rPr>
              <a:t>New 'Learner activity' report</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600" dirty="0">
                <a:latin typeface="Calibri" panose="020F0502020204030204" pitchFamily="34" charset="0"/>
                <a:ea typeface="Calibri" panose="020F0502020204030204" pitchFamily="34" charset="0"/>
                <a:cs typeface="Times New Roman" panose="02020603050405020304" pitchFamily="18" charset="0"/>
              </a:rPr>
              <a:t>We have added a new </a:t>
            </a:r>
            <a:r>
              <a:rPr lang="en-GB" sz="1600" b="1" dirty="0">
                <a:latin typeface="Calibri" panose="020F0502020204030204" pitchFamily="34" charset="0"/>
                <a:ea typeface="Calibri" panose="020F0502020204030204" pitchFamily="34" charset="0"/>
                <a:cs typeface="Times New Roman" panose="02020603050405020304" pitchFamily="18" charset="0"/>
              </a:rPr>
              <a:t>Learner activity</a:t>
            </a:r>
            <a:r>
              <a:rPr lang="en-GB" sz="1600" dirty="0">
                <a:latin typeface="Calibri" panose="020F0502020204030204" pitchFamily="34" charset="0"/>
                <a:ea typeface="Calibri" panose="020F0502020204030204" pitchFamily="34" charset="0"/>
                <a:cs typeface="Times New Roman" panose="02020603050405020304" pitchFamily="18" charset="0"/>
              </a:rPr>
              <a:t> report, along the same lines as the Assessor activity and Line manager activity reports. It is located in </a:t>
            </a:r>
            <a:r>
              <a:rPr lang="en-GB" sz="1600" b="1" dirty="0">
                <a:latin typeface="Calibri" panose="020F0502020204030204" pitchFamily="34" charset="0"/>
                <a:ea typeface="Calibri" panose="020F0502020204030204" pitchFamily="34" charset="0"/>
                <a:cs typeface="Times New Roman" panose="02020603050405020304" pitchFamily="18" charset="0"/>
              </a:rPr>
              <a:t>Reports </a:t>
            </a:r>
            <a:r>
              <a:rPr lang="en-GB" sz="1600" dirty="0">
                <a:latin typeface="Calibri" panose="020F0502020204030204" pitchFamily="34" charset="0"/>
                <a:ea typeface="Calibri" panose="020F0502020204030204" pitchFamily="34" charset="0"/>
                <a:cs typeface="Times New Roman" panose="02020603050405020304" pitchFamily="18" charset="0"/>
              </a:rPr>
              <a:t>then </a:t>
            </a:r>
            <a:r>
              <a:rPr lang="en-GB" sz="1600" b="1" dirty="0">
                <a:latin typeface="Calibri" panose="020F0502020204030204" pitchFamily="34" charset="0"/>
                <a:ea typeface="Calibri" panose="020F0502020204030204" pitchFamily="34" charset="0"/>
                <a:cs typeface="Times New Roman" panose="02020603050405020304" pitchFamily="18" charset="0"/>
              </a:rPr>
              <a:t>User Activity</a:t>
            </a:r>
            <a:r>
              <a:rPr lang="en-GB" sz="1600" dirty="0">
                <a:latin typeface="Calibri" panose="020F0502020204030204" pitchFamily="34" charset="0"/>
                <a:ea typeface="Calibri" panose="020F0502020204030204" pitchFamily="34" charset="0"/>
                <a:cs typeface="Times New Roman" panose="02020603050405020304" pitchFamily="18" charset="0"/>
              </a:rPr>
              <a:t>. It shows the following actions in the system over a chosen period of time.</a:t>
            </a:r>
          </a:p>
          <a:p>
            <a:pPr marL="0" lvl="0" indent="0">
              <a:buNone/>
            </a:pPr>
            <a:r>
              <a:rPr lang="en-GB" sz="1600" dirty="0">
                <a:latin typeface="Calibri" panose="020F0502020204030204" pitchFamily="34" charset="0"/>
                <a:ea typeface="Calibri" panose="020F0502020204030204" pitchFamily="34" charset="0"/>
                <a:cs typeface="Times New Roman" panose="02020603050405020304" pitchFamily="18" charset="0"/>
              </a:rPr>
              <a:t>Adding, editing and deleting Learner Activity Log entries</a:t>
            </a:r>
          </a:p>
          <a:p>
            <a:pPr marL="0" lvl="0" indent="0">
              <a:buNone/>
            </a:pPr>
            <a:r>
              <a:rPr lang="en-GB" sz="1600" dirty="0">
                <a:latin typeface="Calibri" panose="020F0502020204030204" pitchFamily="34" charset="0"/>
                <a:ea typeface="Calibri" panose="020F0502020204030204" pitchFamily="34" charset="0"/>
                <a:cs typeface="Times New Roman" panose="02020603050405020304" pitchFamily="18" charset="0"/>
              </a:rPr>
              <a:t>Adding, editing and deleting Diary entries</a:t>
            </a:r>
          </a:p>
          <a:p>
            <a:pPr marL="0" lvl="0" indent="0">
              <a:buNone/>
            </a:pPr>
            <a:r>
              <a:rPr lang="en-GB" sz="1600" dirty="0">
                <a:latin typeface="Calibri" panose="020F0502020204030204" pitchFamily="34" charset="0"/>
                <a:ea typeface="Calibri" panose="020F0502020204030204" pitchFamily="34" charset="0"/>
                <a:cs typeface="Times New Roman" panose="02020603050405020304" pitchFamily="18" charset="0"/>
              </a:rPr>
              <a:t>Progress review confirmation</a:t>
            </a:r>
          </a:p>
          <a:p>
            <a:pPr marL="0" lvl="0" indent="0">
              <a:buNone/>
            </a:pPr>
            <a:r>
              <a:rPr lang="en-GB" sz="1600" dirty="0">
                <a:latin typeface="Calibri" panose="020F0502020204030204" pitchFamily="34" charset="0"/>
                <a:ea typeface="Calibri" panose="020F0502020204030204" pitchFamily="34" charset="0"/>
                <a:cs typeface="Times New Roman" panose="02020603050405020304" pitchFamily="18" charset="0"/>
              </a:rPr>
              <a:t>Assessment plan confirmation</a:t>
            </a:r>
          </a:p>
          <a:p>
            <a:pPr marL="0" lvl="0" indent="0">
              <a:buNone/>
            </a:pPr>
            <a:r>
              <a:rPr lang="en-GB" sz="1600" dirty="0">
                <a:latin typeface="Calibri" panose="020F0502020204030204" pitchFamily="34" charset="0"/>
                <a:ea typeface="Calibri" panose="020F0502020204030204" pitchFamily="34" charset="0"/>
                <a:cs typeface="Times New Roman" panose="02020603050405020304" pitchFamily="18" charset="0"/>
              </a:rPr>
              <a:t>Unit sign off confirmation</a:t>
            </a:r>
          </a:p>
          <a:p>
            <a:pPr marL="0" lvl="0" indent="0">
              <a:buNone/>
            </a:pPr>
            <a:r>
              <a:rPr lang="en-GB" sz="1600" dirty="0">
                <a:latin typeface="Calibri" panose="020F0502020204030204" pitchFamily="34" charset="0"/>
                <a:ea typeface="Calibri" panose="020F0502020204030204" pitchFamily="34" charset="0"/>
                <a:cs typeface="Times New Roman" panose="02020603050405020304" pitchFamily="18" charset="0"/>
              </a:rPr>
              <a:t>Qual sign off confirmation</a:t>
            </a:r>
          </a:p>
          <a:p>
            <a:pPr marL="0" lvl="0" indent="0">
              <a:buNone/>
            </a:pPr>
            <a:r>
              <a:rPr lang="en-GB" sz="1600" dirty="0">
                <a:latin typeface="Calibri" panose="020F0502020204030204" pitchFamily="34" charset="0"/>
                <a:ea typeface="Calibri" panose="020F0502020204030204" pitchFamily="34" charset="0"/>
                <a:cs typeface="Times New Roman" panose="02020603050405020304" pitchFamily="18" charset="0"/>
              </a:rPr>
              <a:t>Editing and completion of Progression Tracker evaluations</a:t>
            </a:r>
          </a:p>
          <a:p>
            <a:pPr marL="0" lvl="0" indent="0">
              <a:buNone/>
            </a:pPr>
            <a:r>
              <a:rPr lang="en-GB" sz="1600" dirty="0">
                <a:latin typeface="Calibri" panose="020F0502020204030204" pitchFamily="34" charset="0"/>
                <a:ea typeface="Calibri" panose="020F0502020204030204" pitchFamily="34" charset="0"/>
                <a:cs typeface="Times New Roman" panose="02020603050405020304" pitchFamily="18" charset="0"/>
              </a:rPr>
              <a:t>Editing and completion of Learning content / questions (including MCQ scores in the notes)</a:t>
            </a:r>
          </a:p>
          <a:p>
            <a:pPr marL="0" lvl="0" indent="0">
              <a:buNone/>
            </a:pPr>
            <a:r>
              <a:rPr lang="en-GB" sz="1600" dirty="0">
                <a:latin typeface="Calibri" panose="020F0502020204030204" pitchFamily="34" charset="0"/>
                <a:ea typeface="Calibri" panose="020F0502020204030204" pitchFamily="34" charset="0"/>
                <a:cs typeface="Times New Roman" panose="02020603050405020304" pitchFamily="18" charset="0"/>
              </a:rPr>
              <a:t>Logging and editing evidence</a:t>
            </a:r>
          </a:p>
        </p:txBody>
      </p:sp>
      <p:sp>
        <p:nvSpPr>
          <p:cNvPr id="3" name="TextBox 2">
            <a:extLst>
              <a:ext uri="{FF2B5EF4-FFF2-40B4-BE49-F238E27FC236}">
                <a16:creationId xmlns:a16="http://schemas.microsoft.com/office/drawing/2014/main" id="{1149F7FF-7B0E-D903-D0D2-7DB6D5208BA4}"/>
              </a:ext>
            </a:extLst>
          </p:cNvPr>
          <p:cNvSpPr txBox="1"/>
          <p:nvPr/>
        </p:nvSpPr>
        <p:spPr>
          <a:xfrm>
            <a:off x="2524200" y="5367605"/>
            <a:ext cx="6248400" cy="871008"/>
          </a:xfrm>
          <a:prstGeom prst="rect">
            <a:avLst/>
          </a:prstGeom>
          <a:noFill/>
        </p:spPr>
        <p:txBody>
          <a:bodyPr wrap="square">
            <a:spAutoFit/>
          </a:bodyPr>
          <a:lstStyle/>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To avoid confusion, we have renamed the existing report that used to be called ‘Learner activity’ to ‘Learner unit progress’. There are no changes to that report other than the name.</a:t>
            </a:r>
          </a:p>
        </p:txBody>
      </p:sp>
    </p:spTree>
    <p:extLst>
      <p:ext uri="{BB962C8B-B14F-4D97-AF65-F5344CB8AC3E}">
        <p14:creationId xmlns:p14="http://schemas.microsoft.com/office/powerpoint/2010/main" val="326773163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591272" y="1412776"/>
            <a:ext cx="6552728" cy="2160587"/>
          </a:xfrm>
        </p:spPr>
        <p:txBody>
          <a:bodyPr>
            <a:noAutofit/>
          </a:bodyPr>
          <a:lstStyle/>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pic>
        <p:nvPicPr>
          <p:cNvPr id="2" name="Picture 1" descr="Graphical user interface, text, application, email&#10;&#10;Description automatically generated">
            <a:extLst>
              <a:ext uri="{FF2B5EF4-FFF2-40B4-BE49-F238E27FC236}">
                <a16:creationId xmlns:a16="http://schemas.microsoft.com/office/drawing/2014/main" id="{C3608761-53CA-449E-C5E5-48D52A078F6A}"/>
              </a:ext>
            </a:extLst>
          </p:cNvPr>
          <p:cNvPicPr>
            <a:picLocks noChangeAspect="1"/>
          </p:cNvPicPr>
          <p:nvPr/>
        </p:nvPicPr>
        <p:blipFill>
          <a:blip r:embed="rId2"/>
          <a:stretch>
            <a:fillRect/>
          </a:stretch>
        </p:blipFill>
        <p:spPr>
          <a:xfrm>
            <a:off x="2267744" y="1366463"/>
            <a:ext cx="6739592" cy="4125074"/>
          </a:xfrm>
          <a:prstGeom prst="rect">
            <a:avLst/>
          </a:prstGeom>
          <a:ln>
            <a:solidFill>
              <a:schemeClr val="tx1"/>
            </a:solidFill>
          </a:ln>
        </p:spPr>
      </p:pic>
      <p:sp>
        <p:nvSpPr>
          <p:cNvPr id="3" name="Rectangle 2">
            <a:extLst>
              <a:ext uri="{FF2B5EF4-FFF2-40B4-BE49-F238E27FC236}">
                <a16:creationId xmlns:a16="http://schemas.microsoft.com/office/drawing/2014/main" id="{C060A78D-52CD-70EE-23A0-A3A4CBA64B15}"/>
              </a:ext>
            </a:extLst>
          </p:cNvPr>
          <p:cNvSpPr/>
          <p:nvPr/>
        </p:nvSpPr>
        <p:spPr>
          <a:xfrm>
            <a:off x="2411760" y="4096881"/>
            <a:ext cx="936104" cy="196215"/>
          </a:xfrm>
          <a:prstGeom prst="rect">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77861781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591272" y="1412776"/>
            <a:ext cx="6552728" cy="2160587"/>
          </a:xfrm>
        </p:spPr>
        <p:txBody>
          <a:bodyPr>
            <a:noAutofit/>
          </a:bodyPr>
          <a:lstStyle/>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C060A78D-52CD-70EE-23A0-A3A4CBA64B15}"/>
              </a:ext>
            </a:extLst>
          </p:cNvPr>
          <p:cNvSpPr/>
          <p:nvPr/>
        </p:nvSpPr>
        <p:spPr>
          <a:xfrm>
            <a:off x="4184967" y="3330892"/>
            <a:ext cx="774065" cy="196215"/>
          </a:xfrm>
          <a:prstGeom prst="rect">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4" name="Picture 3" descr="Graphical user interface, table&#10;&#10;Description automatically generated">
            <a:extLst>
              <a:ext uri="{FF2B5EF4-FFF2-40B4-BE49-F238E27FC236}">
                <a16:creationId xmlns:a16="http://schemas.microsoft.com/office/drawing/2014/main" id="{7C42BB24-886D-1995-B375-7645015604DA}"/>
              </a:ext>
            </a:extLst>
          </p:cNvPr>
          <p:cNvPicPr>
            <a:picLocks noChangeAspect="1"/>
          </p:cNvPicPr>
          <p:nvPr/>
        </p:nvPicPr>
        <p:blipFill>
          <a:blip r:embed="rId2"/>
          <a:stretch>
            <a:fillRect/>
          </a:stretch>
        </p:blipFill>
        <p:spPr>
          <a:xfrm>
            <a:off x="2627784" y="424253"/>
            <a:ext cx="6273611" cy="4084867"/>
          </a:xfrm>
          <a:prstGeom prst="rect">
            <a:avLst/>
          </a:prstGeom>
          <a:ln>
            <a:solidFill>
              <a:schemeClr val="tx1"/>
            </a:solidFill>
          </a:ln>
        </p:spPr>
      </p:pic>
      <p:sp>
        <p:nvSpPr>
          <p:cNvPr id="6" name="TextBox 5">
            <a:extLst>
              <a:ext uri="{FF2B5EF4-FFF2-40B4-BE49-F238E27FC236}">
                <a16:creationId xmlns:a16="http://schemas.microsoft.com/office/drawing/2014/main" id="{66288622-9A41-06EA-C1B2-599C3E83B20E}"/>
              </a:ext>
            </a:extLst>
          </p:cNvPr>
          <p:cNvSpPr txBox="1"/>
          <p:nvPr/>
        </p:nvSpPr>
        <p:spPr>
          <a:xfrm>
            <a:off x="2701143" y="5057455"/>
            <a:ext cx="4648200" cy="338554"/>
          </a:xfrm>
          <a:prstGeom prst="rect">
            <a:avLst/>
          </a:prstGeom>
          <a:noFill/>
        </p:spPr>
        <p:txBody>
          <a:bodyPr wrap="square">
            <a:spAutoFit/>
          </a:bodyPr>
          <a:lstStyle/>
          <a:p>
            <a:r>
              <a:rPr lang="en-GB" sz="1600" b="0" dirty="0">
                <a:effectLst/>
                <a:latin typeface="Calibri" panose="020F0502020204030204" pitchFamily="34" charset="0"/>
                <a:ea typeface="Calibri" panose="020F0502020204030204" pitchFamily="34" charset="0"/>
                <a:cs typeface="Times New Roman" panose="02020603050405020304" pitchFamily="18" charset="0"/>
              </a:rPr>
              <a:t>It has the usual 'view' and 'download' options</a:t>
            </a:r>
            <a:r>
              <a:rPr lang="en-GB" sz="1100" dirty="0">
                <a:effectLst/>
                <a:latin typeface="Calibri" panose="020F0502020204030204" pitchFamily="34" charset="0"/>
                <a:ea typeface="Calibri" panose="020F0502020204030204" pitchFamily="34" charset="0"/>
                <a:cs typeface="Times New Roman" panose="02020603050405020304" pitchFamily="18" charset="0"/>
              </a:rPr>
              <a:t>.</a:t>
            </a:r>
          </a:p>
        </p:txBody>
      </p:sp>
      <p:pic>
        <p:nvPicPr>
          <p:cNvPr id="7" name="Picture 6" descr="A picture containing shape&#10;&#10;Description automatically generated">
            <a:extLst>
              <a:ext uri="{FF2B5EF4-FFF2-40B4-BE49-F238E27FC236}">
                <a16:creationId xmlns:a16="http://schemas.microsoft.com/office/drawing/2014/main" id="{43FCDB96-614A-B9C0-5E3D-482276F8EC0B}"/>
              </a:ext>
            </a:extLst>
          </p:cNvPr>
          <p:cNvPicPr>
            <a:picLocks noChangeAspect="1"/>
          </p:cNvPicPr>
          <p:nvPr/>
        </p:nvPicPr>
        <p:blipFill>
          <a:blip r:embed="rId3"/>
          <a:stretch>
            <a:fillRect/>
          </a:stretch>
        </p:blipFill>
        <p:spPr>
          <a:xfrm>
            <a:off x="4649958" y="5821144"/>
            <a:ext cx="1533525" cy="514350"/>
          </a:xfrm>
          <a:prstGeom prst="rect">
            <a:avLst/>
          </a:prstGeom>
        </p:spPr>
      </p:pic>
    </p:spTree>
    <p:extLst>
      <p:ext uri="{BB962C8B-B14F-4D97-AF65-F5344CB8AC3E}">
        <p14:creationId xmlns:p14="http://schemas.microsoft.com/office/powerpoint/2010/main" val="3241384864"/>
      </p:ext>
    </p:extLst>
  </p:cSld>
  <p:clrMapOvr>
    <a:masterClrMapping/>
  </p:clrMapOvr>
  <p:transition/>
</p:sld>
</file>

<file path=ppt/theme/theme1.xml><?xml version="1.0" encoding="utf-8"?>
<a:theme xmlns:a="http://schemas.openxmlformats.org/drawingml/2006/main" name="Default Design">
  <a:themeElements>
    <a:clrScheme name="">
      <a:dk1>
        <a:srgbClr val="000000"/>
      </a:dk1>
      <a:lt1>
        <a:srgbClr val="FFFFFF"/>
      </a:lt1>
      <a:dk2>
        <a:srgbClr val="000099"/>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Black"/>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rgbClr val="003399"/>
          </a:buClr>
          <a:buSzPct val="125000"/>
          <a:buFontTx/>
          <a:buChar char="•"/>
          <a:tabLst/>
          <a:defRPr kumimoji="0" lang="en-GB" altLang="en-US" sz="24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rgbClr val="003399"/>
          </a:buClr>
          <a:buSzPct val="125000"/>
          <a:buFontTx/>
          <a:buChar char="•"/>
          <a:tabLst/>
          <a:defRPr kumimoji="0" lang="en-GB" altLang="en-US" sz="24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28238</TotalTime>
  <Words>1754</Words>
  <Application>Microsoft Office PowerPoint</Application>
  <PresentationFormat>On-screen Show (4:3)</PresentationFormat>
  <Paragraphs>274</Paragraphs>
  <Slides>33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Arial Black</vt:lpstr>
      <vt:lpstr>Arial Narrow</vt:lpstr>
      <vt:lpstr>Calibri</vt:lpstr>
      <vt:lpstr>Comic Sans MS</vt:lpstr>
      <vt:lpstr>CommonBullets</vt:lpstr>
      <vt:lpstr>Symbol</vt:lpstr>
      <vt:lpstr>Times New Roman</vt:lpstr>
      <vt:lpstr>Default Design</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vector>
  </TitlesOfParts>
  <Company>Learning Dimension 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Wayne Soutter</dc:creator>
  <cp:lastModifiedBy>Kari North</cp:lastModifiedBy>
  <cp:revision>559</cp:revision>
  <dcterms:created xsi:type="dcterms:W3CDTF">2000-12-07T15:45:22Z</dcterms:created>
  <dcterms:modified xsi:type="dcterms:W3CDTF">2023-03-14T14:51:46Z</dcterms:modified>
</cp:coreProperties>
</file>