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3"/>
  </p:notesMasterIdLst>
  <p:handoutMasterIdLst>
    <p:handoutMasterId r:id="rId34"/>
  </p:handoutMasterIdLst>
  <p:sldIdLst>
    <p:sldId id="584" r:id="rId2"/>
    <p:sldId id="587" r:id="rId3"/>
    <p:sldId id="588" r:id="rId4"/>
    <p:sldId id="589" r:id="rId5"/>
    <p:sldId id="590" r:id="rId6"/>
    <p:sldId id="585" r:id="rId7"/>
    <p:sldId id="591" r:id="rId8"/>
    <p:sldId id="592" r:id="rId9"/>
    <p:sldId id="593" r:id="rId10"/>
    <p:sldId id="594" r:id="rId11"/>
    <p:sldId id="595" r:id="rId12"/>
    <p:sldId id="596" r:id="rId13"/>
    <p:sldId id="597" r:id="rId14"/>
    <p:sldId id="598" r:id="rId15"/>
    <p:sldId id="599" r:id="rId16"/>
    <p:sldId id="600" r:id="rId17"/>
    <p:sldId id="601" r:id="rId18"/>
    <p:sldId id="602" r:id="rId19"/>
    <p:sldId id="603" r:id="rId20"/>
    <p:sldId id="604" r:id="rId21"/>
    <p:sldId id="605" r:id="rId22"/>
    <p:sldId id="606" r:id="rId23"/>
    <p:sldId id="607" r:id="rId24"/>
    <p:sldId id="608" r:id="rId25"/>
    <p:sldId id="609" r:id="rId26"/>
    <p:sldId id="610" r:id="rId27"/>
    <p:sldId id="611" r:id="rId28"/>
    <p:sldId id="612" r:id="rId29"/>
    <p:sldId id="613" r:id="rId30"/>
    <p:sldId id="614" r:id="rId31"/>
    <p:sldId id="615" r:id="rId32"/>
  </p:sldIdLst>
  <p:sldSz cx="9144000" cy="6858000" type="screen4x3"/>
  <p:notesSz cx="6797675" cy="9928225"/>
  <p:defaultTextStyle>
    <a:defPPr>
      <a:defRPr lang="en-GB"/>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DDDDD"/>
    <a:srgbClr val="C0C0C0"/>
    <a:srgbClr val="B2B2B2"/>
    <a:srgbClr val="85FD85"/>
    <a:srgbClr val="CC3399"/>
    <a:srgbClr val="E5CBC1"/>
    <a:srgbClr val="000099"/>
    <a:srgbClr val="FF9900"/>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15620"/>
    <p:restoredTop sz="93960" autoAdjust="0"/>
  </p:normalViewPr>
  <p:slideViewPr>
    <p:cSldViewPr>
      <p:cViewPr varScale="1">
        <p:scale>
          <a:sx n="74" d="100"/>
          <a:sy n="74" d="100"/>
        </p:scale>
        <p:origin x="1668" y="72"/>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0"/>
    </p:cViewPr>
  </p:sorterViewPr>
  <p:notesViewPr>
    <p:cSldViewPr>
      <p:cViewPr varScale="1">
        <p:scale>
          <a:sx n="52" d="100"/>
          <a:sy n="52" d="100"/>
        </p:scale>
        <p:origin x="295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438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buClrTx/>
              <a:buSzTx/>
              <a:buFontTx/>
              <a:buNone/>
              <a:defRPr sz="1200">
                <a:latin typeface="Times New Roman" panose="02020603050405020304" pitchFamily="18" charset="0"/>
              </a:defRPr>
            </a:lvl1pPr>
          </a:lstStyle>
          <a:p>
            <a:pPr>
              <a:defRPr/>
            </a:pPr>
            <a:endParaRPr lang="en-US" altLang="en-US"/>
          </a:p>
        </p:txBody>
      </p:sp>
      <p:sp>
        <p:nvSpPr>
          <p:cNvPr id="144387"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a:latin typeface="Times New Roman" panose="02020603050405020304" pitchFamily="18" charset="0"/>
              </a:defRPr>
            </a:lvl1pPr>
          </a:lstStyle>
          <a:p>
            <a:pPr>
              <a:defRPr/>
            </a:pPr>
            <a:endParaRPr lang="en-US" altLang="en-US"/>
          </a:p>
        </p:txBody>
      </p:sp>
      <p:sp>
        <p:nvSpPr>
          <p:cNvPr id="144388" name="Rectangle 4"/>
          <p:cNvSpPr>
            <a:spLocks noGrp="1" noChangeArrowheads="1"/>
          </p:cNvSpPr>
          <p:nvPr>
            <p:ph type="ftr" sz="quarter" idx="2"/>
          </p:nvPr>
        </p:nvSpPr>
        <p:spPr bwMode="auto">
          <a:xfrm>
            <a:off x="0"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spcBef>
                <a:spcPct val="0"/>
              </a:spcBef>
              <a:buClrTx/>
              <a:buSzTx/>
              <a:buFontTx/>
              <a:buNone/>
              <a:defRPr sz="1200">
                <a:latin typeface="Times New Roman" panose="02020603050405020304" pitchFamily="18" charset="0"/>
              </a:defRPr>
            </a:lvl1pPr>
          </a:lstStyle>
          <a:p>
            <a:pPr>
              <a:defRPr/>
            </a:pPr>
            <a:endParaRPr lang="en-US" altLang="en-US"/>
          </a:p>
        </p:txBody>
      </p:sp>
      <p:sp>
        <p:nvSpPr>
          <p:cNvPr id="144389" name="Rectangle 5"/>
          <p:cNvSpPr>
            <a:spLocks noGrp="1" noChangeArrowheads="1"/>
          </p:cNvSpPr>
          <p:nvPr>
            <p:ph type="sldNum" sz="quarter" idx="3"/>
          </p:nvPr>
        </p:nvSpPr>
        <p:spPr bwMode="auto">
          <a:xfrm>
            <a:off x="3849688"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a:latin typeface="Times New Roman" panose="02020603050405020304" pitchFamily="18" charset="0"/>
              </a:defRPr>
            </a:lvl1pPr>
          </a:lstStyle>
          <a:p>
            <a:pPr>
              <a:defRPr/>
            </a:pPr>
            <a:fld id="{69C27D27-FABA-475D-81F3-FB7226D8C9F9}" type="slidenum">
              <a:rPr lang="en-US" altLang="en-US"/>
              <a:pPr>
                <a:defRPr/>
              </a:pPr>
              <a:t>‹#›</a:t>
            </a:fld>
            <a:endParaRPr lang="en-US" altLang="en-US"/>
          </a:p>
        </p:txBody>
      </p:sp>
    </p:spTree>
    <p:extLst>
      <p:ext uri="{BB962C8B-B14F-4D97-AF65-F5344CB8AC3E}">
        <p14:creationId xmlns:p14="http://schemas.microsoft.com/office/powerpoint/2010/main" val="3964912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buClrTx/>
              <a:buSzTx/>
              <a:buFontTx/>
              <a:buNone/>
              <a:defRPr sz="1200">
                <a:latin typeface="Times New Roman" panose="02020603050405020304" pitchFamily="18" charset="0"/>
              </a:defRPr>
            </a:lvl1pPr>
          </a:lstStyle>
          <a:p>
            <a:pPr>
              <a:defRPr/>
            </a:pPr>
            <a:endParaRPr lang="en-GB" altLang="en-US"/>
          </a:p>
        </p:txBody>
      </p:sp>
      <p:sp>
        <p:nvSpPr>
          <p:cNvPr id="6147" name="Rectangle 3"/>
          <p:cNvSpPr>
            <a:spLocks noGrp="1" noChangeArrowheads="1"/>
          </p:cNvSpPr>
          <p:nvPr>
            <p:ph type="dt" idx="1"/>
          </p:nvPr>
        </p:nvSpPr>
        <p:spPr bwMode="auto">
          <a:xfrm>
            <a:off x="3851275"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a:latin typeface="Times New Roman" panose="02020603050405020304" pitchFamily="18" charset="0"/>
              </a:defRPr>
            </a:lvl1pPr>
          </a:lstStyle>
          <a:p>
            <a:pPr>
              <a:defRPr/>
            </a:pPr>
            <a:endParaRPr lang="en-GB" altLang="en-US"/>
          </a:p>
        </p:txBody>
      </p:sp>
      <p:sp>
        <p:nvSpPr>
          <p:cNvPr id="2052"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06463" y="4716463"/>
            <a:ext cx="4984750"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noProof="0" smtClean="0"/>
              <a:t>Click to edit Master text styles</a:t>
            </a:r>
          </a:p>
          <a:p>
            <a:pPr lvl="1"/>
            <a:r>
              <a:rPr lang="en-GB" altLang="en-US" noProof="0" smtClean="0"/>
              <a:t>Second level</a:t>
            </a:r>
          </a:p>
          <a:p>
            <a:pPr lvl="2"/>
            <a:r>
              <a:rPr lang="en-GB" altLang="en-US" noProof="0" smtClean="0"/>
              <a:t>Third level</a:t>
            </a:r>
          </a:p>
          <a:p>
            <a:pPr lvl="3"/>
            <a:r>
              <a:rPr lang="en-GB" altLang="en-US" noProof="0" smtClean="0"/>
              <a:t>Fourth level</a:t>
            </a:r>
          </a:p>
          <a:p>
            <a:pPr lvl="4"/>
            <a:r>
              <a:rPr lang="en-GB" altLang="en-US" noProof="0" smtClean="0"/>
              <a:t>Fifth level</a:t>
            </a:r>
          </a:p>
        </p:txBody>
      </p:sp>
      <p:sp>
        <p:nvSpPr>
          <p:cNvPr id="6150" name="Rectangle 6"/>
          <p:cNvSpPr>
            <a:spLocks noGrp="1" noChangeArrowheads="1"/>
          </p:cNvSpPr>
          <p:nvPr>
            <p:ph type="ftr" sz="quarter" idx="4"/>
          </p:nvPr>
        </p:nvSpPr>
        <p:spPr bwMode="auto">
          <a:xfrm>
            <a:off x="0" y="9431338"/>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spcBef>
                <a:spcPct val="0"/>
              </a:spcBef>
              <a:buClrTx/>
              <a:buSzTx/>
              <a:buFontTx/>
              <a:buNone/>
              <a:defRPr sz="1200">
                <a:latin typeface="Times New Roman" panose="02020603050405020304" pitchFamily="18" charset="0"/>
              </a:defRPr>
            </a:lvl1pPr>
          </a:lstStyle>
          <a:p>
            <a:pPr>
              <a:defRPr/>
            </a:pPr>
            <a:endParaRPr lang="en-GB" altLang="en-US"/>
          </a:p>
        </p:txBody>
      </p:sp>
      <p:sp>
        <p:nvSpPr>
          <p:cNvPr id="6151" name="Rectangle 7"/>
          <p:cNvSpPr>
            <a:spLocks noGrp="1" noChangeArrowheads="1"/>
          </p:cNvSpPr>
          <p:nvPr>
            <p:ph type="sldNum" sz="quarter" idx="5"/>
          </p:nvPr>
        </p:nvSpPr>
        <p:spPr bwMode="auto">
          <a:xfrm>
            <a:off x="3851275" y="9431338"/>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a:latin typeface="Times New Roman" panose="02020603050405020304" pitchFamily="18" charset="0"/>
              </a:defRPr>
            </a:lvl1pPr>
          </a:lstStyle>
          <a:p>
            <a:pPr>
              <a:defRPr/>
            </a:pPr>
            <a:fld id="{83FFA60E-4236-4510-B8C3-FF771344F500}" type="slidenum">
              <a:rPr lang="en-GB" altLang="en-US"/>
              <a:pPr>
                <a:defRPr/>
              </a:pPr>
              <a:t>‹#›</a:t>
            </a:fld>
            <a:endParaRPr lang="en-GB" altLang="en-US"/>
          </a:p>
        </p:txBody>
      </p:sp>
    </p:spTree>
    <p:extLst>
      <p:ext uri="{BB962C8B-B14F-4D97-AF65-F5344CB8AC3E}">
        <p14:creationId xmlns:p14="http://schemas.microsoft.com/office/powerpoint/2010/main" val="31709900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Tree>
    <p:extLst>
      <p:ext uri="{BB962C8B-B14F-4D97-AF65-F5344CB8AC3E}">
        <p14:creationId xmlns:p14="http://schemas.microsoft.com/office/powerpoint/2010/main" val="381008144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20106889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81900" y="1143000"/>
            <a:ext cx="1562100" cy="5715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895600" y="1143000"/>
            <a:ext cx="45339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58521447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95600" y="5867400"/>
            <a:ext cx="6248400" cy="9906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2895600" y="1143000"/>
            <a:ext cx="2895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943600" y="1143000"/>
            <a:ext cx="2895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26356908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895600" y="5867400"/>
            <a:ext cx="6248400" cy="9906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2895600" y="1143000"/>
            <a:ext cx="2895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5943600" y="1143000"/>
            <a:ext cx="2895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2895600" y="3276600"/>
            <a:ext cx="2895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5943600" y="3276600"/>
            <a:ext cx="2895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21846304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5065634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162047395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895600" y="1143000"/>
            <a:ext cx="2895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943600" y="1143000"/>
            <a:ext cx="2895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363121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18605667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62169489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335379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40700633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99405676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895600" y="5867400"/>
            <a:ext cx="6248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a:t>
            </a:r>
          </a:p>
        </p:txBody>
      </p:sp>
      <p:sp>
        <p:nvSpPr>
          <p:cNvPr id="1027" name="Rectangle 3"/>
          <p:cNvSpPr>
            <a:spLocks noGrp="1" noChangeArrowheads="1"/>
          </p:cNvSpPr>
          <p:nvPr>
            <p:ph type="body" idx="1"/>
          </p:nvPr>
        </p:nvSpPr>
        <p:spPr bwMode="auto">
          <a:xfrm>
            <a:off x="2895600" y="1143000"/>
            <a:ext cx="5943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timing>
    <p:tnLst>
      <p:par>
        <p:cTn id="1" dur="indefinite" restart="never" nodeType="tmRoot"/>
      </p:par>
    </p:tnLst>
  </p:timing>
  <p:txStyles>
    <p:titleStyle>
      <a:lvl1pPr algn="r" rtl="0" eaLnBrk="0" fontAlgn="base" hangingPunct="0">
        <a:spcBef>
          <a:spcPct val="0"/>
        </a:spcBef>
        <a:spcAft>
          <a:spcPct val="0"/>
        </a:spcAft>
        <a:defRPr sz="3600" kern="1200">
          <a:solidFill>
            <a:schemeClr val="tx2"/>
          </a:solidFill>
          <a:latin typeface="+mj-lt"/>
          <a:ea typeface="+mj-ea"/>
          <a:cs typeface="+mj-cs"/>
        </a:defRPr>
      </a:lvl1pPr>
      <a:lvl2pPr algn="r" rtl="0" eaLnBrk="0" fontAlgn="base" hangingPunct="0">
        <a:spcBef>
          <a:spcPct val="0"/>
        </a:spcBef>
        <a:spcAft>
          <a:spcPct val="0"/>
        </a:spcAft>
        <a:defRPr sz="3600">
          <a:solidFill>
            <a:schemeClr val="tx2"/>
          </a:solidFill>
          <a:latin typeface="Arial Black" panose="020B0A04020102020204" pitchFamily="34" charset="0"/>
        </a:defRPr>
      </a:lvl2pPr>
      <a:lvl3pPr algn="r" rtl="0" eaLnBrk="0" fontAlgn="base" hangingPunct="0">
        <a:spcBef>
          <a:spcPct val="0"/>
        </a:spcBef>
        <a:spcAft>
          <a:spcPct val="0"/>
        </a:spcAft>
        <a:defRPr sz="3600">
          <a:solidFill>
            <a:schemeClr val="tx2"/>
          </a:solidFill>
          <a:latin typeface="Arial Black" panose="020B0A04020102020204" pitchFamily="34" charset="0"/>
        </a:defRPr>
      </a:lvl3pPr>
      <a:lvl4pPr algn="r" rtl="0" eaLnBrk="0" fontAlgn="base" hangingPunct="0">
        <a:spcBef>
          <a:spcPct val="0"/>
        </a:spcBef>
        <a:spcAft>
          <a:spcPct val="0"/>
        </a:spcAft>
        <a:defRPr sz="3600">
          <a:solidFill>
            <a:schemeClr val="tx2"/>
          </a:solidFill>
          <a:latin typeface="Arial Black" panose="020B0A04020102020204" pitchFamily="34" charset="0"/>
        </a:defRPr>
      </a:lvl4pPr>
      <a:lvl5pPr algn="r" rtl="0" eaLnBrk="0" fontAlgn="base" hangingPunct="0">
        <a:spcBef>
          <a:spcPct val="0"/>
        </a:spcBef>
        <a:spcAft>
          <a:spcPct val="0"/>
        </a:spcAft>
        <a:defRPr sz="3600">
          <a:solidFill>
            <a:schemeClr val="tx2"/>
          </a:solidFill>
          <a:latin typeface="Arial Black" panose="020B0A04020102020204" pitchFamily="34" charset="0"/>
        </a:defRPr>
      </a:lvl5pPr>
      <a:lvl6pPr marL="457200" algn="r" rtl="0" eaLnBrk="0" fontAlgn="base" hangingPunct="0">
        <a:spcBef>
          <a:spcPct val="0"/>
        </a:spcBef>
        <a:spcAft>
          <a:spcPct val="0"/>
        </a:spcAft>
        <a:defRPr sz="3600">
          <a:solidFill>
            <a:schemeClr val="tx2"/>
          </a:solidFill>
          <a:latin typeface="Arial Black" panose="020B0A04020102020204" pitchFamily="34" charset="0"/>
        </a:defRPr>
      </a:lvl6pPr>
      <a:lvl7pPr marL="914400" algn="r" rtl="0" eaLnBrk="0" fontAlgn="base" hangingPunct="0">
        <a:spcBef>
          <a:spcPct val="0"/>
        </a:spcBef>
        <a:spcAft>
          <a:spcPct val="0"/>
        </a:spcAft>
        <a:defRPr sz="3600">
          <a:solidFill>
            <a:schemeClr val="tx2"/>
          </a:solidFill>
          <a:latin typeface="Arial Black" panose="020B0A04020102020204" pitchFamily="34" charset="0"/>
        </a:defRPr>
      </a:lvl7pPr>
      <a:lvl8pPr marL="1371600" algn="r" rtl="0" eaLnBrk="0" fontAlgn="base" hangingPunct="0">
        <a:spcBef>
          <a:spcPct val="0"/>
        </a:spcBef>
        <a:spcAft>
          <a:spcPct val="0"/>
        </a:spcAft>
        <a:defRPr sz="3600">
          <a:solidFill>
            <a:schemeClr val="tx2"/>
          </a:solidFill>
          <a:latin typeface="Arial Black" panose="020B0A04020102020204" pitchFamily="34" charset="0"/>
        </a:defRPr>
      </a:lvl8pPr>
      <a:lvl9pPr marL="1828800" algn="r" rtl="0" eaLnBrk="0" fontAlgn="base" hangingPunct="0">
        <a:spcBef>
          <a:spcPct val="0"/>
        </a:spcBef>
        <a:spcAft>
          <a:spcPct val="0"/>
        </a:spcAft>
        <a:defRPr sz="3600">
          <a:solidFill>
            <a:schemeClr val="tx2"/>
          </a:solidFill>
          <a:latin typeface="Arial Black" panose="020B0A04020102020204" pitchFamily="34" charset="0"/>
        </a:defRPr>
      </a:lvl9pPr>
    </p:titleStyle>
    <p:bodyStyle>
      <a:lvl1pPr marL="342900" indent="-342900" algn="l" rtl="0" eaLnBrk="0" fontAlgn="base" hangingPunct="0">
        <a:spcBef>
          <a:spcPct val="20000"/>
        </a:spcBef>
        <a:spcAft>
          <a:spcPct val="0"/>
        </a:spcAft>
        <a:buClr>
          <a:srgbClr val="000099"/>
        </a:buClr>
        <a:buChar char="•"/>
        <a:defRPr sz="36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000099"/>
        </a:buClr>
        <a:buFont typeface="CommonBullets" pitchFamily="34" charset="2"/>
        <a:buChar char="&gt;"/>
        <a:defRPr sz="32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000099"/>
        </a:buClr>
        <a:buChar char="•"/>
        <a:defRPr sz="32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000099"/>
        </a:buClr>
        <a:buChar char="–"/>
        <a:defRPr sz="32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000099"/>
        </a:buClr>
        <a:buChar char="»"/>
        <a:defRPr sz="3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GB" altLang="en-US" sz="3200" b="1" dirty="0" smtClean="0">
                <a:latin typeface="Calibri" panose="020F0502020204030204" pitchFamily="34" charset="0"/>
                <a:cs typeface="Calibri" panose="020F0502020204030204" pitchFamily="34" charset="0"/>
              </a:rPr>
              <a:t>VQManager</a:t>
            </a:r>
            <a:r>
              <a:rPr lang="en-GB" altLang="en-US" sz="3200" b="1" dirty="0" smtClean="0">
                <a:latin typeface="Comic Sans MS" panose="030F0702030302020204" pitchFamily="66" charset="0"/>
              </a:rPr>
              <a:t>  </a:t>
            </a:r>
          </a:p>
        </p:txBody>
      </p:sp>
      <p:sp>
        <p:nvSpPr>
          <p:cNvPr id="2" name="Rectangle 1"/>
          <p:cNvSpPr/>
          <p:nvPr/>
        </p:nvSpPr>
        <p:spPr>
          <a:xfrm>
            <a:off x="3419872" y="1484784"/>
            <a:ext cx="4572000" cy="784702"/>
          </a:xfrm>
          <a:prstGeom prst="rect">
            <a:avLst/>
          </a:prstGeom>
        </p:spPr>
        <p:txBody>
          <a:bodyPr>
            <a:spAutoFit/>
          </a:bodyPr>
          <a:lstStyle/>
          <a:p>
            <a:pPr algn="ctr">
              <a:lnSpc>
                <a:spcPct val="107000"/>
              </a:lnSpc>
              <a:spcAft>
                <a:spcPts val="800"/>
              </a:spcAft>
            </a:pP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1273" y="1312006"/>
            <a:ext cx="5169197" cy="977064"/>
          </a:xfrm>
          <a:prstGeom prst="rect">
            <a:avLst/>
          </a:prstGeom>
        </p:spPr>
      </p:pic>
      <p:sp>
        <p:nvSpPr>
          <p:cNvPr id="4" name="TextBox 3"/>
          <p:cNvSpPr txBox="1"/>
          <p:nvPr/>
        </p:nvSpPr>
        <p:spPr>
          <a:xfrm>
            <a:off x="3308174" y="3001054"/>
            <a:ext cx="3897221" cy="461665"/>
          </a:xfrm>
          <a:prstGeom prst="rect">
            <a:avLst/>
          </a:prstGeom>
          <a:noFill/>
        </p:spPr>
        <p:txBody>
          <a:bodyPr wrap="none" rtlCol="0">
            <a:spAutoFit/>
          </a:bodyPr>
          <a:lstStyle/>
          <a:p>
            <a:r>
              <a:rPr lang="en-GB" b="1" i="1" dirty="0" smtClean="0">
                <a:solidFill>
                  <a:srgbClr val="000099"/>
                </a:solidFill>
              </a:rPr>
              <a:t>Enhancements Sept 2022</a:t>
            </a:r>
            <a:endParaRPr lang="en-GB" b="1" i="1" dirty="0">
              <a:solidFill>
                <a:srgbClr val="000099"/>
              </a:solidFill>
            </a:endParaRPr>
          </a:p>
        </p:txBody>
      </p:sp>
    </p:spTree>
    <p:extLst>
      <p:ext uri="{BB962C8B-B14F-4D97-AF65-F5344CB8AC3E}">
        <p14:creationId xmlns:p14="http://schemas.microsoft.com/office/powerpoint/2010/main" val="230464311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GB" altLang="en-US" sz="3200" b="1" dirty="0" smtClean="0">
                <a:latin typeface="Calibri" panose="020F0502020204030204" pitchFamily="34" charset="0"/>
                <a:cs typeface="Calibri" panose="020F0502020204030204" pitchFamily="34" charset="0"/>
              </a:rPr>
              <a:t>VQManager</a:t>
            </a:r>
            <a:r>
              <a:rPr lang="en-GB" altLang="en-US" sz="3200" b="1" dirty="0" smtClean="0">
                <a:latin typeface="Comic Sans MS" panose="030F0702030302020204" pitchFamily="66" charset="0"/>
              </a:rPr>
              <a:t>  </a:t>
            </a:r>
          </a:p>
        </p:txBody>
      </p:sp>
      <p:sp>
        <p:nvSpPr>
          <p:cNvPr id="2" name="Rectangle 1"/>
          <p:cNvSpPr/>
          <p:nvPr/>
        </p:nvSpPr>
        <p:spPr>
          <a:xfrm>
            <a:off x="3419872" y="1484784"/>
            <a:ext cx="4572000" cy="784702"/>
          </a:xfrm>
          <a:prstGeom prst="rect">
            <a:avLst/>
          </a:prstGeom>
        </p:spPr>
        <p:txBody>
          <a:bodyPr>
            <a:spAutoFit/>
          </a:bodyPr>
          <a:lstStyle/>
          <a:p>
            <a:pPr algn="ctr">
              <a:lnSpc>
                <a:spcPct val="107000"/>
              </a:lnSpc>
              <a:spcAft>
                <a:spcPts val="800"/>
              </a:spcAft>
            </a:pP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2895600" y="528647"/>
            <a:ext cx="5924872" cy="619272"/>
          </a:xfrm>
          <a:prstGeom prst="rect">
            <a:avLst/>
          </a:prstGeom>
        </p:spPr>
        <p:txBody>
          <a:bodyPr wrap="square">
            <a:spAutoFit/>
          </a:bodyPr>
          <a:lstStyle/>
          <a:p>
            <a:pPr>
              <a:lnSpc>
                <a:spcPct val="107000"/>
              </a:lnSpc>
              <a:spcAft>
                <a:spcPts val="800"/>
              </a:spcAft>
            </a:pPr>
            <a:r>
              <a:rPr lang="en-GB" sz="1600" dirty="0">
                <a:latin typeface="Calibri" panose="020F0502020204030204" pitchFamily="34" charset="0"/>
                <a:ea typeface="Calibri" panose="020F0502020204030204" pitchFamily="34" charset="0"/>
                <a:cs typeface="Calibri" panose="020F0502020204030204" pitchFamily="34" charset="0"/>
              </a:rPr>
              <a:t>Select the learner(s) to copy to, and click the ‘copy’ arrow at the bottom of the page: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p:nvPr/>
        </p:nvPicPr>
        <p:blipFill rotWithShape="1">
          <a:blip r:embed="rId2"/>
          <a:srcRect t="2295" b="6482"/>
          <a:stretch/>
        </p:blipFill>
        <p:spPr bwMode="auto">
          <a:xfrm>
            <a:off x="2699792" y="1283464"/>
            <a:ext cx="6120680" cy="3153647"/>
          </a:xfrm>
          <a:prstGeom prst="rect">
            <a:avLst/>
          </a:prstGeom>
          <a:ln>
            <a:noFill/>
          </a:ln>
          <a:extLst>
            <a:ext uri="{53640926-AAD7-44D8-BBD7-CCE9431645EC}">
              <a14:shadowObscured xmlns:a14="http://schemas.microsoft.com/office/drawing/2010/main"/>
            </a:ext>
          </a:extLst>
        </p:spPr>
      </p:pic>
      <p:pic>
        <p:nvPicPr>
          <p:cNvPr id="6" name="Picture 5"/>
          <p:cNvPicPr/>
          <p:nvPr/>
        </p:nvPicPr>
        <p:blipFill>
          <a:blip r:embed="rId3"/>
          <a:stretch>
            <a:fillRect/>
          </a:stretch>
        </p:blipFill>
        <p:spPr>
          <a:xfrm>
            <a:off x="2699792" y="4575950"/>
            <a:ext cx="6120680" cy="1597025"/>
          </a:xfrm>
          <a:prstGeom prst="rect">
            <a:avLst/>
          </a:prstGeom>
        </p:spPr>
      </p:pic>
    </p:spTree>
    <p:extLst>
      <p:ext uri="{BB962C8B-B14F-4D97-AF65-F5344CB8AC3E}">
        <p14:creationId xmlns:p14="http://schemas.microsoft.com/office/powerpoint/2010/main" val="19108760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GB" altLang="en-US" sz="3200" b="1" dirty="0" smtClean="0">
                <a:latin typeface="Calibri" panose="020F0502020204030204" pitchFamily="34" charset="0"/>
                <a:cs typeface="Calibri" panose="020F0502020204030204" pitchFamily="34" charset="0"/>
              </a:rPr>
              <a:t>VQManager</a:t>
            </a:r>
            <a:r>
              <a:rPr lang="en-GB" altLang="en-US" sz="3200" b="1" dirty="0" smtClean="0">
                <a:latin typeface="Comic Sans MS" panose="030F0702030302020204" pitchFamily="66" charset="0"/>
              </a:rPr>
              <a:t>  </a:t>
            </a:r>
          </a:p>
        </p:txBody>
      </p:sp>
      <p:sp>
        <p:nvSpPr>
          <p:cNvPr id="2" name="Rectangle 1"/>
          <p:cNvSpPr/>
          <p:nvPr/>
        </p:nvSpPr>
        <p:spPr>
          <a:xfrm>
            <a:off x="3419872" y="1484784"/>
            <a:ext cx="4572000" cy="784702"/>
          </a:xfrm>
          <a:prstGeom prst="rect">
            <a:avLst/>
          </a:prstGeom>
        </p:spPr>
        <p:txBody>
          <a:bodyPr>
            <a:spAutoFit/>
          </a:bodyPr>
          <a:lstStyle/>
          <a:p>
            <a:pPr algn="ctr">
              <a:lnSpc>
                <a:spcPct val="107000"/>
              </a:lnSpc>
              <a:spcAft>
                <a:spcPts val="800"/>
              </a:spcAft>
            </a:pP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2746619" y="620688"/>
            <a:ext cx="6138936" cy="985334"/>
          </a:xfrm>
          <a:prstGeom prst="rect">
            <a:avLst/>
          </a:prstGeom>
        </p:spPr>
        <p:txBody>
          <a:bodyPr wrap="square">
            <a:spAutoFit/>
          </a:bodyPr>
          <a:lstStyle/>
          <a:p>
            <a:pPr>
              <a:lnSpc>
                <a:spcPct val="107000"/>
              </a:lnSpc>
              <a:spcAft>
                <a:spcPts val="800"/>
              </a:spcAft>
            </a:pPr>
            <a:r>
              <a:rPr lang="en-GB" sz="1600" dirty="0">
                <a:latin typeface="Calibri" panose="020F0502020204030204" pitchFamily="34" charset="0"/>
                <a:ea typeface="Calibri" panose="020F0502020204030204" pitchFamily="34" charset="0"/>
                <a:cs typeface="Calibri" panose="020F0502020204030204" pitchFamily="34" charset="0"/>
              </a:rPr>
              <a:t>When the page refreshes the event has been copied to the learners:</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dirty="0">
                <a:latin typeface="Calibri" panose="020F0502020204030204" pitchFamily="34" charset="0"/>
                <a:ea typeface="Calibri" panose="020F0502020204030204" pitchFamily="34" charset="0"/>
                <a:cs typeface="Calibri" panose="020F0502020204030204" pitchFamily="34" charset="0"/>
              </a:rPr>
              <a:t>You can open the event by selecting it and also edit it further if required:</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p:nvPr/>
        </p:nvPicPr>
        <p:blipFill rotWithShape="1">
          <a:blip r:embed="rId2"/>
          <a:srcRect b="11689"/>
          <a:stretch/>
        </p:blipFill>
        <p:spPr bwMode="auto">
          <a:xfrm>
            <a:off x="1907704" y="1991167"/>
            <a:ext cx="6977851" cy="367008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4014243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GB" altLang="en-US" sz="3200" b="1" dirty="0" smtClean="0">
                <a:latin typeface="Calibri" panose="020F0502020204030204" pitchFamily="34" charset="0"/>
                <a:cs typeface="Calibri" panose="020F0502020204030204" pitchFamily="34" charset="0"/>
              </a:rPr>
              <a:t>VQManager</a:t>
            </a:r>
            <a:r>
              <a:rPr lang="en-GB" altLang="en-US" sz="3200" b="1" dirty="0" smtClean="0">
                <a:latin typeface="Comic Sans MS" panose="030F0702030302020204" pitchFamily="66" charset="0"/>
              </a:rPr>
              <a:t>  </a:t>
            </a:r>
          </a:p>
        </p:txBody>
      </p:sp>
      <p:sp>
        <p:nvSpPr>
          <p:cNvPr id="2" name="Rectangle 1"/>
          <p:cNvSpPr/>
          <p:nvPr/>
        </p:nvSpPr>
        <p:spPr>
          <a:xfrm>
            <a:off x="3419872" y="1484784"/>
            <a:ext cx="4572000" cy="784702"/>
          </a:xfrm>
          <a:prstGeom prst="rect">
            <a:avLst/>
          </a:prstGeom>
        </p:spPr>
        <p:txBody>
          <a:bodyPr>
            <a:spAutoFit/>
          </a:bodyPr>
          <a:lstStyle/>
          <a:p>
            <a:pPr algn="ctr">
              <a:lnSpc>
                <a:spcPct val="107000"/>
              </a:lnSpc>
              <a:spcAft>
                <a:spcPts val="800"/>
              </a:spcAft>
            </a:pP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2649945" y="1268760"/>
            <a:ext cx="6462464" cy="3561744"/>
          </a:xfrm>
          <a:prstGeom prst="rect">
            <a:avLst/>
          </a:prstGeom>
        </p:spPr>
        <p:txBody>
          <a:bodyPr wrap="square">
            <a:spAutoFit/>
          </a:bodyPr>
          <a:lstStyle/>
          <a:p>
            <a:pPr>
              <a:lnSpc>
                <a:spcPct val="107000"/>
              </a:lnSpc>
              <a:spcAft>
                <a:spcPts val="800"/>
              </a:spcAft>
            </a:pPr>
            <a:r>
              <a:rPr lang="en-GB" sz="1600" b="1" u="sng" dirty="0">
                <a:latin typeface="Calibri" panose="020F0502020204030204" pitchFamily="34" charset="0"/>
                <a:ea typeface="Calibri" panose="020F0502020204030204" pitchFamily="34" charset="0"/>
                <a:cs typeface="Calibri" panose="020F0502020204030204" pitchFamily="34" charset="0"/>
              </a:rPr>
              <a:t>Add 'IQA comments to learner' box to evidence</a:t>
            </a:r>
            <a:r>
              <a:rPr lang="en-GB" sz="1600" u="sng" dirty="0">
                <a:latin typeface="Calibri" panose="020F0502020204030204" pitchFamily="34" charset="0"/>
                <a:ea typeface="Calibri" panose="020F0502020204030204" pitchFamily="34" charset="0"/>
                <a:cs typeface="Calibri" panose="020F0502020204030204" pitchFamily="34"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b="1" i="1" dirty="0">
                <a:latin typeface="Calibri" panose="020F0502020204030204" pitchFamily="34" charset="0"/>
                <a:ea typeface="Calibri" panose="020F0502020204030204" pitchFamily="34" charset="0"/>
                <a:cs typeface="Calibri" panose="020F0502020204030204" pitchFamily="34" charset="0"/>
              </a:rPr>
              <a:t>This development has not been automatically added to your centre.  Please read the below and if it is applicable, please get in touch and we will switch this function on for you.</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dirty="0">
                <a:solidFill>
                  <a:srgbClr val="333333"/>
                </a:solidFill>
                <a:latin typeface="Calibri" panose="020F0502020204030204" pitchFamily="34" charset="0"/>
                <a:ea typeface="Times New Roman" panose="02020603050405020304" pitchFamily="18" charset="0"/>
                <a:cs typeface="Calibri" panose="020F0502020204030204" pitchFamily="34" charset="0"/>
              </a:rPr>
              <a:t>We have added a new comment box to allow the IQA to add comments to the evidence that are intended for learners. Everyone will be able to see these comments - learner, assessor, IQA, EQA.</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dirty="0">
                <a:solidFill>
                  <a:srgbClr val="333333"/>
                </a:solidFill>
                <a:latin typeface="Calibri" panose="020F0502020204030204" pitchFamily="34" charset="0"/>
                <a:ea typeface="Times New Roman" panose="02020603050405020304" pitchFamily="18" charset="0"/>
                <a:cs typeface="Calibri" panose="020F0502020204030204" pitchFamily="34" charset="0"/>
              </a:rPr>
              <a:t>Evidence will still be routed in the normal way, e.g. if the IQA leaves comments to the learner about additional work, they will need to send the evidence back to the assessor, who will then pass it on to the learner. There is no option for IQAs to send evidence directly to learners. This ensures the assessor is never ‘locked out’ of the process, but remains actively involved.</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121633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GB" altLang="en-US" sz="3200" b="1" dirty="0" smtClean="0">
                <a:latin typeface="Calibri" panose="020F0502020204030204" pitchFamily="34" charset="0"/>
                <a:cs typeface="Calibri" panose="020F0502020204030204" pitchFamily="34" charset="0"/>
              </a:rPr>
              <a:t>VQManager</a:t>
            </a:r>
            <a:r>
              <a:rPr lang="en-GB" altLang="en-US" sz="3200" b="1" dirty="0" smtClean="0">
                <a:latin typeface="Comic Sans MS" panose="030F0702030302020204" pitchFamily="66" charset="0"/>
              </a:rPr>
              <a:t>  </a:t>
            </a:r>
          </a:p>
        </p:txBody>
      </p:sp>
      <p:sp>
        <p:nvSpPr>
          <p:cNvPr id="2" name="Rectangle 1"/>
          <p:cNvSpPr/>
          <p:nvPr/>
        </p:nvSpPr>
        <p:spPr>
          <a:xfrm>
            <a:off x="3419872" y="1484784"/>
            <a:ext cx="4572000" cy="784702"/>
          </a:xfrm>
          <a:prstGeom prst="rect">
            <a:avLst/>
          </a:prstGeom>
        </p:spPr>
        <p:txBody>
          <a:bodyPr>
            <a:spAutoFit/>
          </a:bodyPr>
          <a:lstStyle/>
          <a:p>
            <a:pPr algn="ctr">
              <a:lnSpc>
                <a:spcPct val="107000"/>
              </a:lnSpc>
              <a:spcAft>
                <a:spcPts val="800"/>
              </a:spcAft>
            </a:pP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p:nvPr/>
        </p:nvPicPr>
        <p:blipFill>
          <a:blip r:embed="rId2"/>
          <a:stretch>
            <a:fillRect/>
          </a:stretch>
        </p:blipFill>
        <p:spPr>
          <a:xfrm>
            <a:off x="2195736" y="908720"/>
            <a:ext cx="6689819" cy="5112568"/>
          </a:xfrm>
          <a:prstGeom prst="rect">
            <a:avLst/>
          </a:prstGeom>
        </p:spPr>
      </p:pic>
    </p:spTree>
    <p:extLst>
      <p:ext uri="{BB962C8B-B14F-4D97-AF65-F5344CB8AC3E}">
        <p14:creationId xmlns:p14="http://schemas.microsoft.com/office/powerpoint/2010/main" val="351819226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GB" altLang="en-US" sz="3200" b="1" dirty="0" smtClean="0">
                <a:latin typeface="Calibri" panose="020F0502020204030204" pitchFamily="34" charset="0"/>
                <a:cs typeface="Calibri" panose="020F0502020204030204" pitchFamily="34" charset="0"/>
              </a:rPr>
              <a:t>VQManager</a:t>
            </a:r>
            <a:r>
              <a:rPr lang="en-GB" altLang="en-US" sz="3200" b="1" dirty="0" smtClean="0">
                <a:latin typeface="Comic Sans MS" panose="030F0702030302020204" pitchFamily="66" charset="0"/>
              </a:rPr>
              <a:t>  </a:t>
            </a:r>
          </a:p>
        </p:txBody>
      </p:sp>
      <p:sp>
        <p:nvSpPr>
          <p:cNvPr id="2" name="Rectangle 1"/>
          <p:cNvSpPr/>
          <p:nvPr/>
        </p:nvSpPr>
        <p:spPr>
          <a:xfrm>
            <a:off x="3419872" y="1484784"/>
            <a:ext cx="4572000" cy="784702"/>
          </a:xfrm>
          <a:prstGeom prst="rect">
            <a:avLst/>
          </a:prstGeom>
        </p:spPr>
        <p:txBody>
          <a:bodyPr>
            <a:spAutoFit/>
          </a:bodyPr>
          <a:lstStyle/>
          <a:p>
            <a:pPr algn="ctr">
              <a:lnSpc>
                <a:spcPct val="107000"/>
              </a:lnSpc>
              <a:spcAft>
                <a:spcPts val="800"/>
              </a:spcAft>
            </a:pP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2671428" y="441281"/>
            <a:ext cx="6068888" cy="1409681"/>
          </a:xfrm>
          <a:prstGeom prst="rect">
            <a:avLst/>
          </a:prstGeom>
        </p:spPr>
        <p:txBody>
          <a:bodyPr wrap="square">
            <a:spAutoFit/>
          </a:bodyPr>
          <a:lstStyle/>
          <a:p>
            <a:pPr>
              <a:lnSpc>
                <a:spcPct val="107000"/>
              </a:lnSpc>
              <a:spcAft>
                <a:spcPts val="800"/>
              </a:spcAft>
            </a:pPr>
            <a:r>
              <a:rPr lang="en-GB" sz="1600" dirty="0">
                <a:solidFill>
                  <a:srgbClr val="333333"/>
                </a:solidFill>
                <a:latin typeface="Calibri" panose="020F0502020204030204" pitchFamily="34" charset="0"/>
                <a:ea typeface="Times New Roman" panose="02020603050405020304" pitchFamily="18" charset="0"/>
                <a:cs typeface="Calibri" panose="020F0502020204030204" pitchFamily="34" charset="0"/>
              </a:rPr>
              <a:t>A new Info tab notification table for learners will show any entry for any piece of evidence where the IQA has left comments for the learner, regardless of whether the evidence is then signed off, or if it's returned to the assessor. It will stay on the list for 30 days, or until the learner removes it.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C:\Users\Kari\Downloads\VerifiedCommentsTable.jpg"/>
          <p:cNvPicPr/>
          <p:nvPr/>
        </p:nvPicPr>
        <p:blipFill>
          <a:blip r:embed="rId2">
            <a:extLst>
              <a:ext uri="{28A0092B-C50C-407E-A947-70E740481C1C}">
                <a14:useLocalDpi xmlns:a14="http://schemas.microsoft.com/office/drawing/2010/main" val="0"/>
              </a:ext>
            </a:extLst>
          </a:blip>
          <a:srcRect/>
          <a:stretch>
            <a:fillRect/>
          </a:stretch>
        </p:blipFill>
        <p:spPr bwMode="auto">
          <a:xfrm>
            <a:off x="2667942" y="2040199"/>
            <a:ext cx="6152529" cy="2302575"/>
          </a:xfrm>
          <a:prstGeom prst="rect">
            <a:avLst/>
          </a:prstGeom>
          <a:noFill/>
          <a:ln>
            <a:noFill/>
          </a:ln>
        </p:spPr>
      </p:pic>
      <p:sp>
        <p:nvSpPr>
          <p:cNvPr id="4" name="Rectangle 3"/>
          <p:cNvSpPr/>
          <p:nvPr/>
        </p:nvSpPr>
        <p:spPr>
          <a:xfrm>
            <a:off x="2667942" y="4797152"/>
            <a:ext cx="6120680" cy="882742"/>
          </a:xfrm>
          <a:prstGeom prst="rect">
            <a:avLst/>
          </a:prstGeom>
        </p:spPr>
        <p:txBody>
          <a:bodyPr wrap="square">
            <a:spAutoFit/>
          </a:bodyPr>
          <a:lstStyle/>
          <a:p>
            <a:pPr>
              <a:lnSpc>
                <a:spcPct val="107000"/>
              </a:lnSpc>
              <a:spcAft>
                <a:spcPts val="800"/>
              </a:spcAft>
            </a:pPr>
            <a:r>
              <a:rPr lang="en-GB" sz="1600" dirty="0">
                <a:solidFill>
                  <a:srgbClr val="333333"/>
                </a:solidFill>
                <a:latin typeface="Calibri" panose="020F0502020204030204" pitchFamily="34" charset="0"/>
                <a:ea typeface="Times New Roman" panose="02020603050405020304" pitchFamily="18" charset="0"/>
                <a:cs typeface="Calibri" panose="020F0502020204030204" pitchFamily="34" charset="0"/>
              </a:rPr>
              <a:t>There is also a similar table for assessors on the Info tab. They will also get a To Do notification if the evidence is returned to them for action by the IQA, but this will not happen if the evidence has been signed off.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7242434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GB" altLang="en-US" sz="3200" b="1" dirty="0" smtClean="0">
                <a:latin typeface="Calibri" panose="020F0502020204030204" pitchFamily="34" charset="0"/>
                <a:cs typeface="Calibri" panose="020F0502020204030204" pitchFamily="34" charset="0"/>
              </a:rPr>
              <a:t>VQManager</a:t>
            </a:r>
            <a:r>
              <a:rPr lang="en-GB" altLang="en-US" sz="3200" b="1" dirty="0" smtClean="0">
                <a:latin typeface="Comic Sans MS" panose="030F0702030302020204" pitchFamily="66" charset="0"/>
              </a:rPr>
              <a:t>  </a:t>
            </a:r>
          </a:p>
        </p:txBody>
      </p:sp>
      <p:sp>
        <p:nvSpPr>
          <p:cNvPr id="2" name="Rectangle 1"/>
          <p:cNvSpPr/>
          <p:nvPr/>
        </p:nvSpPr>
        <p:spPr>
          <a:xfrm>
            <a:off x="3419872" y="1484784"/>
            <a:ext cx="4572000" cy="784702"/>
          </a:xfrm>
          <a:prstGeom prst="rect">
            <a:avLst/>
          </a:prstGeom>
        </p:spPr>
        <p:txBody>
          <a:bodyPr>
            <a:spAutoFit/>
          </a:bodyPr>
          <a:lstStyle/>
          <a:p>
            <a:pPr algn="ctr">
              <a:lnSpc>
                <a:spcPct val="107000"/>
              </a:lnSpc>
              <a:spcAft>
                <a:spcPts val="800"/>
              </a:spcAft>
            </a:pP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2771800" y="332656"/>
            <a:ext cx="5976664" cy="1248803"/>
          </a:xfrm>
          <a:prstGeom prst="rect">
            <a:avLst/>
          </a:prstGeom>
        </p:spPr>
        <p:txBody>
          <a:bodyPr wrap="square">
            <a:spAutoFit/>
          </a:bodyPr>
          <a:lstStyle/>
          <a:p>
            <a:pPr>
              <a:lnSpc>
                <a:spcPct val="107000"/>
              </a:lnSpc>
              <a:spcAft>
                <a:spcPts val="800"/>
              </a:spcAft>
            </a:pPr>
            <a:r>
              <a:rPr lang="en-GB" sz="1600" u="sng" dirty="0">
                <a:latin typeface="Calibri" panose="020F0502020204030204" pitchFamily="34" charset="0"/>
                <a:ea typeface="Calibri" panose="020F0502020204030204" pitchFamily="34" charset="0"/>
                <a:cs typeface="Calibri" panose="020F0502020204030204" pitchFamily="34" charset="0"/>
              </a:rPr>
              <a:t>“</a:t>
            </a:r>
            <a:r>
              <a:rPr lang="en-GB" sz="1600" b="1" u="sng" dirty="0">
                <a:latin typeface="Calibri" panose="020F0502020204030204" pitchFamily="34" charset="0"/>
                <a:ea typeface="Calibri" panose="020F0502020204030204" pitchFamily="34" charset="0"/>
                <a:cs typeface="Calibri" panose="020F0502020204030204" pitchFamily="34" charset="0"/>
              </a:rPr>
              <a:t>All' option for IQAs in Assessor drop-down in Verify page</a:t>
            </a:r>
            <a:r>
              <a:rPr lang="en-GB" sz="1600" u="sng" dirty="0">
                <a:latin typeface="Calibri" panose="020F0502020204030204" pitchFamily="34" charset="0"/>
                <a:ea typeface="Calibri" panose="020F0502020204030204" pitchFamily="34" charset="0"/>
                <a:cs typeface="Calibri" panose="020F0502020204030204" pitchFamily="34"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dirty="0">
                <a:solidFill>
                  <a:srgbClr val="000000"/>
                </a:solidFill>
                <a:latin typeface="Calibri" panose="020F0502020204030204" pitchFamily="34" charset="0"/>
                <a:ea typeface="Calibri" panose="020F0502020204030204" pitchFamily="34" charset="0"/>
                <a:cs typeface="Calibri" panose="020F0502020204030204" pitchFamily="34" charset="0"/>
              </a:rPr>
              <a:t>We have added an option for “All” assessors to be selected in the Verify tabs.  This will make it much easier to identify a learner to verify without having to check which assessor is linked to which learner.</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p:nvPr/>
        </p:nvPicPr>
        <p:blipFill>
          <a:blip r:embed="rId2"/>
          <a:stretch>
            <a:fillRect/>
          </a:stretch>
        </p:blipFill>
        <p:spPr>
          <a:xfrm>
            <a:off x="1979712" y="1985650"/>
            <a:ext cx="6905843" cy="3603589"/>
          </a:xfrm>
          <a:prstGeom prst="rect">
            <a:avLst/>
          </a:prstGeom>
        </p:spPr>
      </p:pic>
    </p:spTree>
    <p:extLst>
      <p:ext uri="{BB962C8B-B14F-4D97-AF65-F5344CB8AC3E}">
        <p14:creationId xmlns:p14="http://schemas.microsoft.com/office/powerpoint/2010/main" val="85354576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GB" altLang="en-US" sz="3200" b="1" dirty="0" smtClean="0">
                <a:latin typeface="Calibri" panose="020F0502020204030204" pitchFamily="34" charset="0"/>
                <a:cs typeface="Calibri" panose="020F0502020204030204" pitchFamily="34" charset="0"/>
              </a:rPr>
              <a:t>VQManager</a:t>
            </a:r>
            <a:r>
              <a:rPr lang="en-GB" altLang="en-US" sz="3200" b="1" dirty="0" smtClean="0">
                <a:latin typeface="Comic Sans MS" panose="030F0702030302020204" pitchFamily="66" charset="0"/>
              </a:rPr>
              <a:t>  </a:t>
            </a:r>
          </a:p>
        </p:txBody>
      </p:sp>
      <p:sp>
        <p:nvSpPr>
          <p:cNvPr id="2" name="Rectangle 1"/>
          <p:cNvSpPr/>
          <p:nvPr/>
        </p:nvSpPr>
        <p:spPr>
          <a:xfrm>
            <a:off x="3419872" y="1484784"/>
            <a:ext cx="4572000" cy="784702"/>
          </a:xfrm>
          <a:prstGeom prst="rect">
            <a:avLst/>
          </a:prstGeom>
        </p:spPr>
        <p:txBody>
          <a:bodyPr>
            <a:spAutoFit/>
          </a:bodyPr>
          <a:lstStyle/>
          <a:p>
            <a:pPr algn="ctr">
              <a:lnSpc>
                <a:spcPct val="107000"/>
              </a:lnSpc>
              <a:spcAft>
                <a:spcPts val="800"/>
              </a:spcAft>
            </a:pP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2644552" y="620688"/>
            <a:ext cx="6103912" cy="4865114"/>
          </a:xfrm>
          <a:prstGeom prst="rect">
            <a:avLst/>
          </a:prstGeom>
        </p:spPr>
        <p:txBody>
          <a:bodyPr wrap="square">
            <a:spAutoFit/>
          </a:bodyPr>
          <a:lstStyle/>
          <a:p>
            <a:pPr>
              <a:lnSpc>
                <a:spcPct val="107000"/>
              </a:lnSpc>
              <a:spcAft>
                <a:spcPts val="800"/>
              </a:spcAft>
            </a:pPr>
            <a:r>
              <a:rPr lang="en-GB" sz="1600" b="1" u="sng" dirty="0">
                <a:latin typeface="Calibri" panose="020F0502020204030204" pitchFamily="34" charset="0"/>
                <a:ea typeface="Calibri" panose="020F0502020204030204" pitchFamily="34" charset="0"/>
                <a:cs typeface="Calibri" panose="020F0502020204030204" pitchFamily="34" charset="0"/>
              </a:rPr>
              <a:t>Add a new Message type</a:t>
            </a:r>
            <a:r>
              <a:rPr lang="en-GB" sz="1600" u="sng" dirty="0">
                <a:latin typeface="Calibri" panose="020F0502020204030204" pitchFamily="34" charset="0"/>
                <a:ea typeface="Calibri" panose="020F0502020204030204" pitchFamily="34" charset="0"/>
                <a:cs typeface="Calibri" panose="020F0502020204030204" pitchFamily="34"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dirty="0">
                <a:latin typeface="Calibri" panose="020F0502020204030204" pitchFamily="34" charset="0"/>
                <a:ea typeface="Calibri" panose="020F0502020204030204" pitchFamily="34" charset="0"/>
                <a:cs typeface="Calibri" panose="020F0502020204030204" pitchFamily="34" charset="0"/>
              </a:rPr>
              <a:t>Currently all of our message types on the Messages tab disappear at some point.  We have added a message type that stays on screen until it's cancelled by us.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dirty="0">
                <a:latin typeface="Calibri" panose="020F0502020204030204" pitchFamily="34" charset="0"/>
                <a:ea typeface="Calibri" panose="020F0502020204030204" pitchFamily="34" charset="0"/>
                <a:cs typeface="Calibri" panose="020F0502020204030204" pitchFamily="34" charset="0"/>
              </a:rPr>
              <a:t>Current types are:</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dirty="0">
                <a:latin typeface="Calibri" panose="020F0502020204030204" pitchFamily="34" charset="0"/>
                <a:ea typeface="Calibri" panose="020F0502020204030204" pitchFamily="34" charset="0"/>
                <a:cs typeface="Calibri" panose="020F0502020204030204" pitchFamily="34" charset="0"/>
              </a:rPr>
              <a:t>1 = Show once if user has not seen this message before</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dirty="0">
                <a:latin typeface="Calibri" panose="020F0502020204030204" pitchFamily="34" charset="0"/>
                <a:ea typeface="Calibri" panose="020F0502020204030204" pitchFamily="34" charset="0"/>
                <a:cs typeface="Calibri" panose="020F0502020204030204" pitchFamily="34" charset="0"/>
              </a:rPr>
              <a:t>2 = Show once only when logging in for the first time</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dirty="0">
                <a:latin typeface="Calibri" panose="020F0502020204030204" pitchFamily="34" charset="0"/>
                <a:ea typeface="Calibri" panose="020F0502020204030204" pitchFamily="34" charset="0"/>
                <a:cs typeface="Calibri" panose="020F0502020204030204" pitchFamily="34" charset="0"/>
              </a:rPr>
              <a:t>3 = Show always until user ticks 'don't show again' checkbox</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dirty="0">
                <a:latin typeface="Calibri" panose="020F0502020204030204" pitchFamily="34" charset="0"/>
                <a:ea typeface="Calibri" panose="020F0502020204030204" pitchFamily="34" charset="0"/>
                <a:cs typeface="Calibri" panose="020F0502020204030204" pitchFamily="34" charset="0"/>
              </a:rPr>
              <a:t>We have added:</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dirty="0">
                <a:latin typeface="Calibri" panose="020F0502020204030204" pitchFamily="34" charset="0"/>
                <a:ea typeface="Calibri" panose="020F0502020204030204" pitchFamily="34" charset="0"/>
                <a:cs typeface="Calibri" panose="020F0502020204030204" pitchFamily="34" charset="0"/>
              </a:rPr>
              <a:t>4 = Show always until cancelled by admin</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dirty="0">
                <a:latin typeface="Calibri" panose="020F0502020204030204" pitchFamily="34" charset="0"/>
                <a:ea typeface="Calibri" panose="020F0502020204030204" pitchFamily="34" charset="0"/>
                <a:cs typeface="Calibri" panose="020F0502020204030204" pitchFamily="34" charset="0"/>
              </a:rPr>
              <a:t>A message of type 4 would always show on screen for users. There is a tick box for the user to mark the message as read. This will cancel the notification so the red rosette on the Messages tab will disappear (or the number on it will be reduced by one, if there’s more than one message).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7326466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GB" altLang="en-US" sz="3200" b="1" dirty="0" smtClean="0">
                <a:latin typeface="Calibri" panose="020F0502020204030204" pitchFamily="34" charset="0"/>
                <a:cs typeface="Calibri" panose="020F0502020204030204" pitchFamily="34" charset="0"/>
              </a:rPr>
              <a:t>VQManager</a:t>
            </a:r>
            <a:r>
              <a:rPr lang="en-GB" altLang="en-US" sz="3200" b="1" dirty="0" smtClean="0">
                <a:latin typeface="Comic Sans MS" panose="030F0702030302020204" pitchFamily="66" charset="0"/>
              </a:rPr>
              <a:t>  </a:t>
            </a:r>
          </a:p>
        </p:txBody>
      </p:sp>
      <p:sp>
        <p:nvSpPr>
          <p:cNvPr id="2" name="Rectangle 1"/>
          <p:cNvSpPr/>
          <p:nvPr/>
        </p:nvSpPr>
        <p:spPr>
          <a:xfrm>
            <a:off x="3419872" y="1484784"/>
            <a:ext cx="4572000" cy="784702"/>
          </a:xfrm>
          <a:prstGeom prst="rect">
            <a:avLst/>
          </a:prstGeom>
        </p:spPr>
        <p:txBody>
          <a:bodyPr>
            <a:spAutoFit/>
          </a:bodyPr>
          <a:lstStyle/>
          <a:p>
            <a:pPr algn="ctr">
              <a:lnSpc>
                <a:spcPct val="107000"/>
              </a:lnSpc>
              <a:spcAft>
                <a:spcPts val="800"/>
              </a:spcAft>
            </a:pP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p:nvPr/>
        </p:nvPicPr>
        <p:blipFill>
          <a:blip r:embed="rId2"/>
          <a:stretch>
            <a:fillRect/>
          </a:stretch>
        </p:blipFill>
        <p:spPr>
          <a:xfrm>
            <a:off x="2895600" y="83532"/>
            <a:ext cx="5852864" cy="2802503"/>
          </a:xfrm>
          <a:prstGeom prst="rect">
            <a:avLst/>
          </a:prstGeom>
        </p:spPr>
      </p:pic>
      <p:sp>
        <p:nvSpPr>
          <p:cNvPr id="3" name="Rectangle 2"/>
          <p:cNvSpPr/>
          <p:nvPr/>
        </p:nvSpPr>
        <p:spPr>
          <a:xfrm>
            <a:off x="3203848" y="2943142"/>
            <a:ext cx="3130344" cy="344069"/>
          </a:xfrm>
          <a:prstGeom prst="rect">
            <a:avLst/>
          </a:prstGeom>
        </p:spPr>
        <p:txBody>
          <a:bodyPr wrap="none">
            <a:spAutoFit/>
          </a:bodyPr>
          <a:lstStyle/>
          <a:p>
            <a:pPr>
              <a:lnSpc>
                <a:spcPct val="107000"/>
              </a:lnSpc>
              <a:spcAft>
                <a:spcPts val="800"/>
              </a:spcAft>
            </a:pPr>
            <a:r>
              <a:rPr lang="en-GB" sz="1600" dirty="0">
                <a:latin typeface="Calibri" panose="020F0502020204030204" pitchFamily="34" charset="0"/>
                <a:ea typeface="Calibri" panose="020F0502020204030204" pitchFamily="34" charset="0"/>
                <a:cs typeface="Calibri" panose="020F0502020204030204" pitchFamily="34" charset="0"/>
              </a:rPr>
              <a:t>Ticket and rosette has disappeared.</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p:nvPr/>
        </p:nvPicPr>
        <p:blipFill>
          <a:blip r:embed="rId3"/>
          <a:stretch>
            <a:fillRect/>
          </a:stretch>
        </p:blipFill>
        <p:spPr>
          <a:xfrm>
            <a:off x="2987824" y="3260557"/>
            <a:ext cx="5760640" cy="2976755"/>
          </a:xfrm>
          <a:prstGeom prst="rect">
            <a:avLst/>
          </a:prstGeom>
        </p:spPr>
      </p:pic>
    </p:spTree>
    <p:extLst>
      <p:ext uri="{BB962C8B-B14F-4D97-AF65-F5344CB8AC3E}">
        <p14:creationId xmlns:p14="http://schemas.microsoft.com/office/powerpoint/2010/main" val="58583558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GB" altLang="en-US" sz="3200" b="1" dirty="0" smtClean="0">
                <a:latin typeface="Calibri" panose="020F0502020204030204" pitchFamily="34" charset="0"/>
                <a:cs typeface="Calibri" panose="020F0502020204030204" pitchFamily="34" charset="0"/>
              </a:rPr>
              <a:t>VQManager</a:t>
            </a:r>
            <a:r>
              <a:rPr lang="en-GB" altLang="en-US" sz="3200" b="1" dirty="0" smtClean="0">
                <a:latin typeface="Comic Sans MS" panose="030F0702030302020204" pitchFamily="66" charset="0"/>
              </a:rPr>
              <a:t>  </a:t>
            </a:r>
          </a:p>
        </p:txBody>
      </p:sp>
      <p:sp>
        <p:nvSpPr>
          <p:cNvPr id="2" name="Rectangle 1"/>
          <p:cNvSpPr/>
          <p:nvPr/>
        </p:nvSpPr>
        <p:spPr>
          <a:xfrm>
            <a:off x="3419872" y="1484784"/>
            <a:ext cx="4572000" cy="784702"/>
          </a:xfrm>
          <a:prstGeom prst="rect">
            <a:avLst/>
          </a:prstGeom>
        </p:spPr>
        <p:txBody>
          <a:bodyPr>
            <a:spAutoFit/>
          </a:bodyPr>
          <a:lstStyle/>
          <a:p>
            <a:pPr algn="ctr">
              <a:lnSpc>
                <a:spcPct val="107000"/>
              </a:lnSpc>
              <a:spcAft>
                <a:spcPts val="800"/>
              </a:spcAft>
            </a:pP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2726668" y="1124744"/>
            <a:ext cx="5958408" cy="1826590"/>
          </a:xfrm>
          <a:prstGeom prst="rect">
            <a:avLst/>
          </a:prstGeom>
        </p:spPr>
        <p:txBody>
          <a:bodyPr wrap="square">
            <a:spAutoFit/>
          </a:bodyPr>
          <a:lstStyle/>
          <a:p>
            <a:pPr>
              <a:lnSpc>
                <a:spcPct val="107000"/>
              </a:lnSpc>
              <a:spcAft>
                <a:spcPts val="800"/>
              </a:spcAft>
            </a:pPr>
            <a:r>
              <a:rPr lang="en-GB" sz="1600" b="1" u="sng" dirty="0">
                <a:latin typeface="Calibri" panose="020F0502020204030204" pitchFamily="34" charset="0"/>
                <a:ea typeface="Calibri" panose="020F0502020204030204" pitchFamily="34" charset="0"/>
                <a:cs typeface="Calibri" panose="020F0502020204030204" pitchFamily="34" charset="0"/>
              </a:rPr>
              <a:t>Add reports to Centre Admin Dashboard</a:t>
            </a:r>
            <a:r>
              <a:rPr lang="en-GB" sz="1600" u="sng" dirty="0">
                <a:latin typeface="Calibri" panose="020F0502020204030204" pitchFamily="34" charset="0"/>
                <a:ea typeface="Calibri" panose="020F0502020204030204" pitchFamily="34" charset="0"/>
                <a:cs typeface="Calibri" panose="020F0502020204030204" pitchFamily="34"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dirty="0">
                <a:latin typeface="Calibri" panose="020F0502020204030204" pitchFamily="34" charset="0"/>
                <a:ea typeface="Calibri" panose="020F0502020204030204" pitchFamily="34" charset="0"/>
                <a:cs typeface="Calibri" panose="020F0502020204030204" pitchFamily="34" charset="0"/>
              </a:rPr>
              <a:t>To improve visibility, we have added the following three reports to the Centre Admin Dashboard namely:</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sz="1600" dirty="0">
                <a:latin typeface="Calibri" panose="020F0502020204030204" pitchFamily="34" charset="0"/>
                <a:ea typeface="Calibri" panose="020F0502020204030204" pitchFamily="34" charset="0"/>
                <a:cs typeface="Times New Roman" panose="02020603050405020304" pitchFamily="18" charset="0"/>
              </a:rPr>
              <a:t>All Learners</a:t>
            </a:r>
          </a:p>
          <a:p>
            <a:pPr marL="342900" lvl="0" indent="-342900">
              <a:spcAft>
                <a:spcPts val="0"/>
              </a:spcAft>
              <a:buFont typeface="Symbol" panose="05050102010706020507" pitchFamily="18" charset="2"/>
              <a:buChar char=""/>
            </a:pPr>
            <a:r>
              <a:rPr lang="en-GB" sz="1600" dirty="0">
                <a:latin typeface="Calibri" panose="020F0502020204030204" pitchFamily="34" charset="0"/>
                <a:ea typeface="Calibri" panose="020F0502020204030204" pitchFamily="34" charset="0"/>
                <a:cs typeface="Times New Roman" panose="02020603050405020304" pitchFamily="18" charset="0"/>
              </a:rPr>
              <a:t>Progress Reviews</a:t>
            </a:r>
          </a:p>
          <a:p>
            <a:pPr marL="342900" lvl="0" indent="-342900">
              <a:spcAft>
                <a:spcPts val="0"/>
              </a:spcAft>
              <a:buFont typeface="Symbol" panose="05050102010706020507" pitchFamily="18" charset="2"/>
              <a:buChar char=""/>
            </a:pPr>
            <a:r>
              <a:rPr lang="en-GB" sz="1600" dirty="0">
                <a:latin typeface="Calibri" panose="020F0502020204030204" pitchFamily="34" charset="0"/>
                <a:ea typeface="Calibri" panose="020F0502020204030204" pitchFamily="34" charset="0"/>
                <a:cs typeface="Times New Roman" panose="02020603050405020304" pitchFamily="18" charset="0"/>
              </a:rPr>
              <a:t>Off the Job Training</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839072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19872" y="1484784"/>
            <a:ext cx="4572000" cy="784702"/>
          </a:xfrm>
          <a:prstGeom prst="rect">
            <a:avLst/>
          </a:prstGeom>
        </p:spPr>
        <p:txBody>
          <a:bodyPr>
            <a:spAutoFit/>
          </a:bodyPr>
          <a:lstStyle/>
          <a:p>
            <a:pPr algn="ctr">
              <a:lnSpc>
                <a:spcPct val="107000"/>
              </a:lnSpc>
              <a:spcAft>
                <a:spcPts val="800"/>
              </a:spcAft>
            </a:pP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p:nvPr/>
        </p:nvPicPr>
        <p:blipFill>
          <a:blip r:embed="rId2"/>
          <a:stretch>
            <a:fillRect/>
          </a:stretch>
        </p:blipFill>
        <p:spPr>
          <a:xfrm>
            <a:off x="3131840" y="260648"/>
            <a:ext cx="4464496" cy="2924690"/>
          </a:xfrm>
          <a:prstGeom prst="rect">
            <a:avLst/>
          </a:prstGeom>
        </p:spPr>
      </p:pic>
      <p:pic>
        <p:nvPicPr>
          <p:cNvPr id="5" name="Picture 4"/>
          <p:cNvPicPr/>
          <p:nvPr/>
        </p:nvPicPr>
        <p:blipFill>
          <a:blip r:embed="rId3"/>
          <a:stretch>
            <a:fillRect/>
          </a:stretch>
        </p:blipFill>
        <p:spPr>
          <a:xfrm>
            <a:off x="3203882" y="3185338"/>
            <a:ext cx="4320412" cy="3335467"/>
          </a:xfrm>
          <a:prstGeom prst="rect">
            <a:avLst/>
          </a:prstGeom>
        </p:spPr>
      </p:pic>
    </p:spTree>
    <p:extLst>
      <p:ext uri="{BB962C8B-B14F-4D97-AF65-F5344CB8AC3E}">
        <p14:creationId xmlns:p14="http://schemas.microsoft.com/office/powerpoint/2010/main" val="373807008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GB" altLang="en-US" sz="3200" b="1" dirty="0" smtClean="0">
                <a:latin typeface="Calibri" panose="020F0502020204030204" pitchFamily="34" charset="0"/>
                <a:cs typeface="Calibri" panose="020F0502020204030204" pitchFamily="34" charset="0"/>
              </a:rPr>
              <a:t>VQManager</a:t>
            </a:r>
            <a:r>
              <a:rPr lang="en-GB" altLang="en-US" sz="3200" b="1" dirty="0" smtClean="0">
                <a:latin typeface="Comic Sans MS" panose="030F0702030302020204" pitchFamily="66" charset="0"/>
              </a:rPr>
              <a:t>  </a:t>
            </a:r>
          </a:p>
        </p:txBody>
      </p:sp>
      <p:sp>
        <p:nvSpPr>
          <p:cNvPr id="2" name="Rectangle 1"/>
          <p:cNvSpPr/>
          <p:nvPr/>
        </p:nvSpPr>
        <p:spPr>
          <a:xfrm>
            <a:off x="3419872" y="1484784"/>
            <a:ext cx="4572000" cy="784702"/>
          </a:xfrm>
          <a:prstGeom prst="rect">
            <a:avLst/>
          </a:prstGeom>
        </p:spPr>
        <p:txBody>
          <a:bodyPr>
            <a:spAutoFit/>
          </a:bodyPr>
          <a:lstStyle/>
          <a:p>
            <a:pPr algn="ctr">
              <a:lnSpc>
                <a:spcPct val="107000"/>
              </a:lnSpc>
              <a:spcAft>
                <a:spcPts val="800"/>
              </a:spcAft>
            </a:pP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2753544" y="1052736"/>
            <a:ext cx="5904656" cy="3722622"/>
          </a:xfrm>
          <a:prstGeom prst="rect">
            <a:avLst/>
          </a:prstGeom>
        </p:spPr>
        <p:txBody>
          <a:bodyPr wrap="square">
            <a:spAutoFit/>
          </a:bodyPr>
          <a:lstStyle/>
          <a:p>
            <a:pPr>
              <a:lnSpc>
                <a:spcPct val="107000"/>
              </a:lnSpc>
              <a:spcAft>
                <a:spcPts val="800"/>
              </a:spcAft>
            </a:pPr>
            <a:r>
              <a:rPr lang="en-GB" sz="1600" b="1" u="sng" dirty="0">
                <a:latin typeface="Calibri" panose="020F0502020204030204" pitchFamily="34" charset="0"/>
                <a:ea typeface="Calibri" panose="020F0502020204030204" pitchFamily="34" charset="0"/>
                <a:cs typeface="Calibri" panose="020F0502020204030204" pitchFamily="34" charset="0"/>
              </a:rPr>
              <a:t>Allow users to add entries to the learner Calendar</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dirty="0">
                <a:latin typeface="Calibri" panose="020F0502020204030204" pitchFamily="34" charset="0"/>
                <a:ea typeface="Calibri" panose="020F0502020204030204" pitchFamily="34" charset="0"/>
                <a:cs typeface="Calibri" panose="020F0502020204030204" pitchFamily="34" charset="0"/>
              </a:rPr>
              <a:t>Users are now able to add events to Learner Calendars. This involves the following changes to the system:</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600" dirty="0">
                <a:latin typeface="Calibri" panose="020F0502020204030204" pitchFamily="34" charset="0"/>
                <a:ea typeface="Calibri" panose="020F0502020204030204" pitchFamily="34" charset="0"/>
                <a:cs typeface="Calibri" panose="020F0502020204030204" pitchFamily="34" charset="0"/>
              </a:rPr>
              <a:t>Learners can add entries to their own Calendar</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600" dirty="0">
                <a:latin typeface="Calibri" panose="020F0502020204030204" pitchFamily="34" charset="0"/>
                <a:ea typeface="Calibri" panose="020F0502020204030204" pitchFamily="34" charset="0"/>
                <a:cs typeface="Calibri" panose="020F0502020204030204" pitchFamily="34" charset="0"/>
              </a:rPr>
              <a:t>Assessors can add entries to the learner Calendar, and copy them to other learner Calendars</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600" dirty="0">
                <a:latin typeface="Calibri" panose="020F0502020204030204" pitchFamily="34" charset="0"/>
                <a:ea typeface="Calibri" panose="020F0502020204030204" pitchFamily="34" charset="0"/>
                <a:cs typeface="Calibri" panose="020F0502020204030204" pitchFamily="34" charset="0"/>
              </a:rPr>
              <a:t>We have added the learner Calendar to the Employer view, so they can also add entries and copy them to learners they are associated with. (OSU remains a “view only” type of user so cannot add entries)</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600" dirty="0">
                <a:latin typeface="Calibri" panose="020F0502020204030204" pitchFamily="34" charset="0"/>
                <a:ea typeface="Calibri" panose="020F0502020204030204" pitchFamily="34" charset="0"/>
                <a:cs typeface="Calibri" panose="020F0502020204030204" pitchFamily="34" charset="0"/>
              </a:rPr>
              <a:t>We have added the learner Calendar to the Centre Admin view, so they can add entries and copy them to other learner Calendars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56453300"/>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GB" altLang="en-US" sz="3200" b="1" dirty="0" smtClean="0">
                <a:latin typeface="Calibri" panose="020F0502020204030204" pitchFamily="34" charset="0"/>
                <a:cs typeface="Calibri" panose="020F0502020204030204" pitchFamily="34" charset="0"/>
              </a:rPr>
              <a:t>VQManager</a:t>
            </a:r>
            <a:r>
              <a:rPr lang="en-GB" altLang="en-US" sz="3200" b="1" dirty="0" smtClean="0">
                <a:latin typeface="Comic Sans MS" panose="030F0702030302020204" pitchFamily="66" charset="0"/>
              </a:rPr>
              <a:t>  </a:t>
            </a:r>
          </a:p>
        </p:txBody>
      </p:sp>
      <p:sp>
        <p:nvSpPr>
          <p:cNvPr id="2" name="Rectangle 1"/>
          <p:cNvSpPr/>
          <p:nvPr/>
        </p:nvSpPr>
        <p:spPr>
          <a:xfrm>
            <a:off x="3419872" y="1484784"/>
            <a:ext cx="4572000" cy="784702"/>
          </a:xfrm>
          <a:prstGeom prst="rect">
            <a:avLst/>
          </a:prstGeom>
        </p:spPr>
        <p:txBody>
          <a:bodyPr>
            <a:spAutoFit/>
          </a:bodyPr>
          <a:lstStyle/>
          <a:p>
            <a:pPr algn="ctr">
              <a:lnSpc>
                <a:spcPct val="107000"/>
              </a:lnSpc>
              <a:spcAft>
                <a:spcPts val="800"/>
              </a:spcAft>
            </a:pP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2679812" y="404664"/>
            <a:ext cx="6052120" cy="3298275"/>
          </a:xfrm>
          <a:prstGeom prst="rect">
            <a:avLst/>
          </a:prstGeom>
        </p:spPr>
        <p:txBody>
          <a:bodyPr wrap="square">
            <a:spAutoFit/>
          </a:bodyPr>
          <a:lstStyle/>
          <a:p>
            <a:pPr>
              <a:lnSpc>
                <a:spcPct val="107000"/>
              </a:lnSpc>
              <a:spcAft>
                <a:spcPts val="800"/>
              </a:spcAft>
            </a:pPr>
            <a:r>
              <a:rPr lang="en-GB" sz="1600" b="1" u="sng" dirty="0">
                <a:latin typeface="Calibri" panose="020F0502020204030204" pitchFamily="34" charset="0"/>
                <a:ea typeface="Calibri" panose="020F0502020204030204" pitchFamily="34" charset="0"/>
                <a:cs typeface="Calibri" panose="020F0502020204030204" pitchFamily="34" charset="0"/>
              </a:rPr>
              <a:t>Add an option for MCQs to hide the result from the learner altogether</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b="1" i="1" dirty="0">
                <a:latin typeface="Calibri" panose="020F0502020204030204" pitchFamily="34" charset="0"/>
                <a:ea typeface="Calibri" panose="020F0502020204030204" pitchFamily="34" charset="0"/>
                <a:cs typeface="Calibri" panose="020F0502020204030204" pitchFamily="34" charset="0"/>
              </a:rPr>
              <a:t>This development is only applicable if you are using the e-Learning function, and have multiple choice questions (MCQs) set up. If you want this option switched on for a new or existing MCQ, please let us know.</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dirty="0">
                <a:solidFill>
                  <a:srgbClr val="333333"/>
                </a:solidFill>
                <a:latin typeface="Calibri" panose="020F0502020204030204" pitchFamily="34" charset="0"/>
                <a:ea typeface="Calibri" panose="020F0502020204030204" pitchFamily="34" charset="0"/>
                <a:cs typeface="Calibri" panose="020F0502020204030204" pitchFamily="34" charset="0"/>
              </a:rPr>
              <a:t>We have added an extra switch in our e-Learning area whereby the system does not report achievement of an MCQ test to the learners at all. Results will be communicated to the learner outside the system.</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dirty="0">
                <a:solidFill>
                  <a:srgbClr val="333333"/>
                </a:solidFill>
                <a:latin typeface="Calibri" panose="020F0502020204030204" pitchFamily="34" charset="0"/>
                <a:ea typeface="Calibri" panose="020F0502020204030204" pitchFamily="34" charset="0"/>
                <a:cs typeface="Calibri" panose="020F0502020204030204" pitchFamily="34" charset="0"/>
              </a:rPr>
              <a:t>Where this is switched on, the learner would see the following on completion of an MCQ: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C:\Users\Kari\Downloads\MCQFeedbackResultHidden.jpg"/>
          <p:cNvPicPr/>
          <p:nvPr/>
        </p:nvPicPr>
        <p:blipFill>
          <a:blip r:embed="rId2">
            <a:extLst>
              <a:ext uri="{28A0092B-C50C-407E-A947-70E740481C1C}">
                <a14:useLocalDpi xmlns:a14="http://schemas.microsoft.com/office/drawing/2010/main" val="0"/>
              </a:ext>
            </a:extLst>
          </a:blip>
          <a:srcRect/>
          <a:stretch>
            <a:fillRect/>
          </a:stretch>
        </p:blipFill>
        <p:spPr bwMode="auto">
          <a:xfrm>
            <a:off x="2679812" y="3702940"/>
            <a:ext cx="5924636" cy="2049368"/>
          </a:xfrm>
          <a:prstGeom prst="rect">
            <a:avLst/>
          </a:prstGeom>
          <a:noFill/>
          <a:ln>
            <a:noFill/>
          </a:ln>
        </p:spPr>
      </p:pic>
    </p:spTree>
    <p:extLst>
      <p:ext uri="{BB962C8B-B14F-4D97-AF65-F5344CB8AC3E}">
        <p14:creationId xmlns:p14="http://schemas.microsoft.com/office/powerpoint/2010/main" val="3738460819"/>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GB" altLang="en-US" sz="3200" b="1" dirty="0" smtClean="0">
                <a:latin typeface="Calibri" panose="020F0502020204030204" pitchFamily="34" charset="0"/>
                <a:cs typeface="Calibri" panose="020F0502020204030204" pitchFamily="34" charset="0"/>
              </a:rPr>
              <a:t>VQManager</a:t>
            </a:r>
            <a:r>
              <a:rPr lang="en-GB" altLang="en-US" sz="3200" b="1" dirty="0" smtClean="0">
                <a:latin typeface="Comic Sans MS" panose="030F0702030302020204" pitchFamily="66" charset="0"/>
              </a:rPr>
              <a:t>  </a:t>
            </a:r>
          </a:p>
        </p:txBody>
      </p:sp>
      <p:sp>
        <p:nvSpPr>
          <p:cNvPr id="2" name="Rectangle 1"/>
          <p:cNvSpPr/>
          <p:nvPr/>
        </p:nvSpPr>
        <p:spPr>
          <a:xfrm>
            <a:off x="3419872" y="1484784"/>
            <a:ext cx="4572000" cy="784702"/>
          </a:xfrm>
          <a:prstGeom prst="rect">
            <a:avLst/>
          </a:prstGeom>
        </p:spPr>
        <p:txBody>
          <a:bodyPr>
            <a:spAutoFit/>
          </a:bodyPr>
          <a:lstStyle/>
          <a:p>
            <a:pPr algn="ctr">
              <a:lnSpc>
                <a:spcPct val="107000"/>
              </a:lnSpc>
              <a:spcAft>
                <a:spcPts val="800"/>
              </a:spcAft>
            </a:pP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2895600" y="407213"/>
            <a:ext cx="6012160" cy="985334"/>
          </a:xfrm>
          <a:prstGeom prst="rect">
            <a:avLst/>
          </a:prstGeom>
        </p:spPr>
        <p:txBody>
          <a:bodyPr wrap="square">
            <a:spAutoFit/>
          </a:bodyPr>
          <a:lstStyle/>
          <a:p>
            <a:pPr>
              <a:lnSpc>
                <a:spcPct val="107000"/>
              </a:lnSpc>
              <a:spcAft>
                <a:spcPts val="800"/>
              </a:spcAft>
            </a:pPr>
            <a:r>
              <a:rPr lang="en-GB" sz="1600" dirty="0">
                <a:solidFill>
                  <a:srgbClr val="333333"/>
                </a:solidFill>
                <a:latin typeface="Calibri" panose="020F0502020204030204" pitchFamily="34" charset="0"/>
                <a:ea typeface="Calibri" panose="020F0502020204030204" pitchFamily="34" charset="0"/>
                <a:cs typeface="Calibri" panose="020F0502020204030204" pitchFamily="34" charset="0"/>
              </a:rPr>
              <a:t>There is no change to the view for others, they would still see the results displayed in the normal places.</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dirty="0">
                <a:solidFill>
                  <a:srgbClr val="333333"/>
                </a:solidFill>
                <a:latin typeface="Calibri" panose="020F0502020204030204" pitchFamily="34" charset="0"/>
                <a:ea typeface="Calibri" panose="020F0502020204030204" pitchFamily="34" charset="0"/>
                <a:cs typeface="Calibri" panose="020F0502020204030204" pitchFamily="34" charset="0"/>
              </a:rPr>
              <a:t>The standard results pane looks like this: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2840117" y="1571210"/>
            <a:ext cx="5731510" cy="2551430"/>
          </a:xfrm>
          <a:prstGeom prst="rect">
            <a:avLst/>
          </a:prstGeom>
          <a:noFill/>
          <a:ln>
            <a:noFill/>
          </a:ln>
        </p:spPr>
      </p:pic>
      <p:sp>
        <p:nvSpPr>
          <p:cNvPr id="4" name="Rectangle 3"/>
          <p:cNvSpPr/>
          <p:nvPr/>
        </p:nvSpPr>
        <p:spPr>
          <a:xfrm>
            <a:off x="2840116" y="4941168"/>
            <a:ext cx="5836339" cy="619272"/>
          </a:xfrm>
          <a:prstGeom prst="rect">
            <a:avLst/>
          </a:prstGeom>
        </p:spPr>
        <p:txBody>
          <a:bodyPr wrap="square">
            <a:spAutoFit/>
          </a:bodyPr>
          <a:lstStyle/>
          <a:p>
            <a:pPr>
              <a:lnSpc>
                <a:spcPct val="107000"/>
              </a:lnSpc>
              <a:spcAft>
                <a:spcPts val="800"/>
              </a:spcAft>
            </a:pPr>
            <a:r>
              <a:rPr lang="en-GB" sz="1600" b="1" i="1" dirty="0">
                <a:latin typeface="Calibri" panose="020F0502020204030204" pitchFamily="34" charset="0"/>
                <a:ea typeface="Calibri" panose="020F0502020204030204" pitchFamily="34" charset="0"/>
                <a:cs typeface="Calibri" panose="020F0502020204030204" pitchFamily="34" charset="0"/>
              </a:rPr>
              <a:t>If this applicable to you, please get in touch and we will switch this function on for you.</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34803392"/>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GB" altLang="en-US" sz="3200" b="1" dirty="0" smtClean="0">
                <a:latin typeface="Calibri" panose="020F0502020204030204" pitchFamily="34" charset="0"/>
                <a:cs typeface="Calibri" panose="020F0502020204030204" pitchFamily="34" charset="0"/>
              </a:rPr>
              <a:t>VQManager</a:t>
            </a:r>
            <a:r>
              <a:rPr lang="en-GB" altLang="en-US" sz="3200" b="1" dirty="0" smtClean="0">
                <a:latin typeface="Comic Sans MS" panose="030F0702030302020204" pitchFamily="66" charset="0"/>
              </a:rPr>
              <a:t>  </a:t>
            </a:r>
          </a:p>
        </p:txBody>
      </p:sp>
      <p:sp>
        <p:nvSpPr>
          <p:cNvPr id="2" name="Rectangle 1"/>
          <p:cNvSpPr/>
          <p:nvPr/>
        </p:nvSpPr>
        <p:spPr>
          <a:xfrm>
            <a:off x="3419872" y="1484784"/>
            <a:ext cx="4572000" cy="784702"/>
          </a:xfrm>
          <a:prstGeom prst="rect">
            <a:avLst/>
          </a:prstGeom>
        </p:spPr>
        <p:txBody>
          <a:bodyPr>
            <a:spAutoFit/>
          </a:bodyPr>
          <a:lstStyle/>
          <a:p>
            <a:pPr algn="ctr">
              <a:lnSpc>
                <a:spcPct val="107000"/>
              </a:lnSpc>
              <a:spcAft>
                <a:spcPts val="800"/>
              </a:spcAft>
            </a:pP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2865754" y="81343"/>
            <a:ext cx="6170741" cy="2244397"/>
          </a:xfrm>
          <a:prstGeom prst="rect">
            <a:avLst/>
          </a:prstGeom>
        </p:spPr>
        <p:txBody>
          <a:bodyPr wrap="square">
            <a:spAutoFit/>
          </a:bodyPr>
          <a:lstStyle/>
          <a:p>
            <a:pPr>
              <a:lnSpc>
                <a:spcPct val="107000"/>
              </a:lnSpc>
              <a:spcAft>
                <a:spcPts val="800"/>
              </a:spcAft>
            </a:pPr>
            <a:r>
              <a:rPr lang="en-GB" sz="1600" b="1" u="sng" dirty="0">
                <a:latin typeface="Calibri" panose="020F0502020204030204" pitchFamily="34" charset="0"/>
                <a:ea typeface="Calibri" panose="020F0502020204030204" pitchFamily="34" charset="0"/>
                <a:cs typeface="Calibri" panose="020F0502020204030204" pitchFamily="34" charset="0"/>
              </a:rPr>
              <a:t>Allow sorting of Learner Activity Log into folders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dirty="0">
                <a:latin typeface="Calibri" panose="020F0502020204030204" pitchFamily="34" charset="0"/>
                <a:ea typeface="Calibri" panose="020F0502020204030204" pitchFamily="34" charset="0"/>
                <a:cs typeface="Times New Roman" panose="02020603050405020304" pitchFamily="18" charset="0"/>
              </a:rPr>
              <a:t>We have added a new function to the Activity log area for sorting this tab into folders, like you can with the file library.</a:t>
            </a:r>
          </a:p>
          <a:p>
            <a:pPr>
              <a:lnSpc>
                <a:spcPct val="107000"/>
              </a:lnSpc>
              <a:spcAft>
                <a:spcPts val="800"/>
              </a:spcAft>
            </a:pPr>
            <a:r>
              <a:rPr lang="en-GB" sz="1600" dirty="0">
                <a:solidFill>
                  <a:srgbClr val="333333"/>
                </a:solidFill>
                <a:latin typeface="Calibri" panose="020F0502020204030204" pitchFamily="34" charset="0"/>
                <a:ea typeface="Calibri" panose="020F0502020204030204" pitchFamily="34" charset="0"/>
                <a:cs typeface="Calibri" panose="020F0502020204030204" pitchFamily="34" charset="0"/>
              </a:rPr>
              <a:t>It has been designed so that learners, assessors and IQAs have the ability, in the Learner activity log, to create and name folders, and move entries between folders.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dirty="0">
                <a:solidFill>
                  <a:srgbClr val="333333"/>
                </a:solidFill>
                <a:latin typeface="Calibri" panose="020F0502020204030204" pitchFamily="34" charset="0"/>
                <a:ea typeface="Calibri" panose="020F0502020204030204" pitchFamily="34" charset="0"/>
                <a:cs typeface="Calibri" panose="020F0502020204030204" pitchFamily="34" charset="0"/>
              </a:rPr>
              <a:t>Folders are created in the same way as they are for the file library:</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p:nvPr/>
        </p:nvPicPr>
        <p:blipFill>
          <a:blip r:embed="rId2"/>
          <a:stretch>
            <a:fillRect/>
          </a:stretch>
        </p:blipFill>
        <p:spPr>
          <a:xfrm>
            <a:off x="2865754" y="2326686"/>
            <a:ext cx="5731510" cy="3089275"/>
          </a:xfrm>
          <a:prstGeom prst="rect">
            <a:avLst/>
          </a:prstGeom>
        </p:spPr>
      </p:pic>
      <p:sp>
        <p:nvSpPr>
          <p:cNvPr id="4" name="Rectangle 3"/>
          <p:cNvSpPr/>
          <p:nvPr/>
        </p:nvSpPr>
        <p:spPr>
          <a:xfrm>
            <a:off x="2893252" y="5524191"/>
            <a:ext cx="6110013" cy="619272"/>
          </a:xfrm>
          <a:prstGeom prst="rect">
            <a:avLst/>
          </a:prstGeom>
        </p:spPr>
        <p:txBody>
          <a:bodyPr wrap="square">
            <a:spAutoFit/>
          </a:bodyPr>
          <a:lstStyle/>
          <a:p>
            <a:pPr>
              <a:lnSpc>
                <a:spcPct val="107000"/>
              </a:lnSpc>
              <a:spcAft>
                <a:spcPts val="800"/>
              </a:spcAft>
            </a:pPr>
            <a:r>
              <a:rPr lang="en-GB" sz="1600" dirty="0">
                <a:solidFill>
                  <a:srgbClr val="333333"/>
                </a:solidFill>
                <a:latin typeface="Calibri" panose="020F0502020204030204" pitchFamily="34" charset="0"/>
                <a:ea typeface="Calibri" panose="020F0502020204030204" pitchFamily="34" charset="0"/>
                <a:cs typeface="Calibri" panose="020F0502020204030204" pitchFamily="34" charset="0"/>
              </a:rPr>
              <a:t>This may be really useful where a learner is moving on to a second qualification or year two of an apprenticeship for example.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8306731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GB" altLang="en-US" sz="3200" b="1" dirty="0" smtClean="0">
                <a:latin typeface="Calibri" panose="020F0502020204030204" pitchFamily="34" charset="0"/>
                <a:cs typeface="Calibri" panose="020F0502020204030204" pitchFamily="34" charset="0"/>
              </a:rPr>
              <a:t>VQManager</a:t>
            </a:r>
            <a:r>
              <a:rPr lang="en-GB" altLang="en-US" sz="3200" b="1" dirty="0" smtClean="0">
                <a:latin typeface="Comic Sans MS" panose="030F0702030302020204" pitchFamily="66" charset="0"/>
              </a:rPr>
              <a:t>  </a:t>
            </a:r>
          </a:p>
        </p:txBody>
      </p:sp>
      <p:sp>
        <p:nvSpPr>
          <p:cNvPr id="2" name="Rectangle 1"/>
          <p:cNvSpPr/>
          <p:nvPr/>
        </p:nvSpPr>
        <p:spPr>
          <a:xfrm>
            <a:off x="3419872" y="1484784"/>
            <a:ext cx="4572000" cy="784702"/>
          </a:xfrm>
          <a:prstGeom prst="rect">
            <a:avLst/>
          </a:prstGeom>
        </p:spPr>
        <p:txBody>
          <a:bodyPr>
            <a:spAutoFit/>
          </a:bodyPr>
          <a:lstStyle/>
          <a:p>
            <a:pPr algn="ctr">
              <a:lnSpc>
                <a:spcPct val="107000"/>
              </a:lnSpc>
              <a:spcAft>
                <a:spcPts val="800"/>
              </a:spcAft>
            </a:pP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2895600" y="509771"/>
            <a:ext cx="5731510" cy="584775"/>
          </a:xfrm>
          <a:prstGeom prst="rect">
            <a:avLst/>
          </a:prstGeom>
        </p:spPr>
        <p:txBody>
          <a:bodyPr wrap="square">
            <a:spAutoFit/>
          </a:bodyPr>
          <a:lstStyle/>
          <a:p>
            <a:r>
              <a:rPr lang="en-GB" sz="1600" dirty="0">
                <a:solidFill>
                  <a:srgbClr val="333333"/>
                </a:solidFill>
                <a:latin typeface="Calibri" panose="020F0502020204030204" pitchFamily="34" charset="0"/>
                <a:ea typeface="Calibri" panose="020F0502020204030204" pitchFamily="34" charset="0"/>
              </a:rPr>
              <a:t>When creating a new log, there is a new option to select the folder that the creator would like the new log adding to: </a:t>
            </a:r>
            <a:endParaRPr lang="en-GB" sz="1600" dirty="0"/>
          </a:p>
        </p:txBody>
      </p:sp>
      <p:pic>
        <p:nvPicPr>
          <p:cNvPr id="5" name="Picture 4"/>
          <p:cNvPicPr/>
          <p:nvPr/>
        </p:nvPicPr>
        <p:blipFill>
          <a:blip r:embed="rId2"/>
          <a:stretch>
            <a:fillRect/>
          </a:stretch>
        </p:blipFill>
        <p:spPr>
          <a:xfrm>
            <a:off x="2895600" y="1340768"/>
            <a:ext cx="5731510" cy="4791710"/>
          </a:xfrm>
          <a:prstGeom prst="rect">
            <a:avLst/>
          </a:prstGeom>
        </p:spPr>
      </p:pic>
    </p:spTree>
    <p:extLst>
      <p:ext uri="{BB962C8B-B14F-4D97-AF65-F5344CB8AC3E}">
        <p14:creationId xmlns:p14="http://schemas.microsoft.com/office/powerpoint/2010/main" val="53793825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GB" altLang="en-US" sz="3200" b="1" dirty="0" smtClean="0">
                <a:latin typeface="Calibri" panose="020F0502020204030204" pitchFamily="34" charset="0"/>
                <a:cs typeface="Calibri" panose="020F0502020204030204" pitchFamily="34" charset="0"/>
              </a:rPr>
              <a:t>VQManager</a:t>
            </a:r>
            <a:r>
              <a:rPr lang="en-GB" altLang="en-US" sz="3200" b="1" dirty="0" smtClean="0">
                <a:latin typeface="Comic Sans MS" panose="030F0702030302020204" pitchFamily="66" charset="0"/>
              </a:rPr>
              <a:t>  </a:t>
            </a:r>
          </a:p>
        </p:txBody>
      </p:sp>
      <p:sp>
        <p:nvSpPr>
          <p:cNvPr id="2" name="Rectangle 1"/>
          <p:cNvSpPr/>
          <p:nvPr/>
        </p:nvSpPr>
        <p:spPr>
          <a:xfrm>
            <a:off x="3419872" y="1484784"/>
            <a:ext cx="4572000" cy="784702"/>
          </a:xfrm>
          <a:prstGeom prst="rect">
            <a:avLst/>
          </a:prstGeom>
        </p:spPr>
        <p:txBody>
          <a:bodyPr>
            <a:spAutoFit/>
          </a:bodyPr>
          <a:lstStyle/>
          <a:p>
            <a:pPr algn="ctr">
              <a:lnSpc>
                <a:spcPct val="107000"/>
              </a:lnSpc>
              <a:spcAft>
                <a:spcPts val="800"/>
              </a:spcAft>
            </a:pP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2905894" y="548680"/>
            <a:ext cx="5914578" cy="1495025"/>
          </a:xfrm>
          <a:prstGeom prst="rect">
            <a:avLst/>
          </a:prstGeom>
        </p:spPr>
        <p:txBody>
          <a:bodyPr wrap="square">
            <a:spAutoFit/>
          </a:bodyPr>
          <a:lstStyle/>
          <a:p>
            <a:pPr>
              <a:lnSpc>
                <a:spcPct val="107000"/>
              </a:lnSpc>
              <a:spcAft>
                <a:spcPts val="800"/>
              </a:spcAft>
            </a:pPr>
            <a:r>
              <a:rPr lang="en-GB" sz="1600" dirty="0">
                <a:solidFill>
                  <a:srgbClr val="333333"/>
                </a:solidFill>
                <a:latin typeface="Calibri" panose="020F0502020204030204" pitchFamily="34" charset="0"/>
                <a:ea typeface="Calibri" panose="020F0502020204030204" pitchFamily="34" charset="0"/>
                <a:cs typeface="Calibri" panose="020F0502020204030204" pitchFamily="34" charset="0"/>
              </a:rPr>
              <a:t>All users except learners are able to copy the logs to other learners. If you copy a log, it will always appear in the recipient learner’s default folder. This is to take account of the fact that each learner’s folder structure may be unique.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r>
              <a:rPr lang="en-GB" sz="1600" dirty="0">
                <a:solidFill>
                  <a:srgbClr val="333333"/>
                </a:solidFill>
                <a:latin typeface="Calibri" panose="020F0502020204030204" pitchFamily="34" charset="0"/>
                <a:ea typeface="Calibri" panose="020F0502020204030204" pitchFamily="34" charset="0"/>
              </a:rPr>
              <a:t>There is a note to remind sharers of this aspect.</a:t>
            </a:r>
            <a:endParaRPr lang="en-GB" sz="1600" dirty="0"/>
          </a:p>
        </p:txBody>
      </p:sp>
      <p:pic>
        <p:nvPicPr>
          <p:cNvPr id="5" name="Picture 4"/>
          <p:cNvPicPr/>
          <p:nvPr/>
        </p:nvPicPr>
        <p:blipFill>
          <a:blip r:embed="rId2"/>
          <a:stretch>
            <a:fillRect/>
          </a:stretch>
        </p:blipFill>
        <p:spPr>
          <a:xfrm>
            <a:off x="2267744" y="2287933"/>
            <a:ext cx="6552728" cy="2581227"/>
          </a:xfrm>
          <a:prstGeom prst="rect">
            <a:avLst/>
          </a:prstGeom>
        </p:spPr>
      </p:pic>
    </p:spTree>
    <p:extLst>
      <p:ext uri="{BB962C8B-B14F-4D97-AF65-F5344CB8AC3E}">
        <p14:creationId xmlns:p14="http://schemas.microsoft.com/office/powerpoint/2010/main" val="4115838193"/>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GB" altLang="en-US" sz="3200" b="1" dirty="0" smtClean="0">
                <a:latin typeface="Calibri" panose="020F0502020204030204" pitchFamily="34" charset="0"/>
                <a:cs typeface="Calibri" panose="020F0502020204030204" pitchFamily="34" charset="0"/>
              </a:rPr>
              <a:t>VQManager</a:t>
            </a:r>
            <a:r>
              <a:rPr lang="en-GB" altLang="en-US" sz="3200" b="1" dirty="0" smtClean="0">
                <a:latin typeface="Comic Sans MS" panose="030F0702030302020204" pitchFamily="66" charset="0"/>
              </a:rPr>
              <a:t>  </a:t>
            </a:r>
          </a:p>
        </p:txBody>
      </p:sp>
      <p:sp>
        <p:nvSpPr>
          <p:cNvPr id="2" name="Rectangle 1"/>
          <p:cNvSpPr/>
          <p:nvPr/>
        </p:nvSpPr>
        <p:spPr>
          <a:xfrm>
            <a:off x="3419872" y="1484784"/>
            <a:ext cx="4572000" cy="784702"/>
          </a:xfrm>
          <a:prstGeom prst="rect">
            <a:avLst/>
          </a:prstGeom>
        </p:spPr>
        <p:txBody>
          <a:bodyPr>
            <a:spAutoFit/>
          </a:bodyPr>
          <a:lstStyle/>
          <a:p>
            <a:pPr algn="ctr">
              <a:lnSpc>
                <a:spcPct val="107000"/>
              </a:lnSpc>
              <a:spcAft>
                <a:spcPts val="800"/>
              </a:spcAft>
            </a:pP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p:nvPr/>
        </p:nvPicPr>
        <p:blipFill>
          <a:blip r:embed="rId2"/>
          <a:stretch>
            <a:fillRect/>
          </a:stretch>
        </p:blipFill>
        <p:spPr>
          <a:xfrm>
            <a:off x="1907704" y="908720"/>
            <a:ext cx="6905843" cy="4824536"/>
          </a:xfrm>
          <a:prstGeom prst="rect">
            <a:avLst/>
          </a:prstGeom>
        </p:spPr>
      </p:pic>
    </p:spTree>
    <p:extLst>
      <p:ext uri="{BB962C8B-B14F-4D97-AF65-F5344CB8AC3E}">
        <p14:creationId xmlns:p14="http://schemas.microsoft.com/office/powerpoint/2010/main" val="3112514930"/>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GB" altLang="en-US" sz="3200" b="1" dirty="0" smtClean="0">
                <a:latin typeface="Calibri" panose="020F0502020204030204" pitchFamily="34" charset="0"/>
                <a:cs typeface="Calibri" panose="020F0502020204030204" pitchFamily="34" charset="0"/>
              </a:rPr>
              <a:t>VQManager</a:t>
            </a:r>
            <a:r>
              <a:rPr lang="en-GB" altLang="en-US" sz="3200" b="1" dirty="0" smtClean="0">
                <a:latin typeface="Comic Sans MS" panose="030F0702030302020204" pitchFamily="66" charset="0"/>
              </a:rPr>
              <a:t>  </a:t>
            </a:r>
          </a:p>
        </p:txBody>
      </p:sp>
      <p:sp>
        <p:nvSpPr>
          <p:cNvPr id="2" name="Rectangle 1"/>
          <p:cNvSpPr/>
          <p:nvPr/>
        </p:nvSpPr>
        <p:spPr>
          <a:xfrm>
            <a:off x="3419872" y="1484784"/>
            <a:ext cx="4572000" cy="784702"/>
          </a:xfrm>
          <a:prstGeom prst="rect">
            <a:avLst/>
          </a:prstGeom>
        </p:spPr>
        <p:txBody>
          <a:bodyPr>
            <a:spAutoFit/>
          </a:bodyPr>
          <a:lstStyle/>
          <a:p>
            <a:pPr algn="ctr">
              <a:lnSpc>
                <a:spcPct val="107000"/>
              </a:lnSpc>
              <a:spcAft>
                <a:spcPts val="800"/>
              </a:spcAft>
            </a:pP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2771800" y="595374"/>
            <a:ext cx="5852864" cy="1775743"/>
          </a:xfrm>
          <a:prstGeom prst="rect">
            <a:avLst/>
          </a:prstGeom>
        </p:spPr>
        <p:txBody>
          <a:bodyPr wrap="square">
            <a:spAutoFit/>
          </a:bodyPr>
          <a:lstStyle/>
          <a:p>
            <a:pPr>
              <a:lnSpc>
                <a:spcPct val="107000"/>
              </a:lnSpc>
              <a:spcAft>
                <a:spcPts val="800"/>
              </a:spcAft>
            </a:pPr>
            <a:r>
              <a:rPr lang="en-GB" sz="1600" b="1" u="sng" dirty="0">
                <a:latin typeface="Calibri" panose="020F0502020204030204" pitchFamily="34" charset="0"/>
                <a:ea typeface="Calibri" panose="020F0502020204030204" pitchFamily="34" charset="0"/>
                <a:cs typeface="Calibri" panose="020F0502020204030204" pitchFamily="34" charset="0"/>
              </a:rPr>
              <a:t>Add assessor and qualification name to the Sampling plan</a:t>
            </a:r>
            <a:r>
              <a:rPr lang="en-GB" sz="1600" dirty="0">
                <a:latin typeface="Calibri" panose="020F0502020204030204" pitchFamily="34" charset="0"/>
                <a:ea typeface="Calibri" panose="020F0502020204030204" pitchFamily="34" charset="0"/>
                <a:cs typeface="Calibri" panose="020F0502020204030204" pitchFamily="34"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dirty="0">
                <a:solidFill>
                  <a:srgbClr val="333333"/>
                </a:solidFill>
                <a:latin typeface="Calibri" panose="020F0502020204030204" pitchFamily="34" charset="0"/>
                <a:ea typeface="Calibri" panose="020F0502020204030204" pitchFamily="34" charset="0"/>
                <a:cs typeface="Calibri" panose="020F0502020204030204" pitchFamily="34" charset="0"/>
              </a:rPr>
              <a:t>Previously when an IQA selects 'all assessors' in the sampling plan, the assessors' names don't show in the plan making it difficult to see which assessor is associated with which learner.  We have now included the assessor name in all views of the sampling plan, like it is in the sampling plan report.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p:nvPr/>
        </p:nvPicPr>
        <p:blipFill rotWithShape="1">
          <a:blip r:embed="rId2"/>
          <a:srcRect t="21884"/>
          <a:stretch/>
        </p:blipFill>
        <p:spPr bwMode="auto">
          <a:xfrm>
            <a:off x="2627784" y="2636912"/>
            <a:ext cx="6120680" cy="342010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69804639"/>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GB" altLang="en-US" sz="3200" b="1" dirty="0" smtClean="0">
                <a:latin typeface="Calibri" panose="020F0502020204030204" pitchFamily="34" charset="0"/>
                <a:cs typeface="Calibri" panose="020F0502020204030204" pitchFamily="34" charset="0"/>
              </a:rPr>
              <a:t>VQManager</a:t>
            </a:r>
            <a:r>
              <a:rPr lang="en-GB" altLang="en-US" sz="3200" b="1" dirty="0" smtClean="0">
                <a:latin typeface="Comic Sans MS" panose="030F0702030302020204" pitchFamily="66" charset="0"/>
              </a:rPr>
              <a:t>  </a:t>
            </a:r>
          </a:p>
        </p:txBody>
      </p:sp>
      <p:sp>
        <p:nvSpPr>
          <p:cNvPr id="2" name="Rectangle 1"/>
          <p:cNvSpPr/>
          <p:nvPr/>
        </p:nvSpPr>
        <p:spPr>
          <a:xfrm>
            <a:off x="3419872" y="1484784"/>
            <a:ext cx="4572000" cy="784702"/>
          </a:xfrm>
          <a:prstGeom prst="rect">
            <a:avLst/>
          </a:prstGeom>
        </p:spPr>
        <p:txBody>
          <a:bodyPr>
            <a:spAutoFit/>
          </a:bodyPr>
          <a:lstStyle/>
          <a:p>
            <a:pPr algn="ctr">
              <a:lnSpc>
                <a:spcPct val="107000"/>
              </a:lnSpc>
              <a:spcAft>
                <a:spcPts val="800"/>
              </a:spcAft>
            </a:pP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p:nvPr/>
        </p:nvPicPr>
        <p:blipFill>
          <a:blip r:embed="rId2"/>
          <a:stretch>
            <a:fillRect/>
          </a:stretch>
        </p:blipFill>
        <p:spPr>
          <a:xfrm>
            <a:off x="2411760" y="826448"/>
            <a:ext cx="6198840" cy="3034600"/>
          </a:xfrm>
          <a:prstGeom prst="rect">
            <a:avLst/>
          </a:prstGeom>
        </p:spPr>
      </p:pic>
      <p:sp>
        <p:nvSpPr>
          <p:cNvPr id="3" name="Rectangle 2"/>
          <p:cNvSpPr/>
          <p:nvPr/>
        </p:nvSpPr>
        <p:spPr>
          <a:xfrm>
            <a:off x="2555776" y="4424363"/>
            <a:ext cx="6264696" cy="619272"/>
          </a:xfrm>
          <a:prstGeom prst="rect">
            <a:avLst/>
          </a:prstGeom>
        </p:spPr>
        <p:txBody>
          <a:bodyPr wrap="square">
            <a:spAutoFit/>
          </a:bodyPr>
          <a:lstStyle/>
          <a:p>
            <a:pPr>
              <a:lnSpc>
                <a:spcPct val="107000"/>
              </a:lnSpc>
              <a:spcAft>
                <a:spcPts val="800"/>
              </a:spcAft>
            </a:pPr>
            <a:r>
              <a:rPr lang="en-GB" sz="1600" dirty="0" smtClean="0">
                <a:latin typeface="Calibri" panose="020F0502020204030204" pitchFamily="34" charset="0"/>
                <a:ea typeface="Calibri" panose="020F0502020204030204" pitchFamily="34" charset="0"/>
                <a:cs typeface="Times New Roman" panose="02020603050405020304" pitchFamily="18" charset="0"/>
              </a:rPr>
              <a:t>This shot also shows where </a:t>
            </a:r>
            <a:r>
              <a:rPr lang="en-GB" sz="1600" dirty="0">
                <a:latin typeface="Calibri" panose="020F0502020204030204" pitchFamily="34" charset="0"/>
                <a:ea typeface="Calibri" panose="020F0502020204030204" pitchFamily="34" charset="0"/>
                <a:cs typeface="Times New Roman" panose="02020603050405020304" pitchFamily="18" charset="0"/>
              </a:rPr>
              <a:t>we have also added qualification title at the top of the sampling plan, in line with the sampling plan report.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bwMode="auto">
          <a:xfrm>
            <a:off x="2555776" y="2564904"/>
            <a:ext cx="648072" cy="432048"/>
          </a:xfrm>
          <a:prstGeom prst="rect">
            <a:avLst/>
          </a:prstGeom>
          <a:noFill/>
          <a:ln w="28575" cap="flat" cmpd="sng" algn="ctr">
            <a:solidFill>
              <a:srgbClr val="FF0000"/>
            </a:solidFill>
            <a:prstDash val="solid"/>
            <a:round/>
            <a:headEnd type="none" w="med" len="med"/>
            <a:tailEnd type="none" w="med" len="med"/>
          </a:ln>
          <a:effectLst/>
          <a:extLst/>
        </p:spPr>
        <p:txBody>
          <a:bodyPr vert="horz" wrap="square" lIns="92075" tIns="46038" rIns="92075" bIns="46038"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003399"/>
              </a:buClr>
              <a:buSzPct val="125000"/>
              <a:buFontTx/>
              <a:buChar char="•"/>
              <a:tabLst/>
            </a:pPr>
            <a:endParaRPr kumimoji="0" lang="en-GB" sz="24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41235304"/>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GB" altLang="en-US" sz="3200" b="1" dirty="0" smtClean="0">
                <a:latin typeface="Calibri" panose="020F0502020204030204" pitchFamily="34" charset="0"/>
                <a:cs typeface="Calibri" panose="020F0502020204030204" pitchFamily="34" charset="0"/>
              </a:rPr>
              <a:t>VQManager</a:t>
            </a:r>
            <a:r>
              <a:rPr lang="en-GB" altLang="en-US" sz="3200" b="1" dirty="0" smtClean="0">
                <a:latin typeface="Comic Sans MS" panose="030F0702030302020204" pitchFamily="66" charset="0"/>
              </a:rPr>
              <a:t>  </a:t>
            </a:r>
          </a:p>
        </p:txBody>
      </p:sp>
      <p:sp>
        <p:nvSpPr>
          <p:cNvPr id="2" name="Rectangle 1"/>
          <p:cNvSpPr/>
          <p:nvPr/>
        </p:nvSpPr>
        <p:spPr>
          <a:xfrm>
            <a:off x="3419872" y="1484784"/>
            <a:ext cx="4572000" cy="784702"/>
          </a:xfrm>
          <a:prstGeom prst="rect">
            <a:avLst/>
          </a:prstGeom>
        </p:spPr>
        <p:txBody>
          <a:bodyPr>
            <a:spAutoFit/>
          </a:bodyPr>
          <a:lstStyle/>
          <a:p>
            <a:pPr algn="ctr">
              <a:lnSpc>
                <a:spcPct val="107000"/>
              </a:lnSpc>
              <a:spcAft>
                <a:spcPts val="800"/>
              </a:spcAft>
            </a:pP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2546648" y="2852936"/>
            <a:ext cx="6318448" cy="619272"/>
          </a:xfrm>
          <a:prstGeom prst="rect">
            <a:avLst/>
          </a:prstGeom>
        </p:spPr>
        <p:txBody>
          <a:bodyPr wrap="square">
            <a:spAutoFit/>
          </a:bodyPr>
          <a:lstStyle/>
          <a:p>
            <a:pPr>
              <a:lnSpc>
                <a:spcPct val="107000"/>
              </a:lnSpc>
              <a:spcAft>
                <a:spcPts val="800"/>
              </a:spcAft>
            </a:pPr>
            <a:r>
              <a:rPr lang="en-GB" sz="1600" b="1" u="sng" dirty="0">
                <a:latin typeface="Calibri" panose="020F0502020204030204" pitchFamily="34" charset="0"/>
                <a:ea typeface="Calibri" panose="020F0502020204030204" pitchFamily="34" charset="0"/>
                <a:cs typeface="Times New Roman" panose="02020603050405020304" pitchFamily="18" charset="0"/>
              </a:rPr>
              <a:t>Apart from the two highlighted, all of these enhancements have been automatically added to </a:t>
            </a:r>
            <a:r>
              <a:rPr lang="en-GB" sz="1600" b="1" u="sng" dirty="0" err="1">
                <a:latin typeface="Calibri" panose="020F0502020204030204" pitchFamily="34" charset="0"/>
                <a:ea typeface="Calibri" panose="020F0502020204030204" pitchFamily="34" charset="0"/>
                <a:cs typeface="Times New Roman" panose="02020603050405020304" pitchFamily="18" charset="0"/>
              </a:rPr>
              <a:t>VQManager</a:t>
            </a:r>
            <a:r>
              <a:rPr lang="en-GB" sz="1600" b="1" u="sng" dirty="0">
                <a:latin typeface="Calibri" panose="020F0502020204030204" pitchFamily="34" charset="0"/>
                <a:ea typeface="Calibri" panose="020F0502020204030204" pitchFamily="34" charset="0"/>
                <a:cs typeface="Times New Roman" panose="02020603050405020304" pitchFamily="18" charset="0"/>
              </a:rPr>
              <a:t> for you.</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31326999"/>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GB" altLang="en-US" sz="3200" b="1" dirty="0" smtClean="0">
                <a:latin typeface="Calibri" panose="020F0502020204030204" pitchFamily="34" charset="0"/>
                <a:cs typeface="Calibri" panose="020F0502020204030204" pitchFamily="34" charset="0"/>
              </a:rPr>
              <a:t>VQManager</a:t>
            </a:r>
            <a:r>
              <a:rPr lang="en-GB" altLang="en-US" sz="3200" b="1" dirty="0" smtClean="0">
                <a:latin typeface="Comic Sans MS" panose="030F0702030302020204" pitchFamily="66" charset="0"/>
              </a:rPr>
              <a:t>  </a:t>
            </a:r>
          </a:p>
        </p:txBody>
      </p:sp>
      <p:sp>
        <p:nvSpPr>
          <p:cNvPr id="2" name="Rectangle 1"/>
          <p:cNvSpPr/>
          <p:nvPr/>
        </p:nvSpPr>
        <p:spPr>
          <a:xfrm>
            <a:off x="3034108" y="511324"/>
            <a:ext cx="5498331" cy="487506"/>
          </a:xfrm>
          <a:prstGeom prst="rect">
            <a:avLst/>
          </a:prstGeom>
        </p:spPr>
        <p:txBody>
          <a:bodyPr wrap="square">
            <a:spAutoFit/>
          </a:bodyPr>
          <a:lstStyle/>
          <a:p>
            <a:pPr algn="ctr">
              <a:lnSpc>
                <a:spcPct val="107000"/>
              </a:lnSpc>
              <a:spcAft>
                <a:spcPts val="800"/>
              </a:spcAft>
            </a:pPr>
            <a:r>
              <a:rPr lang="en-GB" b="1" u="sng" dirty="0" smtClean="0">
                <a:effectLst/>
                <a:latin typeface="Calibri" panose="020F0502020204030204" pitchFamily="34" charset="0"/>
                <a:ea typeface="Calibri" panose="020F0502020204030204" pitchFamily="34" charset="0"/>
                <a:cs typeface="Times New Roman" panose="02020603050405020304" pitchFamily="18" charset="0"/>
              </a:rPr>
              <a:t>Reminder about the location of Support:</a:t>
            </a:r>
            <a:endParaRPr lang="en-GB" b="1" u="sng"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3203848" y="1340768"/>
            <a:ext cx="5184575" cy="1507295"/>
          </a:xfrm>
          <a:prstGeom prst="rect">
            <a:avLst/>
          </a:prstGeom>
        </p:spPr>
      </p:pic>
    </p:spTree>
    <p:extLst>
      <p:ext uri="{BB962C8B-B14F-4D97-AF65-F5344CB8AC3E}">
        <p14:creationId xmlns:p14="http://schemas.microsoft.com/office/powerpoint/2010/main" val="281878801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GB" altLang="en-US" sz="3200" b="1" dirty="0" smtClean="0">
                <a:latin typeface="Calibri" panose="020F0502020204030204" pitchFamily="34" charset="0"/>
                <a:cs typeface="Calibri" panose="020F0502020204030204" pitchFamily="34" charset="0"/>
              </a:rPr>
              <a:t>VQManager</a:t>
            </a:r>
            <a:r>
              <a:rPr lang="en-GB" altLang="en-US" sz="3200" b="1" dirty="0" smtClean="0">
                <a:latin typeface="Comic Sans MS" panose="030F0702030302020204" pitchFamily="66" charset="0"/>
              </a:rPr>
              <a:t>  </a:t>
            </a:r>
          </a:p>
        </p:txBody>
      </p:sp>
      <p:sp>
        <p:nvSpPr>
          <p:cNvPr id="2" name="Rectangle 1"/>
          <p:cNvSpPr/>
          <p:nvPr/>
        </p:nvSpPr>
        <p:spPr>
          <a:xfrm>
            <a:off x="3419872" y="1484784"/>
            <a:ext cx="4572000" cy="784702"/>
          </a:xfrm>
          <a:prstGeom prst="rect">
            <a:avLst/>
          </a:prstGeom>
        </p:spPr>
        <p:txBody>
          <a:bodyPr>
            <a:spAutoFit/>
          </a:bodyPr>
          <a:lstStyle/>
          <a:p>
            <a:pPr algn="ctr">
              <a:lnSpc>
                <a:spcPct val="107000"/>
              </a:lnSpc>
              <a:spcAft>
                <a:spcPts val="800"/>
              </a:spcAft>
            </a:pP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700808"/>
            <a:ext cx="6948661" cy="3528392"/>
          </a:xfrm>
          <a:prstGeom prst="rect">
            <a:avLst/>
          </a:prstGeom>
          <a:noFill/>
          <a:ln>
            <a:noFill/>
          </a:ln>
        </p:spPr>
      </p:pic>
    </p:spTree>
    <p:extLst>
      <p:ext uri="{BB962C8B-B14F-4D97-AF65-F5344CB8AC3E}">
        <p14:creationId xmlns:p14="http://schemas.microsoft.com/office/powerpoint/2010/main" val="298347136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GB" altLang="en-US" sz="3200" b="1" dirty="0" smtClean="0">
                <a:latin typeface="Calibri" panose="020F0502020204030204" pitchFamily="34" charset="0"/>
                <a:cs typeface="Calibri" panose="020F0502020204030204" pitchFamily="34" charset="0"/>
              </a:rPr>
              <a:t>VQManager</a:t>
            </a:r>
            <a:r>
              <a:rPr lang="en-GB" altLang="en-US" sz="3200" b="1" dirty="0" smtClean="0">
                <a:latin typeface="Comic Sans MS" panose="030F0702030302020204" pitchFamily="66" charset="0"/>
              </a:rPr>
              <a:t>  </a:t>
            </a:r>
          </a:p>
        </p:txBody>
      </p:sp>
      <p:sp>
        <p:nvSpPr>
          <p:cNvPr id="2" name="Rectangle 1"/>
          <p:cNvSpPr/>
          <p:nvPr/>
        </p:nvSpPr>
        <p:spPr>
          <a:xfrm>
            <a:off x="3419872" y="1484784"/>
            <a:ext cx="4572000" cy="784702"/>
          </a:xfrm>
          <a:prstGeom prst="rect">
            <a:avLst/>
          </a:prstGeom>
        </p:spPr>
        <p:txBody>
          <a:bodyPr>
            <a:spAutoFit/>
          </a:bodyPr>
          <a:lstStyle/>
          <a:p>
            <a:pPr algn="ctr">
              <a:lnSpc>
                <a:spcPct val="107000"/>
              </a:lnSpc>
              <a:spcAft>
                <a:spcPts val="800"/>
              </a:spcAft>
            </a:pP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2901607" y="581025"/>
            <a:ext cx="5799480" cy="4000103"/>
          </a:xfrm>
          <a:prstGeom prst="rect">
            <a:avLst/>
          </a:prstGeom>
        </p:spPr>
      </p:pic>
    </p:spTree>
    <p:extLst>
      <p:ext uri="{BB962C8B-B14F-4D97-AF65-F5344CB8AC3E}">
        <p14:creationId xmlns:p14="http://schemas.microsoft.com/office/powerpoint/2010/main" val="2170687378"/>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GB" altLang="en-US" sz="3200" b="1" dirty="0" smtClean="0">
                <a:latin typeface="Calibri" panose="020F0502020204030204" pitchFamily="34" charset="0"/>
                <a:cs typeface="Calibri" panose="020F0502020204030204" pitchFamily="34" charset="0"/>
              </a:rPr>
              <a:t>VQManager</a:t>
            </a:r>
            <a:r>
              <a:rPr lang="en-GB" altLang="en-US" sz="3200" b="1" dirty="0" smtClean="0">
                <a:latin typeface="Comic Sans MS" panose="030F0702030302020204" pitchFamily="66" charset="0"/>
              </a:rPr>
              <a:t>  </a:t>
            </a:r>
          </a:p>
        </p:txBody>
      </p:sp>
      <p:sp>
        <p:nvSpPr>
          <p:cNvPr id="2" name="Rectangle 1"/>
          <p:cNvSpPr/>
          <p:nvPr/>
        </p:nvSpPr>
        <p:spPr>
          <a:xfrm>
            <a:off x="3419872" y="1484784"/>
            <a:ext cx="4572000" cy="784702"/>
          </a:xfrm>
          <a:prstGeom prst="rect">
            <a:avLst/>
          </a:prstGeom>
        </p:spPr>
        <p:txBody>
          <a:bodyPr>
            <a:spAutoFit/>
          </a:bodyPr>
          <a:lstStyle/>
          <a:p>
            <a:pPr algn="ctr">
              <a:lnSpc>
                <a:spcPct val="107000"/>
              </a:lnSpc>
              <a:spcAft>
                <a:spcPts val="800"/>
              </a:spcAft>
            </a:pP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2128864" y="1178762"/>
            <a:ext cx="6665811" cy="3312368"/>
          </a:xfrm>
          <a:prstGeom prst="rect">
            <a:avLst/>
          </a:prstGeom>
        </p:spPr>
      </p:pic>
      <p:pic>
        <p:nvPicPr>
          <p:cNvPr id="4" name="Picture 3"/>
          <p:cNvPicPr>
            <a:picLocks noChangeAspect="1"/>
          </p:cNvPicPr>
          <p:nvPr/>
        </p:nvPicPr>
        <p:blipFill>
          <a:blip r:embed="rId3"/>
          <a:stretch>
            <a:fillRect/>
          </a:stretch>
        </p:blipFill>
        <p:spPr>
          <a:xfrm>
            <a:off x="2119470" y="5013176"/>
            <a:ext cx="6675205" cy="332178"/>
          </a:xfrm>
          <a:prstGeom prst="rect">
            <a:avLst/>
          </a:prstGeom>
        </p:spPr>
      </p:pic>
    </p:spTree>
    <p:extLst>
      <p:ext uri="{BB962C8B-B14F-4D97-AF65-F5344CB8AC3E}">
        <p14:creationId xmlns:p14="http://schemas.microsoft.com/office/powerpoint/2010/main" val="316182277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GB" altLang="en-US" sz="3200" b="1" dirty="0" smtClean="0">
                <a:latin typeface="Calibri" panose="020F0502020204030204" pitchFamily="34" charset="0"/>
                <a:cs typeface="Calibri" panose="020F0502020204030204" pitchFamily="34" charset="0"/>
              </a:rPr>
              <a:t>VQManager</a:t>
            </a:r>
            <a:r>
              <a:rPr lang="en-GB" altLang="en-US" sz="3200" b="1" dirty="0" smtClean="0">
                <a:latin typeface="Comic Sans MS" panose="030F0702030302020204" pitchFamily="66" charset="0"/>
              </a:rPr>
              <a:t>  </a:t>
            </a:r>
          </a:p>
        </p:txBody>
      </p:sp>
      <p:sp>
        <p:nvSpPr>
          <p:cNvPr id="2" name="Rectangle 1"/>
          <p:cNvSpPr/>
          <p:nvPr/>
        </p:nvSpPr>
        <p:spPr>
          <a:xfrm>
            <a:off x="3419872" y="1484784"/>
            <a:ext cx="4572000" cy="784702"/>
          </a:xfrm>
          <a:prstGeom prst="rect">
            <a:avLst/>
          </a:prstGeom>
        </p:spPr>
        <p:txBody>
          <a:bodyPr>
            <a:spAutoFit/>
          </a:bodyPr>
          <a:lstStyle/>
          <a:p>
            <a:pPr algn="ctr">
              <a:lnSpc>
                <a:spcPct val="107000"/>
              </a:lnSpc>
              <a:spcAft>
                <a:spcPts val="800"/>
              </a:spcAft>
            </a:pP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2516002" y="967652"/>
            <a:ext cx="6304470" cy="619272"/>
          </a:xfrm>
          <a:prstGeom prst="rect">
            <a:avLst/>
          </a:prstGeom>
        </p:spPr>
        <p:txBody>
          <a:bodyPr wrap="square">
            <a:spAutoFit/>
          </a:bodyPr>
          <a:lstStyle/>
          <a:p>
            <a:pPr>
              <a:lnSpc>
                <a:spcPct val="107000"/>
              </a:lnSpc>
              <a:spcAft>
                <a:spcPts val="800"/>
              </a:spcAft>
            </a:pPr>
            <a:r>
              <a:rPr lang="en-GB" sz="1600" dirty="0">
                <a:latin typeface="Calibri" panose="020F0502020204030204" pitchFamily="34" charset="0"/>
                <a:ea typeface="Calibri" panose="020F0502020204030204" pitchFamily="34" charset="0"/>
                <a:cs typeface="Calibri" panose="020F0502020204030204" pitchFamily="34" charset="0"/>
              </a:rPr>
              <a:t>New entries will have a title, a start date, an end date (optional), and a description (optional). They can be edited by the user who created them.</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p:nvPr/>
        </p:nvPicPr>
        <p:blipFill rotWithShape="1">
          <a:blip r:embed="rId2">
            <a:extLst>
              <a:ext uri="{28A0092B-C50C-407E-A947-70E740481C1C}">
                <a14:useLocalDpi xmlns:a14="http://schemas.microsoft.com/office/drawing/2010/main" val="0"/>
              </a:ext>
            </a:extLst>
          </a:blip>
          <a:srcRect t="39372"/>
          <a:stretch/>
        </p:blipFill>
        <p:spPr bwMode="auto">
          <a:xfrm>
            <a:off x="2267744" y="2132856"/>
            <a:ext cx="6444605" cy="273630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0871218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GB" altLang="en-US" sz="3200" b="1" dirty="0" smtClean="0">
                <a:latin typeface="Calibri" panose="020F0502020204030204" pitchFamily="34" charset="0"/>
                <a:cs typeface="Calibri" panose="020F0502020204030204" pitchFamily="34" charset="0"/>
              </a:rPr>
              <a:t>VQManager</a:t>
            </a:r>
            <a:r>
              <a:rPr lang="en-GB" altLang="en-US" sz="3200" b="1" dirty="0" smtClean="0">
                <a:latin typeface="Comic Sans MS" panose="030F0702030302020204" pitchFamily="66" charset="0"/>
              </a:rPr>
              <a:t>  </a:t>
            </a:r>
          </a:p>
        </p:txBody>
      </p:sp>
      <p:sp>
        <p:nvSpPr>
          <p:cNvPr id="2" name="Rectangle 1"/>
          <p:cNvSpPr/>
          <p:nvPr/>
        </p:nvSpPr>
        <p:spPr>
          <a:xfrm>
            <a:off x="3419872" y="1484784"/>
            <a:ext cx="4572000" cy="784702"/>
          </a:xfrm>
          <a:prstGeom prst="rect">
            <a:avLst/>
          </a:prstGeom>
        </p:spPr>
        <p:txBody>
          <a:bodyPr>
            <a:spAutoFit/>
          </a:bodyPr>
          <a:lstStyle/>
          <a:p>
            <a:pPr algn="ctr">
              <a:lnSpc>
                <a:spcPct val="107000"/>
              </a:lnSpc>
              <a:spcAft>
                <a:spcPts val="800"/>
              </a:spcAft>
            </a:pP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2771800" y="901533"/>
            <a:ext cx="6084168" cy="882742"/>
          </a:xfrm>
          <a:prstGeom prst="rect">
            <a:avLst/>
          </a:prstGeom>
        </p:spPr>
        <p:txBody>
          <a:bodyPr wrap="square">
            <a:spAutoFit/>
          </a:bodyPr>
          <a:lstStyle/>
          <a:p>
            <a:pPr>
              <a:lnSpc>
                <a:spcPct val="107000"/>
              </a:lnSpc>
              <a:spcAft>
                <a:spcPts val="800"/>
              </a:spcAft>
            </a:pPr>
            <a:r>
              <a:rPr lang="en-GB" sz="1600" dirty="0">
                <a:latin typeface="Calibri" panose="020F0502020204030204" pitchFamily="34" charset="0"/>
                <a:ea typeface="Calibri" panose="020F0502020204030204" pitchFamily="34" charset="0"/>
                <a:cs typeface="Calibri" panose="020F0502020204030204" pitchFamily="34" charset="0"/>
              </a:rPr>
              <a:t>Entries created by users will all appear as the same colour (Salmon) no matter who created them, with the title as set by the user showing in the Calendar view.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p:nvPr/>
        </p:nvPicPr>
        <p:blipFill>
          <a:blip r:embed="rId2"/>
          <a:stretch>
            <a:fillRect/>
          </a:stretch>
        </p:blipFill>
        <p:spPr>
          <a:xfrm>
            <a:off x="2483768" y="2374032"/>
            <a:ext cx="6462464" cy="1512366"/>
          </a:xfrm>
          <a:prstGeom prst="rect">
            <a:avLst/>
          </a:prstGeom>
        </p:spPr>
      </p:pic>
    </p:spTree>
    <p:extLst>
      <p:ext uri="{BB962C8B-B14F-4D97-AF65-F5344CB8AC3E}">
        <p14:creationId xmlns:p14="http://schemas.microsoft.com/office/powerpoint/2010/main" val="128432919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GB" altLang="en-US" sz="3200" b="1" dirty="0" smtClean="0">
                <a:latin typeface="Calibri" panose="020F0502020204030204" pitchFamily="34" charset="0"/>
                <a:cs typeface="Calibri" panose="020F0502020204030204" pitchFamily="34" charset="0"/>
              </a:rPr>
              <a:t>VQManager</a:t>
            </a:r>
            <a:r>
              <a:rPr lang="en-GB" altLang="en-US" sz="3200" b="1" dirty="0" smtClean="0">
                <a:latin typeface="Comic Sans MS" panose="030F0702030302020204" pitchFamily="66" charset="0"/>
              </a:rPr>
              <a:t>  </a:t>
            </a:r>
          </a:p>
        </p:txBody>
      </p:sp>
      <p:sp>
        <p:nvSpPr>
          <p:cNvPr id="2" name="Rectangle 1"/>
          <p:cNvSpPr/>
          <p:nvPr/>
        </p:nvSpPr>
        <p:spPr>
          <a:xfrm>
            <a:off x="3419872" y="1484784"/>
            <a:ext cx="4572000" cy="784702"/>
          </a:xfrm>
          <a:prstGeom prst="rect">
            <a:avLst/>
          </a:prstGeom>
        </p:spPr>
        <p:txBody>
          <a:bodyPr>
            <a:spAutoFit/>
          </a:bodyPr>
          <a:lstStyle/>
          <a:p>
            <a:pPr algn="ctr">
              <a:lnSpc>
                <a:spcPct val="107000"/>
              </a:lnSpc>
              <a:spcAft>
                <a:spcPts val="800"/>
              </a:spcAft>
            </a:pP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3042579" y="1034549"/>
            <a:ext cx="5326586" cy="344069"/>
          </a:xfrm>
          <a:prstGeom prst="rect">
            <a:avLst/>
          </a:prstGeom>
        </p:spPr>
        <p:txBody>
          <a:bodyPr wrap="none">
            <a:spAutoFit/>
          </a:bodyPr>
          <a:lstStyle/>
          <a:p>
            <a:pPr>
              <a:lnSpc>
                <a:spcPct val="107000"/>
              </a:lnSpc>
              <a:spcAft>
                <a:spcPts val="800"/>
              </a:spcAft>
            </a:pPr>
            <a:r>
              <a:rPr lang="en-GB" sz="1600" dirty="0">
                <a:latin typeface="Calibri" panose="020F0502020204030204" pitchFamily="34" charset="0"/>
                <a:ea typeface="Calibri" panose="020F0502020204030204" pitchFamily="34" charset="0"/>
                <a:cs typeface="Calibri" panose="020F0502020204030204" pitchFamily="34" charset="0"/>
              </a:rPr>
              <a:t>Clicking on this entry will open a pop out showing the details.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p:nvPr/>
        </p:nvPicPr>
        <p:blipFill>
          <a:blip r:embed="rId2"/>
          <a:stretch>
            <a:fillRect/>
          </a:stretch>
        </p:blipFill>
        <p:spPr>
          <a:xfrm>
            <a:off x="2627784" y="1706678"/>
            <a:ext cx="6257771" cy="3269853"/>
          </a:xfrm>
          <a:prstGeom prst="rect">
            <a:avLst/>
          </a:prstGeom>
        </p:spPr>
      </p:pic>
    </p:spTree>
    <p:extLst>
      <p:ext uri="{BB962C8B-B14F-4D97-AF65-F5344CB8AC3E}">
        <p14:creationId xmlns:p14="http://schemas.microsoft.com/office/powerpoint/2010/main" val="286671012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GB" altLang="en-US" sz="3200" b="1" dirty="0" smtClean="0">
                <a:latin typeface="Calibri" panose="020F0502020204030204" pitchFamily="34" charset="0"/>
                <a:cs typeface="Calibri" panose="020F0502020204030204" pitchFamily="34" charset="0"/>
              </a:rPr>
              <a:t>VQManager</a:t>
            </a:r>
            <a:r>
              <a:rPr lang="en-GB" altLang="en-US" sz="3200" b="1" dirty="0" smtClean="0">
                <a:latin typeface="Comic Sans MS" panose="030F0702030302020204" pitchFamily="66" charset="0"/>
              </a:rPr>
              <a:t>  </a:t>
            </a:r>
          </a:p>
        </p:txBody>
      </p:sp>
      <p:sp>
        <p:nvSpPr>
          <p:cNvPr id="2" name="Rectangle 1"/>
          <p:cNvSpPr/>
          <p:nvPr/>
        </p:nvSpPr>
        <p:spPr>
          <a:xfrm>
            <a:off x="3419872" y="1484784"/>
            <a:ext cx="4572000" cy="784702"/>
          </a:xfrm>
          <a:prstGeom prst="rect">
            <a:avLst/>
          </a:prstGeom>
        </p:spPr>
        <p:txBody>
          <a:bodyPr>
            <a:spAutoFit/>
          </a:bodyPr>
          <a:lstStyle/>
          <a:p>
            <a:pPr algn="ctr">
              <a:lnSpc>
                <a:spcPct val="107000"/>
              </a:lnSpc>
              <a:spcAft>
                <a:spcPts val="800"/>
              </a:spcAft>
            </a:pP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3131840" y="830744"/>
            <a:ext cx="5544616" cy="619272"/>
          </a:xfrm>
          <a:prstGeom prst="rect">
            <a:avLst/>
          </a:prstGeom>
        </p:spPr>
        <p:txBody>
          <a:bodyPr wrap="square">
            <a:spAutoFit/>
          </a:bodyPr>
          <a:lstStyle/>
          <a:p>
            <a:pPr>
              <a:lnSpc>
                <a:spcPct val="107000"/>
              </a:lnSpc>
              <a:spcAft>
                <a:spcPts val="800"/>
              </a:spcAft>
            </a:pPr>
            <a:r>
              <a:rPr lang="en-GB" sz="1600" dirty="0">
                <a:latin typeface="Calibri" panose="020F0502020204030204" pitchFamily="34" charset="0"/>
                <a:ea typeface="Calibri" panose="020F0502020204030204" pitchFamily="34" charset="0"/>
                <a:cs typeface="Calibri" panose="020F0502020204030204" pitchFamily="34" charset="0"/>
              </a:rPr>
              <a:t>A link to copy the entry to other learners will now appear top right for all these users except the learner.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2627784" y="2060848"/>
            <a:ext cx="6379582" cy="2592288"/>
          </a:xfrm>
          <a:prstGeom prst="rect">
            <a:avLst/>
          </a:prstGeom>
          <a:noFill/>
          <a:ln>
            <a:noFill/>
          </a:ln>
        </p:spPr>
      </p:pic>
    </p:spTree>
    <p:extLst>
      <p:ext uri="{BB962C8B-B14F-4D97-AF65-F5344CB8AC3E}">
        <p14:creationId xmlns:p14="http://schemas.microsoft.com/office/powerpoint/2010/main" val="263070493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GB" altLang="en-US" sz="3200" b="1" dirty="0" smtClean="0">
                <a:latin typeface="Calibri" panose="020F0502020204030204" pitchFamily="34" charset="0"/>
                <a:cs typeface="Calibri" panose="020F0502020204030204" pitchFamily="34" charset="0"/>
              </a:rPr>
              <a:t>VQManager</a:t>
            </a:r>
            <a:r>
              <a:rPr lang="en-GB" altLang="en-US" sz="3200" b="1" dirty="0" smtClean="0">
                <a:latin typeface="Comic Sans MS" panose="030F0702030302020204" pitchFamily="66" charset="0"/>
              </a:rPr>
              <a:t>  </a:t>
            </a:r>
          </a:p>
        </p:txBody>
      </p:sp>
      <p:sp>
        <p:nvSpPr>
          <p:cNvPr id="2" name="Rectangle 1"/>
          <p:cNvSpPr/>
          <p:nvPr/>
        </p:nvSpPr>
        <p:spPr>
          <a:xfrm>
            <a:off x="3419872" y="1484784"/>
            <a:ext cx="4572000" cy="784702"/>
          </a:xfrm>
          <a:prstGeom prst="rect">
            <a:avLst/>
          </a:prstGeom>
        </p:spPr>
        <p:txBody>
          <a:bodyPr>
            <a:spAutoFit/>
          </a:bodyPr>
          <a:lstStyle/>
          <a:p>
            <a:pPr algn="ctr">
              <a:lnSpc>
                <a:spcPct val="107000"/>
              </a:lnSpc>
              <a:spcAft>
                <a:spcPts val="800"/>
              </a:spcAft>
            </a:pP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2876319" y="671699"/>
            <a:ext cx="5996880" cy="985334"/>
          </a:xfrm>
          <a:prstGeom prst="rect">
            <a:avLst/>
          </a:prstGeom>
        </p:spPr>
        <p:txBody>
          <a:bodyPr wrap="square">
            <a:spAutoFit/>
          </a:bodyPr>
          <a:lstStyle/>
          <a:p>
            <a:pPr>
              <a:lnSpc>
                <a:spcPct val="107000"/>
              </a:lnSpc>
              <a:spcAft>
                <a:spcPts val="800"/>
              </a:spcAft>
            </a:pPr>
            <a:r>
              <a:rPr lang="en-GB" sz="1600" dirty="0">
                <a:latin typeface="Calibri" panose="020F0502020204030204" pitchFamily="34" charset="0"/>
                <a:ea typeface="Calibri" panose="020F0502020204030204" pitchFamily="34" charset="0"/>
                <a:cs typeface="Calibri" panose="020F0502020204030204" pitchFamily="34" charset="0"/>
              </a:rPr>
              <a:t>Select the event to copy:</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dirty="0">
                <a:latin typeface="Calibri" panose="020F0502020204030204" pitchFamily="34" charset="0"/>
                <a:ea typeface="Calibri" panose="020F0502020204030204" pitchFamily="34" charset="0"/>
                <a:cs typeface="Calibri" panose="020F0502020204030204" pitchFamily="34" charset="0"/>
              </a:rPr>
              <a:t>Users can copy events they have added to the Calendar themselves, but not events added by others.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p:nvPr/>
        </p:nvPicPr>
        <p:blipFill>
          <a:blip r:embed="rId2"/>
          <a:stretch>
            <a:fillRect/>
          </a:stretch>
        </p:blipFill>
        <p:spPr>
          <a:xfrm>
            <a:off x="2474357" y="2060848"/>
            <a:ext cx="6398842" cy="2808312"/>
          </a:xfrm>
          <a:prstGeom prst="rect">
            <a:avLst/>
          </a:prstGeom>
        </p:spPr>
      </p:pic>
    </p:spTree>
    <p:extLst>
      <p:ext uri="{BB962C8B-B14F-4D97-AF65-F5344CB8AC3E}">
        <p14:creationId xmlns:p14="http://schemas.microsoft.com/office/powerpoint/2010/main" val="248054421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GB" altLang="en-US" sz="3200" b="1" dirty="0" smtClean="0">
                <a:latin typeface="Calibri" panose="020F0502020204030204" pitchFamily="34" charset="0"/>
                <a:cs typeface="Calibri" panose="020F0502020204030204" pitchFamily="34" charset="0"/>
              </a:rPr>
              <a:t>VQManager</a:t>
            </a:r>
            <a:r>
              <a:rPr lang="en-GB" altLang="en-US" sz="3200" b="1" dirty="0" smtClean="0">
                <a:latin typeface="Comic Sans MS" panose="030F0702030302020204" pitchFamily="66" charset="0"/>
              </a:rPr>
              <a:t>  </a:t>
            </a:r>
          </a:p>
        </p:txBody>
      </p:sp>
      <p:sp>
        <p:nvSpPr>
          <p:cNvPr id="2" name="Rectangle 1"/>
          <p:cNvSpPr/>
          <p:nvPr/>
        </p:nvSpPr>
        <p:spPr>
          <a:xfrm>
            <a:off x="3419872" y="1484784"/>
            <a:ext cx="4572000" cy="784702"/>
          </a:xfrm>
          <a:prstGeom prst="rect">
            <a:avLst/>
          </a:prstGeom>
        </p:spPr>
        <p:txBody>
          <a:bodyPr>
            <a:spAutoFit/>
          </a:bodyPr>
          <a:lstStyle/>
          <a:p>
            <a:pPr algn="ctr">
              <a:lnSpc>
                <a:spcPct val="107000"/>
              </a:lnSpc>
              <a:spcAft>
                <a:spcPts val="800"/>
              </a:spcAft>
            </a:pP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2771800" y="841640"/>
            <a:ext cx="6068888" cy="882742"/>
          </a:xfrm>
          <a:prstGeom prst="rect">
            <a:avLst/>
          </a:prstGeom>
        </p:spPr>
        <p:txBody>
          <a:bodyPr wrap="square">
            <a:spAutoFit/>
          </a:bodyPr>
          <a:lstStyle/>
          <a:p>
            <a:pPr>
              <a:lnSpc>
                <a:spcPct val="107000"/>
              </a:lnSpc>
              <a:spcAft>
                <a:spcPts val="800"/>
              </a:spcAft>
            </a:pPr>
            <a:r>
              <a:rPr lang="en-GB" sz="1600" dirty="0">
                <a:latin typeface="Calibri" panose="020F0502020204030204" pitchFamily="34" charset="0"/>
                <a:ea typeface="Calibri" panose="020F0502020204030204" pitchFamily="34" charset="0"/>
                <a:cs typeface="Calibri" panose="020F0502020204030204" pitchFamily="34" charset="0"/>
              </a:rPr>
              <a:t>When sharing you will be offered the normal filtering options, by </a:t>
            </a:r>
            <a:r>
              <a:rPr lang="en-GB" sz="1600" dirty="0" err="1">
                <a:latin typeface="Calibri" panose="020F0502020204030204" pitchFamily="34" charset="0"/>
                <a:ea typeface="Calibri" panose="020F0502020204030204" pitchFamily="34" charset="0"/>
                <a:cs typeface="Calibri" panose="020F0502020204030204" pitchFamily="34" charset="0"/>
              </a:rPr>
              <a:t>Qual</a:t>
            </a:r>
            <a:r>
              <a:rPr lang="en-GB" sz="1600" dirty="0">
                <a:latin typeface="Calibri" panose="020F0502020204030204" pitchFamily="34" charset="0"/>
                <a:ea typeface="Calibri" panose="020F0502020204030204" pitchFamily="34" charset="0"/>
                <a:cs typeface="Calibri" panose="020F0502020204030204" pitchFamily="34" charset="0"/>
              </a:rPr>
              <a:t>, Employer organisation, Curriculum area, Custom filter.  (This is the same format as copying an Activity Log entry to other learners).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p:nvPr/>
        </p:nvPicPr>
        <p:blipFill>
          <a:blip r:embed="rId2"/>
          <a:stretch>
            <a:fillRect/>
          </a:stretch>
        </p:blipFill>
        <p:spPr>
          <a:xfrm>
            <a:off x="2449665" y="2236986"/>
            <a:ext cx="6514823" cy="1912094"/>
          </a:xfrm>
          <a:prstGeom prst="rect">
            <a:avLst/>
          </a:prstGeom>
        </p:spPr>
      </p:pic>
    </p:spTree>
    <p:extLst>
      <p:ext uri="{BB962C8B-B14F-4D97-AF65-F5344CB8AC3E}">
        <p14:creationId xmlns:p14="http://schemas.microsoft.com/office/powerpoint/2010/main" val="757075598"/>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99"/>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Black"/>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2075" tIns="46038" rIns="92075" bIns="46038"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rgbClr val="003399"/>
          </a:buClr>
          <a:buSzPct val="125000"/>
          <a:buFontTx/>
          <a:buChar char="•"/>
          <a:tabLst/>
          <a:defRPr kumimoji="0" lang="en-GB" altLang="en-US"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2075" tIns="46038" rIns="92075" bIns="46038"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rgbClr val="003399"/>
          </a:buClr>
          <a:buSzPct val="125000"/>
          <a:buFontTx/>
          <a:buChar char="•"/>
          <a:tabLst/>
          <a:defRPr kumimoji="0" lang="en-GB" altLang="en-US"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12796</TotalTime>
  <Words>1358</Words>
  <Application>Microsoft Office PowerPoint</Application>
  <PresentationFormat>On-screen Show (4:3)</PresentationFormat>
  <Paragraphs>90</Paragraphs>
  <Slides>31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vt:lpstr>
      <vt:lpstr>Arial Black</vt:lpstr>
      <vt:lpstr>Arial Narrow</vt:lpstr>
      <vt:lpstr>Calibri</vt:lpstr>
      <vt:lpstr>Comic Sans MS</vt:lpstr>
      <vt:lpstr>CommonBullets</vt:lpstr>
      <vt:lpstr>Symbol</vt:lpstr>
      <vt:lpstr>Times New Roman</vt:lpstr>
      <vt:lpstr>Default Design</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PowerPoint Presentation</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vector>
  </TitlesOfParts>
  <Company>Learning Dimension cc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Wayne Soutter</dc:creator>
  <cp:lastModifiedBy>Paul Greenhalgh</cp:lastModifiedBy>
  <cp:revision>295</cp:revision>
  <dcterms:created xsi:type="dcterms:W3CDTF">2000-12-07T15:45:22Z</dcterms:created>
  <dcterms:modified xsi:type="dcterms:W3CDTF">2022-09-21T10:50:45Z</dcterms:modified>
</cp:coreProperties>
</file>