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584" r:id="rId2"/>
    <p:sldId id="650" r:id="rId3"/>
    <p:sldId id="651" r:id="rId4"/>
    <p:sldId id="658" r:id="rId5"/>
    <p:sldId id="659" r:id="rId6"/>
    <p:sldId id="656" r:id="rId7"/>
    <p:sldId id="589" r:id="rId8"/>
    <p:sldId id="648" r:id="rId9"/>
    <p:sldId id="616" r:id="rId10"/>
    <p:sldId id="597" r:id="rId11"/>
    <p:sldId id="587" r:id="rId12"/>
    <p:sldId id="588" r:id="rId13"/>
    <p:sldId id="594" r:id="rId14"/>
    <p:sldId id="655" r:id="rId15"/>
    <p:sldId id="618" r:id="rId16"/>
    <p:sldId id="595" r:id="rId17"/>
    <p:sldId id="653" r:id="rId18"/>
    <p:sldId id="637" r:id="rId19"/>
    <p:sldId id="621" r:id="rId20"/>
    <p:sldId id="585" r:id="rId21"/>
    <p:sldId id="591" r:id="rId22"/>
    <p:sldId id="598" r:id="rId23"/>
    <p:sldId id="611" r:id="rId24"/>
    <p:sldId id="631" r:id="rId25"/>
    <p:sldId id="649" r:id="rId26"/>
    <p:sldId id="596" r:id="rId27"/>
    <p:sldId id="615" r:id="rId28"/>
    <p:sldId id="627" r:id="rId29"/>
    <p:sldId id="634" r:id="rId30"/>
    <p:sldId id="657" r:id="rId31"/>
    <p:sldId id="600" r:id="rId32"/>
    <p:sldId id="617" r:id="rId33"/>
    <p:sldId id="643" r:id="rId34"/>
    <p:sldId id="603" r:id="rId35"/>
    <p:sldId id="626" r:id="rId36"/>
    <p:sldId id="607" r:id="rId37"/>
    <p:sldId id="624" r:id="rId38"/>
    <p:sldId id="622" r:id="rId39"/>
    <p:sldId id="644" r:id="rId40"/>
    <p:sldId id="639" r:id="rId41"/>
    <p:sldId id="612" r:id="rId42"/>
    <p:sldId id="614" r:id="rId43"/>
    <p:sldId id="619" r:id="rId44"/>
    <p:sldId id="640" r:id="rId45"/>
    <p:sldId id="641" r:id="rId46"/>
    <p:sldId id="633" r:id="rId47"/>
    <p:sldId id="620" r:id="rId48"/>
    <p:sldId id="608" r:id="rId49"/>
    <p:sldId id="592" r:id="rId50"/>
    <p:sldId id="599" r:id="rId51"/>
    <p:sldId id="636" r:id="rId52"/>
    <p:sldId id="654" r:id="rId53"/>
    <p:sldId id="635" r:id="rId54"/>
    <p:sldId id="590" r:id="rId55"/>
    <p:sldId id="645" r:id="rId56"/>
    <p:sldId id="646" r:id="rId57"/>
    <p:sldId id="647" r:id="rId58"/>
    <p:sldId id="652" r:id="rId59"/>
  </p:sldIdLst>
  <p:sldSz cx="9144000" cy="6858000" type="screen4x3"/>
  <p:notesSz cx="6797675" cy="992822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Greenhalgh" initials="PG" lastIdx="2" clrIdx="0">
    <p:extLst>
      <p:ext uri="{19B8F6BF-5375-455C-9EA6-DF929625EA0E}">
        <p15:presenceInfo xmlns:p15="http://schemas.microsoft.com/office/powerpoint/2012/main" userId="c9750ed53774f2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C0C0C0"/>
    <a:srgbClr val="B2B2B2"/>
    <a:srgbClr val="85FD85"/>
    <a:srgbClr val="CC3399"/>
    <a:srgbClr val="E5CBC1"/>
    <a:srgbClr val="000099"/>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3960" autoAdjust="0"/>
  </p:normalViewPr>
  <p:slideViewPr>
    <p:cSldViewPr>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69234"/>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a:latin typeface="Times New Roman" panose="02020603050405020304" pitchFamily="18" charset="0"/>
              </a:defRPr>
            </a:lvl1pPr>
          </a:lstStyle>
          <a:p>
            <a:pPr>
              <a:defRPr/>
            </a:pPr>
            <a:endParaRPr lang="en-US" altLang="en-US" dirty="0"/>
          </a:p>
        </p:txBody>
      </p:sp>
      <p:sp>
        <p:nvSpPr>
          <p:cNvPr id="14438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atin typeface="Times New Roman" panose="02020603050405020304" pitchFamily="18" charset="0"/>
              </a:defRPr>
            </a:lvl1pPr>
          </a:lstStyle>
          <a:p>
            <a:pPr>
              <a:defRPr/>
            </a:pPr>
            <a:endParaRPr lang="en-US" altLang="en-US" dirty="0"/>
          </a:p>
        </p:txBody>
      </p:sp>
      <p:sp>
        <p:nvSpPr>
          <p:cNvPr id="14438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latin typeface="Times New Roman" panose="02020603050405020304" pitchFamily="18" charset="0"/>
              </a:defRPr>
            </a:lvl1pPr>
          </a:lstStyle>
          <a:p>
            <a:pPr>
              <a:defRPr/>
            </a:pPr>
            <a:endParaRPr lang="en-US" altLang="en-US" dirty="0"/>
          </a:p>
        </p:txBody>
      </p:sp>
      <p:sp>
        <p:nvSpPr>
          <p:cNvPr id="144389"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Times New Roman" panose="02020603050405020304" pitchFamily="18" charset="0"/>
              </a:defRPr>
            </a:lvl1pPr>
          </a:lstStyle>
          <a:p>
            <a:pPr>
              <a:defRPr/>
            </a:pPr>
            <a:fld id="{69C27D27-FABA-475D-81F3-FB7226D8C9F9}" type="slidenum">
              <a:rPr lang="en-US" altLang="en-US"/>
              <a:pPr>
                <a:defRPr/>
              </a:pPr>
              <a:t>‹#›</a:t>
            </a:fld>
            <a:endParaRPr lang="en-US" altLang="en-US" dirty="0"/>
          </a:p>
        </p:txBody>
      </p:sp>
    </p:spTree>
    <p:extLst>
      <p:ext uri="{BB962C8B-B14F-4D97-AF65-F5344CB8AC3E}">
        <p14:creationId xmlns:p14="http://schemas.microsoft.com/office/powerpoint/2010/main" val="396491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a:latin typeface="Times New Roman" panose="02020603050405020304" pitchFamily="18" charset="0"/>
              </a:defRPr>
            </a:lvl1pPr>
          </a:lstStyle>
          <a:p>
            <a:pPr>
              <a:defRPr/>
            </a:pPr>
            <a:endParaRPr lang="en-GB" altLang="en-US" dirty="0"/>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atin typeface="Times New Roman" panose="02020603050405020304" pitchFamily="18" charset="0"/>
              </a:defRPr>
            </a:lvl1pPr>
          </a:lstStyle>
          <a:p>
            <a:pPr>
              <a:defRPr/>
            </a:pPr>
            <a:endParaRPr lang="en-GB" altLang="en-US" dirty="0"/>
          </a:p>
        </p:txBody>
      </p:sp>
      <p:sp>
        <p:nvSpPr>
          <p:cNvPr id="20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latin typeface="Times New Roman" panose="02020603050405020304" pitchFamily="18" charset="0"/>
              </a:defRPr>
            </a:lvl1pPr>
          </a:lstStyle>
          <a:p>
            <a:pPr>
              <a:defRPr/>
            </a:pPr>
            <a:endParaRPr lang="en-GB" altLang="en-US" dirty="0"/>
          </a:p>
        </p:txBody>
      </p:sp>
      <p:sp>
        <p:nvSpPr>
          <p:cNvPr id="6151" name="Rectangle 7"/>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Times New Roman" panose="02020603050405020304" pitchFamily="18" charset="0"/>
              </a:defRPr>
            </a:lvl1pPr>
          </a:lstStyle>
          <a:p>
            <a:pPr>
              <a:defRPr/>
            </a:pPr>
            <a:fld id="{83FFA60E-4236-4510-B8C3-FF771344F500}" type="slidenum">
              <a:rPr lang="en-GB" altLang="en-US"/>
              <a:pPr>
                <a:defRPr/>
              </a:pPr>
              <a:t>‹#›</a:t>
            </a:fld>
            <a:endParaRPr lang="en-GB" altLang="en-US" dirty="0"/>
          </a:p>
        </p:txBody>
      </p:sp>
    </p:spTree>
    <p:extLst>
      <p:ext uri="{BB962C8B-B14F-4D97-AF65-F5344CB8AC3E}">
        <p14:creationId xmlns:p14="http://schemas.microsoft.com/office/powerpoint/2010/main" val="3170990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8100814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10688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852144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5867400"/>
            <a:ext cx="62484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895600" y="1143000"/>
            <a:ext cx="2895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356908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895600" y="5867400"/>
            <a:ext cx="6248400" cy="9906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2895600" y="1143000"/>
            <a:ext cx="2895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943600" y="1143000"/>
            <a:ext cx="2895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2895600" y="3276600"/>
            <a:ext cx="2895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943600" y="3276600"/>
            <a:ext cx="2895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184630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06563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204739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6312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860566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216948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3537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700633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9405676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a:t>
            </a:r>
          </a:p>
        </p:txBody>
      </p:sp>
      <p:sp>
        <p:nvSpPr>
          <p:cNvPr id="1027" name="Rectangle 3"/>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par>
    </p:tnLst>
  </p:timing>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pitchFamily="34" charset="2"/>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2" Type="http://schemas.openxmlformats.org/officeDocument/2006/relationships/hyperlink" Target="https://view.pagetiger.com/DigitalLearningFireSafety"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273" y="1312006"/>
            <a:ext cx="5169197" cy="977064"/>
          </a:xfrm>
          <a:prstGeom prst="rect">
            <a:avLst/>
          </a:prstGeom>
        </p:spPr>
      </p:pic>
      <p:sp>
        <p:nvSpPr>
          <p:cNvPr id="4" name="TextBox 3"/>
          <p:cNvSpPr txBox="1"/>
          <p:nvPr/>
        </p:nvSpPr>
        <p:spPr>
          <a:xfrm>
            <a:off x="4339150" y="2708920"/>
            <a:ext cx="2733441" cy="461665"/>
          </a:xfrm>
          <a:prstGeom prst="rect">
            <a:avLst/>
          </a:prstGeom>
          <a:noFill/>
        </p:spPr>
        <p:txBody>
          <a:bodyPr wrap="none" rtlCol="0">
            <a:spAutoFit/>
          </a:bodyPr>
          <a:lstStyle/>
          <a:p>
            <a:r>
              <a:rPr lang="en-GB" b="1" dirty="0" smtClean="0">
                <a:solidFill>
                  <a:schemeClr val="tx2">
                    <a:lumMod val="50000"/>
                  </a:schemeClr>
                </a:solidFill>
              </a:rPr>
              <a:t>User Group 2022</a:t>
            </a:r>
            <a:endParaRPr lang="en-GB" b="1" dirty="0">
              <a:solidFill>
                <a:schemeClr val="tx2">
                  <a:lumMod val="50000"/>
                </a:schemeClr>
              </a:solidFill>
            </a:endParaRPr>
          </a:p>
        </p:txBody>
      </p:sp>
    </p:spTree>
    <p:extLst>
      <p:ext uri="{BB962C8B-B14F-4D97-AF65-F5344CB8AC3E}">
        <p14:creationId xmlns:p14="http://schemas.microsoft.com/office/powerpoint/2010/main" val="23046431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895600" y="660596"/>
            <a:ext cx="5991297" cy="1938992"/>
          </a:xfrm>
          <a:prstGeom prst="rect">
            <a:avLst/>
          </a:prstGeom>
        </p:spPr>
        <p:txBody>
          <a:bodyPr wrap="square">
            <a:spAutoFit/>
          </a:bodyPr>
          <a:lstStyle/>
          <a:p>
            <a:r>
              <a:rPr lang="en-GB" sz="2000" b="1" dirty="0" smtClean="0">
                <a:latin typeface="Calibri" panose="020F0502020204030204" pitchFamily="34" charset="0"/>
                <a:ea typeface="Calibri" panose="020F0502020204030204" pitchFamily="34" charset="0"/>
                <a:cs typeface="Times New Roman" panose="02020603050405020304" pitchFamily="18" charset="0"/>
              </a:rPr>
              <a:t>Add an alert for the assessor to let them know a new </a:t>
            </a:r>
            <a:r>
              <a:rPr lang="en-GB" sz="2000" b="1" dirty="0" smtClean="0">
                <a:latin typeface="Calibri" panose="020F0502020204030204" pitchFamily="34" charset="0"/>
                <a:ea typeface="Calibri" panose="020F0502020204030204" pitchFamily="34" charset="0"/>
                <a:cs typeface="Times New Roman" panose="02020603050405020304" pitchFamily="18" charset="0"/>
              </a:rPr>
              <a:t>employer </a:t>
            </a:r>
            <a:r>
              <a:rPr lang="en-GB" sz="2000" b="1" dirty="0" smtClean="0">
                <a:latin typeface="Calibri" panose="020F0502020204030204" pitchFamily="34" charset="0"/>
                <a:ea typeface="Calibri" panose="020F0502020204030204" pitchFamily="34" charset="0"/>
                <a:cs typeface="Times New Roman" panose="02020603050405020304" pitchFamily="18" charset="0"/>
              </a:rPr>
              <a:t>has been associated with one of their learners </a:t>
            </a:r>
          </a:p>
          <a:p>
            <a:endParaRPr lang="en-GB" sz="2000" dirty="0">
              <a:latin typeface="Calibri" panose="020F0502020204030204" pitchFamily="34" charset="0"/>
              <a:cs typeface="Times New Roman" panose="02020603050405020304" pitchFamily="18" charset="0"/>
            </a:endParaRPr>
          </a:p>
          <a:p>
            <a:r>
              <a:rPr lang="en-GB" sz="2000" dirty="0" smtClean="0">
                <a:latin typeface="Calibri" panose="020F0502020204030204" pitchFamily="34" charset="0"/>
                <a:cs typeface="Times New Roman" panose="02020603050405020304" pitchFamily="18" charset="0"/>
              </a:rPr>
              <a:t>Similar to the one below to indicate new </a:t>
            </a:r>
            <a:r>
              <a:rPr lang="en-GB" sz="2000" dirty="0" smtClean="0">
                <a:latin typeface="Calibri" panose="020F0502020204030204" pitchFamily="34" charset="0"/>
                <a:cs typeface="Times New Roman" panose="02020603050405020304" pitchFamily="18" charset="0"/>
              </a:rPr>
              <a:t>learner has been assigned to the assessor</a:t>
            </a:r>
            <a:endParaRPr lang="en-GB" sz="2000" dirty="0"/>
          </a:p>
        </p:txBody>
      </p:sp>
      <p:pic>
        <p:nvPicPr>
          <p:cNvPr id="4" name="Picture 3"/>
          <p:cNvPicPr>
            <a:picLocks noChangeAspect="1"/>
          </p:cNvPicPr>
          <p:nvPr/>
        </p:nvPicPr>
        <p:blipFill>
          <a:blip r:embed="rId2"/>
          <a:stretch>
            <a:fillRect/>
          </a:stretch>
        </p:blipFill>
        <p:spPr>
          <a:xfrm>
            <a:off x="2895600" y="2852936"/>
            <a:ext cx="6104384" cy="1334360"/>
          </a:xfrm>
          <a:prstGeom prst="rect">
            <a:avLst/>
          </a:prstGeom>
        </p:spPr>
      </p:pic>
    </p:spTree>
    <p:extLst>
      <p:ext uri="{BB962C8B-B14F-4D97-AF65-F5344CB8AC3E}">
        <p14:creationId xmlns:p14="http://schemas.microsoft.com/office/powerpoint/2010/main" val="35181922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355803"/>
          </a:xfrm>
          <a:prstGeom prst="rect">
            <a:avLst/>
          </a:prstGeom>
        </p:spPr>
        <p:txBody>
          <a:bodyPr>
            <a:spAutoFit/>
          </a:bodyPr>
          <a:lstStyle/>
          <a:p>
            <a:pPr algn="ct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679868" y="200446"/>
            <a:ext cx="6037358" cy="1938992"/>
          </a:xfrm>
          <a:prstGeom prst="rect">
            <a:avLst/>
          </a:prstGeom>
        </p:spPr>
        <p:txBody>
          <a:bodyPr wrap="square">
            <a:spAutoFit/>
          </a:bodyPr>
          <a:lstStyle/>
          <a:p>
            <a:pPr>
              <a:spcAft>
                <a:spcPts val="0"/>
              </a:spcAft>
            </a:pPr>
            <a:r>
              <a:rPr lang="en-GB"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Add a sort arrow to the “Status” column assessment plan table</a:t>
            </a:r>
          </a:p>
          <a:p>
            <a:pPr>
              <a:spcAft>
                <a:spcPts val="0"/>
              </a:spcAft>
            </a:pPr>
            <a:endPar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There is currently a sort </a:t>
            </a:r>
            <a:r>
              <a:rPr lang="en-GB"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arrow for </a:t>
            </a:r>
            <a:r>
              <a:rPr lang="en-GB"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all other columns. </a:t>
            </a:r>
            <a:r>
              <a:rPr lang="en-GB"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Fulfils the need </a:t>
            </a:r>
            <a:r>
              <a:rPr lang="en-GB"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to sort the signed off </a:t>
            </a:r>
            <a:r>
              <a:rPr lang="en-GB"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assessment </a:t>
            </a:r>
            <a:r>
              <a:rPr lang="en-GB"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plans with those still live.</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490176" y="2315421"/>
            <a:ext cx="6416741" cy="4017302"/>
          </a:xfrm>
          <a:prstGeom prst="rect">
            <a:avLst/>
          </a:prstGeom>
        </p:spPr>
      </p:pic>
      <p:sp>
        <p:nvSpPr>
          <p:cNvPr id="6" name="TextBox 5"/>
          <p:cNvSpPr txBox="1"/>
          <p:nvPr/>
        </p:nvSpPr>
        <p:spPr>
          <a:xfrm>
            <a:off x="8317920" y="6550223"/>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S College</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64533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688494" y="330494"/>
            <a:ext cx="6034756" cy="2000548"/>
          </a:xfrm>
          <a:prstGeom prst="rect">
            <a:avLst/>
          </a:prstGeom>
        </p:spPr>
        <p:txBody>
          <a:bodyPr wrap="square">
            <a:spAutoFit/>
          </a:bodyPr>
          <a:lstStyle/>
          <a:p>
            <a:r>
              <a:rPr lang="en-GB"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a:t>
            </a:r>
            <a:r>
              <a:rPr lang="en-GB"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a:t>
            </a:r>
            <a:r>
              <a:rPr lang="en-GB"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ssessment </a:t>
            </a:r>
            <a:r>
              <a:rPr lang="en-GB"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
            </a:r>
            <a:r>
              <a:rPr lang="en-GB"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lan table on Assessment </a:t>
            </a:r>
            <a:r>
              <a:rPr lang="en-GB"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
            </a:r>
            <a:r>
              <a:rPr lang="en-GB"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lan tab add a column </a:t>
            </a:r>
            <a:r>
              <a:rPr lang="en-GB"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lecturer/assessor </a:t>
            </a:r>
            <a:r>
              <a:rPr lang="en-GB"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name </a:t>
            </a:r>
            <a:r>
              <a:rPr lang="en-GB"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to show who </a:t>
            </a:r>
            <a:r>
              <a:rPr lang="en-GB"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assigned the plan. </a:t>
            </a:r>
          </a:p>
          <a:p>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GB"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Make this information visible in the To Do “Up and coming assessment plans” table</a:t>
            </a:r>
            <a:r>
              <a:rPr lang="en-GB" sz="20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GB" sz="2000" dirty="0" smtClean="0">
                <a:latin typeface="Calibri" panose="020F0502020204030204" pitchFamily="34" charset="0"/>
                <a:ea typeface="Times New Roman" panose="02020603050405020304" pitchFamily="18" charset="0"/>
                <a:cs typeface="Calibri" panose="020F0502020204030204" pitchFamily="34" charset="0"/>
              </a:rPr>
              <a:t>too</a:t>
            </a:r>
            <a:endParaRPr lang="en-GB"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2476716" y="2390597"/>
            <a:ext cx="6458311" cy="4043327"/>
          </a:xfrm>
          <a:prstGeom prst="rect">
            <a:avLst/>
          </a:prstGeom>
        </p:spPr>
      </p:pic>
      <p:sp>
        <p:nvSpPr>
          <p:cNvPr id="7" name="TextBox 6"/>
          <p:cNvSpPr txBox="1"/>
          <p:nvPr/>
        </p:nvSpPr>
        <p:spPr>
          <a:xfrm>
            <a:off x="8279904" y="6550223"/>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S College</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34713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5164" y="681676"/>
            <a:ext cx="6111292" cy="2112566"/>
          </a:xfrm>
          <a:prstGeom prst="rect">
            <a:avLst/>
          </a:prstGeom>
        </p:spPr>
        <p:txBody>
          <a:bodyPr wrap="square">
            <a:spAutoFit/>
          </a:bodyPr>
          <a:lstStyle/>
          <a:p>
            <a:pPr>
              <a:lnSpc>
                <a:spcPct val="107000"/>
              </a:lnSpc>
              <a:spcAft>
                <a:spcPts val="800"/>
              </a:spcAft>
            </a:pPr>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Bulk </a:t>
            </a: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signing off </a:t>
            </a:r>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of assessment </a:t>
            </a: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plans </a:t>
            </a:r>
            <a:endPar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smtClean="0">
                <a:latin typeface="Calibri" panose="020F0502020204030204" pitchFamily="34" charset="0"/>
                <a:cs typeface="Calibri" panose="020F0502020204030204" pitchFamily="34" charset="0"/>
              </a:rPr>
              <a:t>You </a:t>
            </a:r>
            <a:r>
              <a:rPr lang="en-GB" sz="2000" dirty="0">
                <a:latin typeface="Calibri" panose="020F0502020204030204" pitchFamily="34" charset="0"/>
                <a:cs typeface="Calibri" panose="020F0502020204030204" pitchFamily="34" charset="0"/>
              </a:rPr>
              <a:t>may wish to </a:t>
            </a:r>
            <a:r>
              <a:rPr lang="en-GB" sz="2000" dirty="0" smtClean="0">
                <a:latin typeface="Calibri" panose="020F0502020204030204" pitchFamily="34" charset="0"/>
                <a:cs typeface="Calibri" panose="020F0502020204030204" pitchFamily="34" charset="0"/>
              </a:rPr>
              <a:t>consider range </a:t>
            </a:r>
            <a:r>
              <a:rPr lang="en-GB" sz="2000" dirty="0">
                <a:latin typeface="Calibri" panose="020F0502020204030204" pitchFamily="34" charset="0"/>
                <a:cs typeface="Calibri" panose="020F0502020204030204" pitchFamily="34" charset="0"/>
              </a:rPr>
              <a:t>if </a:t>
            </a:r>
            <a:r>
              <a:rPr lang="en-GB" sz="2000" dirty="0" smtClean="0">
                <a:latin typeface="Calibri" panose="020F0502020204030204" pitchFamily="34" charset="0"/>
                <a:cs typeface="Calibri" panose="020F0502020204030204" pitchFamily="34" charset="0"/>
              </a:rPr>
              <a:t>this is applicable to your qualifications before you vote for this one.</a:t>
            </a:r>
            <a:endParaRPr lang="en-GB" sz="2000" dirty="0">
              <a:latin typeface="Calibri" panose="020F0502020204030204" pitchFamily="34" charset="0"/>
              <a:cs typeface="Calibri" panose="020F0502020204030204" pitchFamily="34" charset="0"/>
            </a:endParaRPr>
          </a:p>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65164" y="2794242"/>
            <a:ext cx="6578836" cy="2198414"/>
          </a:xfrm>
          <a:prstGeom prst="rect">
            <a:avLst/>
          </a:prstGeom>
        </p:spPr>
      </p:pic>
      <p:sp>
        <p:nvSpPr>
          <p:cNvPr id="6" name="TextBox 5"/>
          <p:cNvSpPr txBox="1"/>
          <p:nvPr/>
        </p:nvSpPr>
        <p:spPr>
          <a:xfrm>
            <a:off x="7812360" y="6519492"/>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S </a:t>
            </a:r>
            <a:r>
              <a:rPr lang="en-GB" sz="1400" dirty="0" smtClean="0">
                <a:latin typeface="Calibri" panose="020F0502020204030204" pitchFamily="34" charset="0"/>
                <a:cs typeface="Calibri" panose="020F0502020204030204" pitchFamily="34" charset="0"/>
              </a:rPr>
              <a:t>and N Colleges</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0876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3" y="620688"/>
            <a:ext cx="6228182" cy="1944122"/>
          </a:xfrm>
          <a:prstGeom prst="rect">
            <a:avLst/>
          </a:prstGeom>
        </p:spPr>
        <p:txBody>
          <a:bodyPr wrap="square">
            <a:spAutoFit/>
          </a:bodyPr>
          <a:lstStyle/>
          <a:p>
            <a:pPr>
              <a:lnSpc>
                <a:spcPct val="107000"/>
              </a:lnSpc>
              <a:spcAft>
                <a:spcPts val="800"/>
              </a:spcAft>
            </a:pPr>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Bulk deleting of assessment plan templates</a:t>
            </a:r>
          </a:p>
          <a:p>
            <a:pPr>
              <a:lnSpc>
                <a:spcPct val="107000"/>
              </a:lnSpc>
              <a:spcAft>
                <a:spcPts val="800"/>
              </a:spcAft>
            </a:pPr>
            <a:endParaRPr lang="en-GB"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Need to be sure that no learners are currently using any of the plans due to be deleted.  Files attached to these plans will be deleted making the plans incomplete.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8604448" y="6550223"/>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K</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463140" y="2671131"/>
            <a:ext cx="6464835" cy="3772771"/>
          </a:xfrm>
          <a:prstGeom prst="rect">
            <a:avLst/>
          </a:prstGeom>
        </p:spPr>
      </p:pic>
    </p:spTree>
    <p:extLst>
      <p:ext uri="{BB962C8B-B14F-4D97-AF65-F5344CB8AC3E}">
        <p14:creationId xmlns:p14="http://schemas.microsoft.com/office/powerpoint/2010/main" val="21345366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627784" y="884619"/>
            <a:ext cx="6264696" cy="1323439"/>
          </a:xfrm>
          <a:prstGeom prst="rect">
            <a:avLst/>
          </a:prstGeom>
          <a:noFill/>
        </p:spPr>
        <p:txBody>
          <a:bodyPr wrap="square" rtlCol="0">
            <a:spAutoFit/>
          </a:bodyPr>
          <a:lstStyle/>
          <a:p>
            <a:r>
              <a:rPr lang="en-GB" sz="2000" b="1" dirty="0" smtClean="0">
                <a:latin typeface="Calibri" panose="020F0502020204030204" pitchFamily="34" charset="0"/>
                <a:cs typeface="Calibri" panose="020F0502020204030204" pitchFamily="34" charset="0"/>
              </a:rPr>
              <a:t>Allow either the employer or the assessor to confirm OTJ </a:t>
            </a:r>
            <a:r>
              <a:rPr lang="en-GB" sz="2000" b="1" dirty="0" smtClean="0">
                <a:latin typeface="Calibri" panose="020F0502020204030204" pitchFamily="34" charset="0"/>
                <a:cs typeface="Calibri" panose="020F0502020204030204" pitchFamily="34" charset="0"/>
              </a:rPr>
              <a:t>hours</a:t>
            </a:r>
          </a:p>
          <a:p>
            <a:endParaRPr lang="en-GB" sz="2000" b="1"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Would this work for everyone?</a:t>
            </a:r>
            <a:endParaRPr lang="en-GB" sz="2000" dirty="0">
              <a:latin typeface="Calibri" panose="020F0502020204030204" pitchFamily="34" charset="0"/>
              <a:cs typeface="Calibri" panose="020F0502020204030204" pitchFamily="34" charset="0"/>
            </a:endParaRPr>
          </a:p>
        </p:txBody>
      </p:sp>
      <p:sp>
        <p:nvSpPr>
          <p:cNvPr id="6" name="TextBox 5"/>
          <p:cNvSpPr txBox="1"/>
          <p:nvPr/>
        </p:nvSpPr>
        <p:spPr>
          <a:xfrm>
            <a:off x="8172400" y="6550223"/>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N</a:t>
            </a:r>
            <a:r>
              <a:rPr lang="en-GB" sz="1400" dirty="0" smtClean="0">
                <a:latin typeface="Calibri" panose="020F0502020204030204" pitchFamily="34" charset="0"/>
                <a:cs typeface="Calibri" panose="020F0502020204030204" pitchFamily="34" charset="0"/>
              </a:rPr>
              <a:t> College</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555776" y="2492896"/>
            <a:ext cx="6480720" cy="2074908"/>
          </a:xfrm>
          <a:prstGeom prst="rect">
            <a:avLst/>
          </a:prstGeom>
        </p:spPr>
      </p:pic>
    </p:spTree>
    <p:extLst>
      <p:ext uri="{BB962C8B-B14F-4D97-AF65-F5344CB8AC3E}">
        <p14:creationId xmlns:p14="http://schemas.microsoft.com/office/powerpoint/2010/main" val="34260801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915816" y="931746"/>
            <a:ext cx="4892430" cy="1015663"/>
          </a:xfrm>
          <a:prstGeom prst="rect">
            <a:avLst/>
          </a:prstGeom>
        </p:spPr>
        <p:txBody>
          <a:bodyPr wrap="none">
            <a:spAutoFit/>
          </a:bodyPr>
          <a:lstStyle/>
          <a:p>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Bulk </a:t>
            </a: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signing off OTJ </a:t>
            </a:r>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entries</a:t>
            </a:r>
          </a:p>
          <a:p>
            <a:endPar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GB"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Do you need to confirm each on separately? </a:t>
            </a:r>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2000" b="1" dirty="0"/>
          </a:p>
        </p:txBody>
      </p:sp>
      <p:pic>
        <p:nvPicPr>
          <p:cNvPr id="4" name="Picture 3"/>
          <p:cNvPicPr>
            <a:picLocks noChangeAspect="1"/>
          </p:cNvPicPr>
          <p:nvPr/>
        </p:nvPicPr>
        <p:blipFill>
          <a:blip r:embed="rId2"/>
          <a:stretch>
            <a:fillRect/>
          </a:stretch>
        </p:blipFill>
        <p:spPr>
          <a:xfrm>
            <a:off x="2587902" y="2190750"/>
            <a:ext cx="6160562" cy="1886322"/>
          </a:xfrm>
          <a:prstGeom prst="rect">
            <a:avLst/>
          </a:prstGeom>
        </p:spPr>
      </p:pic>
      <p:sp>
        <p:nvSpPr>
          <p:cNvPr id="7" name="TextBox 6"/>
          <p:cNvSpPr txBox="1"/>
          <p:nvPr/>
        </p:nvSpPr>
        <p:spPr>
          <a:xfrm>
            <a:off x="8172400" y="6550223"/>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N</a:t>
            </a:r>
            <a:r>
              <a:rPr lang="en-GB" sz="1400" dirty="0" smtClean="0">
                <a:latin typeface="Calibri" panose="020F0502020204030204" pitchFamily="34" charset="0"/>
                <a:cs typeface="Calibri" panose="020F0502020204030204" pitchFamily="34" charset="0"/>
              </a:rPr>
              <a:t> College</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1424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587902" y="637438"/>
            <a:ext cx="6160562" cy="1015663"/>
          </a:xfrm>
          <a:prstGeom prst="rect">
            <a:avLst/>
          </a:prstGeom>
        </p:spPr>
        <p:txBody>
          <a:bodyPr wrap="square">
            <a:spAutoFit/>
          </a:bodyPr>
          <a:lstStyle/>
          <a:p>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Confirmation of OTJ hours in table in To Do tab - add column to indicate how many hours are being claimed in this view</a:t>
            </a:r>
            <a:endParaRPr lang="en-GB" sz="2000" b="1" dirty="0"/>
          </a:p>
        </p:txBody>
      </p:sp>
      <p:pic>
        <p:nvPicPr>
          <p:cNvPr id="4" name="Picture 3"/>
          <p:cNvPicPr>
            <a:picLocks noChangeAspect="1"/>
          </p:cNvPicPr>
          <p:nvPr/>
        </p:nvPicPr>
        <p:blipFill>
          <a:blip r:embed="rId2"/>
          <a:stretch>
            <a:fillRect/>
          </a:stretch>
        </p:blipFill>
        <p:spPr>
          <a:xfrm>
            <a:off x="2587902" y="2190750"/>
            <a:ext cx="6160562" cy="1886322"/>
          </a:xfrm>
          <a:prstGeom prst="rect">
            <a:avLst/>
          </a:prstGeom>
        </p:spPr>
      </p:pic>
      <p:sp>
        <p:nvSpPr>
          <p:cNvPr id="7" name="TextBox 6"/>
          <p:cNvSpPr txBox="1"/>
          <p:nvPr/>
        </p:nvSpPr>
        <p:spPr>
          <a:xfrm>
            <a:off x="8172400" y="6550223"/>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N</a:t>
            </a:r>
            <a:r>
              <a:rPr lang="en-GB" sz="1400" dirty="0" smtClean="0">
                <a:latin typeface="Calibri" panose="020F0502020204030204" pitchFamily="34" charset="0"/>
                <a:cs typeface="Calibri" panose="020F0502020204030204" pitchFamily="34" charset="0"/>
              </a:rPr>
              <a:t> College</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1611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699792" y="548680"/>
            <a:ext cx="6120680" cy="3231654"/>
          </a:xfrm>
          <a:prstGeom prst="rect">
            <a:avLst/>
          </a:prstGeom>
          <a:noFill/>
        </p:spPr>
        <p:txBody>
          <a:bodyPr wrap="square" rtlCol="0">
            <a:spAutoFit/>
          </a:bodyPr>
          <a:lstStyle/>
          <a:p>
            <a:pPr>
              <a:spcAft>
                <a:spcPts val="0"/>
              </a:spcAft>
            </a:pPr>
            <a:r>
              <a:rPr lang="en-GB" sz="2000" b="1" dirty="0" smtClean="0">
                <a:latin typeface="Calibri" panose="020F0502020204030204" pitchFamily="34" charset="0"/>
                <a:ea typeface="Calibri" panose="020F0502020204030204" pitchFamily="34" charset="0"/>
                <a:cs typeface="Calibri" panose="020F0502020204030204" pitchFamily="34" charset="0"/>
              </a:rPr>
              <a:t>Where an OTJ entry has been added by the assessor, add a box for learners to confirm that they agree with the Off-The-Job hours for that entry. </a:t>
            </a:r>
          </a:p>
          <a:p>
            <a:pPr>
              <a:spcAft>
                <a:spcPts val="0"/>
              </a:spcAft>
            </a:pPr>
            <a:endParaRPr lang="en-GB" sz="2000" dirty="0" smtClean="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2000" dirty="0" smtClean="0">
                <a:latin typeface="Calibri" panose="020F0502020204030204" pitchFamily="34" charset="0"/>
                <a:ea typeface="Calibri" panose="020F0502020204030204" pitchFamily="34" charset="0"/>
              </a:rPr>
              <a:t>We have been advised that although it is not stated in the funding guidance this is coming up in Audit and Ofsted sessions – learners need to confirm the hours. </a:t>
            </a:r>
            <a:endParaRPr lang="en-GB" sz="2000" dirty="0" smtClean="0">
              <a:latin typeface="Calibri" panose="020F0502020204030204" pitchFamily="34" charset="0"/>
              <a:ea typeface="Calibri" panose="020F0502020204030204" pitchFamily="34" charset="0"/>
            </a:endParaRPr>
          </a:p>
          <a:p>
            <a:pPr>
              <a:spcAft>
                <a:spcPts val="0"/>
              </a:spcAft>
            </a:pPr>
            <a:endParaRPr lang="en-GB" sz="2000" dirty="0">
              <a:latin typeface="Calibri" panose="020F0502020204030204" pitchFamily="34" charset="0"/>
              <a:ea typeface="Calibri" panose="020F0502020204030204" pitchFamily="34" charset="0"/>
            </a:endParaRPr>
          </a:p>
          <a:p>
            <a:pPr>
              <a:spcAft>
                <a:spcPts val="0"/>
              </a:spcAft>
            </a:pPr>
            <a:r>
              <a:rPr lang="en-GB" sz="2000" dirty="0" smtClean="0">
                <a:latin typeface="Calibri" panose="020F0502020204030204" pitchFamily="34" charset="0"/>
                <a:ea typeface="Calibri" panose="020F0502020204030204" pitchFamily="34" charset="0"/>
              </a:rPr>
              <a:t>We already have this for action and comments:</a:t>
            </a:r>
            <a:endParaRPr lang="en-GB" sz="2000" dirty="0" smtClean="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p:cNvSpPr txBox="1"/>
          <p:nvPr/>
        </p:nvSpPr>
        <p:spPr>
          <a:xfrm>
            <a:off x="8388424" y="6453336"/>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S </a:t>
            </a:r>
            <a:r>
              <a:rPr lang="en-GB" sz="1400" dirty="0" smtClean="0">
                <a:latin typeface="Calibri" panose="020F0502020204030204" pitchFamily="34" charset="0"/>
                <a:cs typeface="Calibri" panose="020F0502020204030204" pitchFamily="34" charset="0"/>
              </a:rPr>
              <a:t>Part</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699792" y="3536984"/>
            <a:ext cx="3471922" cy="900128"/>
          </a:xfrm>
          <a:prstGeom prst="rect">
            <a:avLst/>
          </a:prstGeom>
        </p:spPr>
      </p:pic>
      <p:pic>
        <p:nvPicPr>
          <p:cNvPr id="5" name="Picture 4"/>
          <p:cNvPicPr>
            <a:picLocks noChangeAspect="1"/>
          </p:cNvPicPr>
          <p:nvPr/>
        </p:nvPicPr>
        <p:blipFill>
          <a:blip r:embed="rId3"/>
          <a:stretch>
            <a:fillRect/>
          </a:stretch>
        </p:blipFill>
        <p:spPr>
          <a:xfrm>
            <a:off x="2123728" y="4737695"/>
            <a:ext cx="6867525" cy="1571625"/>
          </a:xfrm>
          <a:prstGeom prst="rect">
            <a:avLst/>
          </a:prstGeom>
        </p:spPr>
      </p:pic>
    </p:spTree>
    <p:extLst>
      <p:ext uri="{BB962C8B-B14F-4D97-AF65-F5344CB8AC3E}">
        <p14:creationId xmlns:p14="http://schemas.microsoft.com/office/powerpoint/2010/main" val="6013404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824596" y="279422"/>
            <a:ext cx="6248400" cy="707886"/>
          </a:xfrm>
          <a:prstGeom prst="rect">
            <a:avLst/>
          </a:prstGeom>
        </p:spPr>
        <p:txBody>
          <a:bodyPr wrap="square">
            <a:spAutoFit/>
          </a:bodyPr>
          <a:lstStyle/>
          <a:p>
            <a:pPr>
              <a:spcAft>
                <a:spcPts val="0"/>
              </a:spcAft>
            </a:pPr>
            <a:r>
              <a:rPr lang="en-GB" sz="2000" b="1" dirty="0" smtClean="0">
                <a:latin typeface="Calibri" panose="020F0502020204030204" pitchFamily="34" charset="0"/>
                <a:ea typeface="Calibri" panose="020F0502020204030204" pitchFamily="34" charset="0"/>
              </a:rPr>
              <a:t>Add </a:t>
            </a:r>
            <a:r>
              <a:rPr lang="en-GB" sz="2000" b="1" dirty="0">
                <a:latin typeface="Calibri" panose="020F0502020204030204" pitchFamily="34" charset="0"/>
                <a:ea typeface="Calibri" panose="020F0502020204030204" pitchFamily="34" charset="0"/>
              </a:rPr>
              <a:t>a summary box of </a:t>
            </a:r>
            <a:r>
              <a:rPr lang="en-GB" sz="2000" b="1" dirty="0" smtClean="0">
                <a:latin typeface="Calibri" panose="020F0502020204030204" pitchFamily="34" charset="0"/>
                <a:ea typeface="Calibri" panose="020F0502020204030204" pitchFamily="34" charset="0"/>
              </a:rPr>
              <a:t>OTJ hours </a:t>
            </a:r>
            <a:r>
              <a:rPr lang="en-GB" sz="2000" b="1" dirty="0">
                <a:latin typeface="Calibri" panose="020F0502020204030204" pitchFamily="34" charset="0"/>
                <a:ea typeface="Calibri" panose="020F0502020204030204" pitchFamily="34" charset="0"/>
              </a:rPr>
              <a:t>needed/hours achieved on the </a:t>
            </a:r>
            <a:r>
              <a:rPr lang="en-GB" sz="2000" b="1" dirty="0" smtClean="0">
                <a:latin typeface="Calibri" panose="020F0502020204030204" pitchFamily="34" charset="0"/>
                <a:ea typeface="Calibri" panose="020F0502020204030204" pitchFamily="34" charset="0"/>
              </a:rPr>
              <a:t>tab under the table – Activity Log and Diary tabs </a:t>
            </a:r>
            <a:endParaRPr lang="en-GB" sz="2000" b="1" dirty="0">
              <a:effectLst/>
              <a:latin typeface="Calibri" panose="020F0502020204030204" pitchFamily="34" charset="0"/>
              <a:ea typeface="Calibri" panose="020F0502020204030204" pitchFamily="34" charset="0"/>
            </a:endParaRPr>
          </a:p>
        </p:txBody>
      </p:sp>
      <p:sp>
        <p:nvSpPr>
          <p:cNvPr id="6" name="TextBox 5"/>
          <p:cNvSpPr txBox="1"/>
          <p:nvPr/>
        </p:nvSpPr>
        <p:spPr>
          <a:xfrm>
            <a:off x="8279904" y="6453336"/>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N</a:t>
            </a:r>
            <a:r>
              <a:rPr lang="en-GB" sz="1400" dirty="0" smtClean="0">
                <a:latin typeface="Calibri" panose="020F0502020204030204" pitchFamily="34" charset="0"/>
                <a:cs typeface="Calibri" panose="020F0502020204030204" pitchFamily="34" charset="0"/>
              </a:rPr>
              <a:t> College</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753592" y="1505355"/>
            <a:ext cx="6390408" cy="3795853"/>
          </a:xfrm>
          <a:prstGeom prst="rect">
            <a:avLst/>
          </a:prstGeom>
        </p:spPr>
      </p:pic>
      <p:pic>
        <p:nvPicPr>
          <p:cNvPr id="5" name="Picture 4"/>
          <p:cNvPicPr>
            <a:picLocks noChangeAspect="1"/>
          </p:cNvPicPr>
          <p:nvPr/>
        </p:nvPicPr>
        <p:blipFill>
          <a:blip r:embed="rId3"/>
          <a:stretch>
            <a:fillRect/>
          </a:stretch>
        </p:blipFill>
        <p:spPr>
          <a:xfrm>
            <a:off x="2887235" y="5805264"/>
            <a:ext cx="6190383" cy="451804"/>
          </a:xfrm>
          <a:prstGeom prst="rect">
            <a:avLst/>
          </a:prstGeom>
        </p:spPr>
      </p:pic>
      <p:sp>
        <p:nvSpPr>
          <p:cNvPr id="7" name="TextBox 6"/>
          <p:cNvSpPr txBox="1"/>
          <p:nvPr/>
        </p:nvSpPr>
        <p:spPr>
          <a:xfrm flipH="1">
            <a:off x="2887234" y="5345311"/>
            <a:ext cx="4997133" cy="400110"/>
          </a:xfrm>
          <a:prstGeom prst="rect">
            <a:avLst/>
          </a:prstGeom>
          <a:noFill/>
        </p:spPr>
        <p:txBody>
          <a:bodyPr wrap="square" rtlCol="0">
            <a:spAutoFit/>
          </a:bodyPr>
          <a:lstStyle/>
          <a:p>
            <a:r>
              <a:rPr lang="en-GB" sz="2000" dirty="0" smtClean="0">
                <a:latin typeface="Calibri" panose="020F0502020204030204" pitchFamily="34" charset="0"/>
                <a:cs typeface="Calibri" panose="020F0502020204030204" pitchFamily="34" charset="0"/>
              </a:rPr>
              <a:t>Similar to this summary box</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05343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808" y="836712"/>
            <a:ext cx="5943600" cy="4114800"/>
          </a:xfrm>
        </p:spPr>
        <p:txBody>
          <a:bodyPr/>
          <a:lstStyle/>
          <a:p>
            <a:pPr marL="0" indent="0" algn="ctr">
              <a:buNone/>
            </a:pPr>
            <a:r>
              <a:rPr lang="en-GB" sz="2000" b="1" dirty="0" smtClean="0">
                <a:latin typeface="Calibri" panose="020F0502020204030204" pitchFamily="34" charset="0"/>
                <a:cs typeface="Calibri" panose="020F0502020204030204" pitchFamily="34" charset="0"/>
              </a:rPr>
              <a:t>Hello!</a:t>
            </a:r>
          </a:p>
          <a:p>
            <a:r>
              <a:rPr lang="en-GB" sz="2000" dirty="0" smtClean="0">
                <a:latin typeface="Calibri" panose="020F0502020204030204" pitchFamily="34" charset="0"/>
                <a:cs typeface="Calibri" panose="020F0502020204030204" pitchFamily="34" charset="0"/>
              </a:rPr>
              <a:t>Thank you for joining us today. We know it’s a bit frustrating not meeting in person, we do like to see and chat with you all but on the flip side, Paul does like to hug.</a:t>
            </a:r>
          </a:p>
          <a:p>
            <a:r>
              <a:rPr lang="en-GB" sz="2000" dirty="0" smtClean="0">
                <a:latin typeface="Calibri" panose="020F0502020204030204" pitchFamily="34" charset="0"/>
                <a:cs typeface="Calibri" panose="020F0502020204030204" pitchFamily="34" charset="0"/>
              </a:rPr>
              <a:t>If technology allows, please </a:t>
            </a:r>
            <a:r>
              <a:rPr lang="en-GB" sz="2000" dirty="0" smtClean="0">
                <a:latin typeface="Calibri" panose="020F0502020204030204" pitchFamily="34" charset="0"/>
                <a:cs typeface="Calibri" panose="020F0502020204030204" pitchFamily="34" charset="0"/>
              </a:rPr>
              <a:t>can we ask you switch your cameras on so we can see </a:t>
            </a:r>
            <a:r>
              <a:rPr lang="en-GB" sz="2000" dirty="0" smtClean="0">
                <a:latin typeface="Calibri" panose="020F0502020204030204" pitchFamily="34" charset="0"/>
                <a:cs typeface="Calibri" panose="020F0502020204030204" pitchFamily="34" charset="0"/>
              </a:rPr>
              <a:t>your lovely faces.  </a:t>
            </a:r>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We would really like this session to be as interactive as possible however it is really easy to talk over one another.  So to prevent this happening, with you cameras on, if you raise your hand we will then invite you to go ahead.</a:t>
            </a:r>
          </a:p>
          <a:p>
            <a:r>
              <a:rPr lang="en-GB" sz="2000" dirty="0" smtClean="0">
                <a:latin typeface="Calibri" panose="020F0502020204030204" pitchFamily="34" charset="0"/>
                <a:cs typeface="Calibri" panose="020F0502020204030204" pitchFamily="34" charset="0"/>
              </a:rPr>
              <a:t>This session is being recorded but for our benefit only to help with note taking.  It’s not for public release.</a:t>
            </a:r>
          </a:p>
        </p:txBody>
      </p:sp>
    </p:spTree>
    <p:extLst>
      <p:ext uri="{BB962C8B-B14F-4D97-AF65-F5344CB8AC3E}">
        <p14:creationId xmlns:p14="http://schemas.microsoft.com/office/powerpoint/2010/main" val="22376661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895600" y="404664"/>
            <a:ext cx="6068888" cy="2246769"/>
          </a:xfrm>
          <a:prstGeom prst="rect">
            <a:avLst/>
          </a:prstGeom>
        </p:spPr>
        <p:txBody>
          <a:bodyPr wrap="square">
            <a:spAutoFit/>
          </a:bodyPr>
          <a:lstStyle/>
          <a:p>
            <a:pPr lvl="0">
              <a:spcAft>
                <a:spcPts val="0"/>
              </a:spcAft>
            </a:pPr>
            <a:r>
              <a:rPr lang="en-GB" sz="2000" b="1" dirty="0" smtClean="0">
                <a:latin typeface="Calibri" panose="020F0502020204030204" pitchFamily="34" charset="0"/>
                <a:ea typeface="Times New Roman" panose="02020603050405020304" pitchFamily="18" charset="0"/>
                <a:cs typeface="Calibri" panose="020F0502020204030204" pitchFamily="34" charset="0"/>
              </a:rPr>
              <a:t>See </a:t>
            </a:r>
            <a:r>
              <a:rPr lang="en-GB" sz="2000" b="1" dirty="0">
                <a:latin typeface="Calibri" panose="020F0502020204030204" pitchFamily="34" charset="0"/>
                <a:ea typeface="Times New Roman" panose="02020603050405020304" pitchFamily="18" charset="0"/>
                <a:cs typeface="Calibri" panose="020F0502020204030204" pitchFamily="34" charset="0"/>
              </a:rPr>
              <a:t>current progress </a:t>
            </a:r>
            <a:r>
              <a:rPr lang="en-GB" sz="2000" b="1" dirty="0" smtClean="0">
                <a:latin typeface="Calibri" panose="020F0502020204030204" pitchFamily="34" charset="0"/>
                <a:ea typeface="Times New Roman" panose="02020603050405020304" pitchFamily="18" charset="0"/>
                <a:cs typeface="Calibri" panose="020F0502020204030204" pitchFamily="34" charset="0"/>
              </a:rPr>
              <a:t>on the Progress Review tab so when you are creating a </a:t>
            </a:r>
            <a:r>
              <a:rPr lang="en-GB" sz="2000" b="1" dirty="0">
                <a:latin typeface="Calibri" panose="020F0502020204030204" pitchFamily="34" charset="0"/>
                <a:ea typeface="Times New Roman" panose="02020603050405020304" pitchFamily="18" charset="0"/>
                <a:cs typeface="Calibri" panose="020F0502020204030204" pitchFamily="34" charset="0"/>
              </a:rPr>
              <a:t>new </a:t>
            </a:r>
            <a:r>
              <a:rPr lang="en-GB" sz="2000" b="1" dirty="0" smtClean="0">
                <a:latin typeface="Calibri" panose="020F0502020204030204" pitchFamily="34" charset="0"/>
                <a:ea typeface="Times New Roman" panose="02020603050405020304" pitchFamily="18" charset="0"/>
                <a:cs typeface="Calibri" panose="020F0502020204030204" pitchFamily="34" charset="0"/>
              </a:rPr>
              <a:t>progress review this is visible.</a:t>
            </a:r>
          </a:p>
          <a:p>
            <a:pPr lvl="0">
              <a:spcAft>
                <a:spcPts val="0"/>
              </a:spcAft>
            </a:pPr>
            <a:endParaRPr lang="en-GB" sz="2000" dirty="0">
              <a:latin typeface="Calibri" panose="020F0502020204030204" pitchFamily="34" charset="0"/>
              <a:ea typeface="Times New Roman" panose="02020603050405020304" pitchFamily="18" charset="0"/>
              <a:cs typeface="Calibri" panose="020F0502020204030204" pitchFamily="34" charset="0"/>
            </a:endParaRPr>
          </a:p>
          <a:p>
            <a:pPr lvl="0">
              <a:spcAft>
                <a:spcPts val="0"/>
              </a:spcAft>
            </a:pPr>
            <a:r>
              <a:rPr lang="en-GB" sz="2000" dirty="0" smtClean="0">
                <a:latin typeface="Calibri" panose="020F0502020204030204" pitchFamily="34" charset="0"/>
                <a:ea typeface="Times New Roman" panose="02020603050405020304" pitchFamily="18" charset="0"/>
                <a:cs typeface="Calibri" panose="020F0502020204030204" pitchFamily="34" charset="0"/>
              </a:rPr>
              <a:t>This information is visible after </a:t>
            </a:r>
            <a:r>
              <a:rPr lang="en-GB" sz="2000" dirty="0">
                <a:latin typeface="Calibri" panose="020F0502020204030204" pitchFamily="34" charset="0"/>
                <a:ea typeface="Times New Roman" panose="02020603050405020304" pitchFamily="18" charset="0"/>
                <a:cs typeface="Calibri" panose="020F0502020204030204" pitchFamily="34" charset="0"/>
              </a:rPr>
              <a:t>you have saved the review </a:t>
            </a:r>
            <a:r>
              <a:rPr lang="en-GB" sz="2000" dirty="0" smtClean="0">
                <a:latin typeface="Calibri" panose="020F0502020204030204" pitchFamily="34" charset="0"/>
                <a:ea typeface="Times New Roman" panose="02020603050405020304" pitchFamily="18" charset="0"/>
                <a:cs typeface="Calibri" panose="020F0502020204030204" pitchFamily="34" charset="0"/>
              </a:rPr>
              <a:t>when you open that review but would be helpful to see it beforehand too.</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p:cNvPicPr>
            <a:picLocks noChangeAspect="1"/>
          </p:cNvPicPr>
          <p:nvPr/>
        </p:nvPicPr>
        <p:blipFill rotWithShape="1">
          <a:blip r:embed="rId2"/>
          <a:srcRect t="42531"/>
          <a:stretch/>
        </p:blipFill>
        <p:spPr>
          <a:xfrm>
            <a:off x="2946462" y="3349606"/>
            <a:ext cx="5967163" cy="2046201"/>
          </a:xfrm>
          <a:prstGeom prst="rect">
            <a:avLst/>
          </a:prstGeom>
        </p:spPr>
      </p:pic>
    </p:spTree>
    <p:extLst>
      <p:ext uri="{BB962C8B-B14F-4D97-AF65-F5344CB8AC3E}">
        <p14:creationId xmlns:p14="http://schemas.microsoft.com/office/powerpoint/2010/main" val="28667101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811261" y="444533"/>
            <a:ext cx="5967163" cy="1631216"/>
          </a:xfrm>
          <a:prstGeom prst="rect">
            <a:avLst/>
          </a:prstGeom>
        </p:spPr>
        <p:txBody>
          <a:bodyPr wrap="square">
            <a:spAutoFit/>
          </a:bodyPr>
          <a:lstStyle/>
          <a:p>
            <a:r>
              <a:rPr lang="en-GB" sz="2000" b="1" dirty="0">
                <a:latin typeface="Calibri" panose="020F0502020204030204" pitchFamily="34" charset="0"/>
                <a:ea typeface="Calibri" panose="020F0502020204030204" pitchFamily="34" charset="0"/>
                <a:cs typeface="Times New Roman" panose="02020603050405020304" pitchFamily="18" charset="0"/>
              </a:rPr>
              <a:t>When a</a:t>
            </a:r>
            <a:r>
              <a:rPr lang="en-GB" sz="2000" b="1" dirty="0" smtClean="0">
                <a:latin typeface="Calibri" panose="020F0502020204030204" pitchFamily="34" charset="0"/>
                <a:ea typeface="Calibri" panose="020F0502020204030204" pitchFamily="34" charset="0"/>
                <a:cs typeface="Times New Roman" panose="02020603050405020304" pitchFamily="18" charset="0"/>
              </a:rPr>
              <a:t> progress review </a:t>
            </a:r>
            <a:r>
              <a:rPr lang="en-GB" sz="2000" b="1" dirty="0">
                <a:latin typeface="Calibri" panose="020F0502020204030204" pitchFamily="34" charset="0"/>
                <a:ea typeface="Calibri" panose="020F0502020204030204" pitchFamily="34" charset="0"/>
                <a:cs typeface="Times New Roman" panose="02020603050405020304" pitchFamily="18" charset="0"/>
              </a:rPr>
              <a:t>is generated </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add to the info displayed, be able to see </a:t>
            </a:r>
            <a:r>
              <a:rPr lang="en-GB" sz="2000" b="1" dirty="0">
                <a:latin typeface="Calibri" panose="020F0502020204030204" pitchFamily="34" charset="0"/>
                <a:ea typeface="Calibri" panose="020F0502020204030204" pitchFamily="34" charset="0"/>
                <a:cs typeface="Times New Roman" panose="02020603050405020304" pitchFamily="18" charset="0"/>
              </a:rPr>
              <a:t>the % progress against </a:t>
            </a:r>
            <a:r>
              <a:rPr lang="en-GB" sz="2000" b="1" dirty="0" smtClean="0">
                <a:latin typeface="Calibri" panose="020F0502020204030204" pitchFamily="34" charset="0"/>
                <a:ea typeface="Calibri" panose="020F0502020204030204" pitchFamily="34" charset="0"/>
                <a:cs typeface="Times New Roman" panose="02020603050405020304" pitchFamily="18" charset="0"/>
              </a:rPr>
              <a:t>actual % </a:t>
            </a:r>
            <a:endParaRPr lang="en-GB" sz="2000" b="1"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000" b="1"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alibri" panose="020F0502020204030204" pitchFamily="34" charset="0"/>
                <a:ea typeface="Calibri" panose="020F0502020204030204" pitchFamily="34" charset="0"/>
                <a:cs typeface="Times New Roman" panose="02020603050405020304" pitchFamily="18" charset="0"/>
              </a:rPr>
              <a:t>B</a:t>
            </a:r>
            <a:r>
              <a:rPr lang="en-GB" sz="2000" dirty="0" smtClean="0">
                <a:latin typeface="Calibri" panose="020F0502020204030204" pitchFamily="34" charset="0"/>
                <a:ea typeface="Calibri" panose="020F0502020204030204" pitchFamily="34" charset="0"/>
                <a:cs typeface="Times New Roman" panose="02020603050405020304" pitchFamily="18" charset="0"/>
              </a:rPr>
              <a:t>oth  </a:t>
            </a:r>
            <a:r>
              <a:rPr lang="en-GB" sz="2000" dirty="0" smtClean="0">
                <a:latin typeface="Calibri" panose="020F0502020204030204" pitchFamily="34" charset="0"/>
                <a:ea typeface="Calibri" panose="020F0502020204030204" pitchFamily="34" charset="0"/>
                <a:cs typeface="Times New Roman" panose="02020603050405020304" pitchFamily="18" charset="0"/>
              </a:rPr>
              <a:t>OTJ and </a:t>
            </a:r>
            <a:r>
              <a:rPr lang="en-GB" sz="2000" dirty="0">
                <a:latin typeface="Calibri" panose="020F0502020204030204" pitchFamily="34" charset="0"/>
                <a:ea typeface="Calibri" panose="020F0502020204030204" pitchFamily="34" charset="0"/>
                <a:cs typeface="Times New Roman" panose="02020603050405020304" pitchFamily="18" charset="0"/>
              </a:rPr>
              <a:t>q</a:t>
            </a:r>
            <a:r>
              <a:rPr lang="en-GB" sz="2000" dirty="0" smtClean="0">
                <a:latin typeface="Calibri" panose="020F0502020204030204" pitchFamily="34" charset="0"/>
                <a:ea typeface="Calibri" panose="020F0502020204030204" pitchFamily="34" charset="0"/>
                <a:cs typeface="Times New Roman" panose="02020603050405020304" pitchFamily="18" charset="0"/>
              </a:rPr>
              <a:t>ualification?</a:t>
            </a:r>
            <a:endParaRPr lang="en-GB" sz="2000" dirty="0"/>
          </a:p>
        </p:txBody>
      </p:sp>
      <p:pic>
        <p:nvPicPr>
          <p:cNvPr id="4" name="Picture 3"/>
          <p:cNvPicPr>
            <a:picLocks noChangeAspect="1"/>
          </p:cNvPicPr>
          <p:nvPr/>
        </p:nvPicPr>
        <p:blipFill>
          <a:blip r:embed="rId2"/>
          <a:stretch>
            <a:fillRect/>
          </a:stretch>
        </p:blipFill>
        <p:spPr>
          <a:xfrm>
            <a:off x="2811260" y="2100731"/>
            <a:ext cx="5967163" cy="3560517"/>
          </a:xfrm>
          <a:prstGeom prst="rect">
            <a:avLst/>
          </a:prstGeom>
        </p:spPr>
      </p:pic>
      <p:pic>
        <p:nvPicPr>
          <p:cNvPr id="5" name="Picture 4"/>
          <p:cNvPicPr>
            <a:picLocks noChangeAspect="1"/>
          </p:cNvPicPr>
          <p:nvPr/>
        </p:nvPicPr>
        <p:blipFill>
          <a:blip r:embed="rId3"/>
          <a:stretch>
            <a:fillRect/>
          </a:stretch>
        </p:blipFill>
        <p:spPr>
          <a:xfrm>
            <a:off x="2811260" y="5987752"/>
            <a:ext cx="5343525" cy="609600"/>
          </a:xfrm>
          <a:prstGeom prst="rect">
            <a:avLst/>
          </a:prstGeom>
        </p:spPr>
      </p:pic>
    </p:spTree>
    <p:extLst>
      <p:ext uri="{BB962C8B-B14F-4D97-AF65-F5344CB8AC3E}">
        <p14:creationId xmlns:p14="http://schemas.microsoft.com/office/powerpoint/2010/main" val="26307049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699792" y="260648"/>
            <a:ext cx="6281479" cy="5016758"/>
          </a:xfrm>
          <a:prstGeom prst="rect">
            <a:avLst/>
          </a:prstGeom>
        </p:spPr>
        <p:txBody>
          <a:bodyPr wrap="square">
            <a:spAutoFit/>
          </a:bodyPr>
          <a:lstStyle/>
          <a:p>
            <a:r>
              <a:rPr lang="en-GB" sz="2000" b="1" dirty="0" smtClean="0">
                <a:latin typeface="Calibri" panose="020F0502020204030204" pitchFamily="34" charset="0"/>
                <a:ea typeface="Calibri" panose="020F0502020204030204" pitchFamily="34" charset="0"/>
                <a:cs typeface="Times New Roman" panose="02020603050405020304" pitchFamily="18" charset="0"/>
              </a:rPr>
              <a:t>Add email notification for employers in Personal Details to advise of up and coming progress review. </a:t>
            </a:r>
          </a:p>
          <a:p>
            <a:endParaRPr lang="en-GB" sz="2000" b="1" dirty="0">
              <a:latin typeface="Calibri" panose="020F0502020204030204" pitchFamily="34" charset="0"/>
              <a:ea typeface="Calibri" panose="020F0502020204030204" pitchFamily="34" charset="0"/>
              <a:cs typeface="Times New Roman" panose="02020603050405020304" pitchFamily="18" charset="0"/>
            </a:endParaRPr>
          </a:p>
          <a:p>
            <a:endParaRPr lang="en-GB" sz="2000" b="1"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000" b="1" dirty="0">
              <a:latin typeface="Calibri" panose="020F0502020204030204" pitchFamily="34" charset="0"/>
              <a:ea typeface="Calibri" panose="020F0502020204030204" pitchFamily="34" charset="0"/>
              <a:cs typeface="Times New Roman" panose="02020603050405020304" pitchFamily="18" charset="0"/>
            </a:endParaRPr>
          </a:p>
          <a:p>
            <a:endParaRPr lang="en-GB" sz="2000" b="1"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000" b="1"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000" b="1" dirty="0">
              <a:latin typeface="Calibri" panose="020F0502020204030204" pitchFamily="34" charset="0"/>
              <a:ea typeface="Calibri" panose="020F0502020204030204" pitchFamily="34" charset="0"/>
              <a:cs typeface="Times New Roman" panose="02020603050405020304" pitchFamily="18" charset="0"/>
            </a:endParaRPr>
          </a:p>
          <a:p>
            <a:endParaRPr lang="en-GB" sz="2000" b="1"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000" b="1"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We already have this, should </a:t>
            </a:r>
            <a:r>
              <a:rPr lang="en-GB"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this be an </a:t>
            </a:r>
            <a:r>
              <a:rPr lang="en-GB"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Info notification?</a:t>
            </a:r>
            <a:endParaRPr lang="en-GB" sz="2000" dirty="0"/>
          </a:p>
        </p:txBody>
      </p:sp>
      <p:pic>
        <p:nvPicPr>
          <p:cNvPr id="4" name="Picture 3"/>
          <p:cNvPicPr>
            <a:picLocks noChangeAspect="1"/>
          </p:cNvPicPr>
          <p:nvPr/>
        </p:nvPicPr>
        <p:blipFill>
          <a:blip r:embed="rId2"/>
          <a:stretch>
            <a:fillRect/>
          </a:stretch>
        </p:blipFill>
        <p:spPr>
          <a:xfrm>
            <a:off x="2834619" y="1268760"/>
            <a:ext cx="5124450" cy="3343275"/>
          </a:xfrm>
          <a:prstGeom prst="rect">
            <a:avLst/>
          </a:prstGeom>
        </p:spPr>
      </p:pic>
    </p:spTree>
    <p:extLst>
      <p:ext uri="{BB962C8B-B14F-4D97-AF65-F5344CB8AC3E}">
        <p14:creationId xmlns:p14="http://schemas.microsoft.com/office/powerpoint/2010/main" val="11724243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36747404"/>
              </p:ext>
            </p:extLst>
          </p:nvPr>
        </p:nvGraphicFramePr>
        <p:xfrm>
          <a:off x="2555776" y="620688"/>
          <a:ext cx="6108736" cy="4023360"/>
        </p:xfrm>
        <a:graphic>
          <a:graphicData uri="http://schemas.openxmlformats.org/drawingml/2006/table">
            <a:tbl>
              <a:tblPr firstRow="1" firstCol="1" bandRow="1"/>
              <a:tblGrid>
                <a:gridCol w="6108736"/>
              </a:tblGrid>
              <a:tr h="756572">
                <a:tc>
                  <a:txBody>
                    <a:bodyPr/>
                    <a:lstStyle/>
                    <a:p>
                      <a:pPr>
                        <a:spcAft>
                          <a:spcPts val="0"/>
                        </a:spcAft>
                      </a:pPr>
                      <a:r>
                        <a:rPr lang="en-GB" sz="2000" b="1" dirty="0" smtClean="0">
                          <a:effectLst/>
                          <a:latin typeface="Calibri" panose="020F0502020204030204" pitchFamily="34" charset="0"/>
                          <a:ea typeface="Calibri" panose="020F0502020204030204" pitchFamily="34" charset="0"/>
                          <a:cs typeface="Calibri" panose="020F0502020204030204" pitchFamily="34" charset="0"/>
                        </a:rPr>
                        <a:t>Allow </a:t>
                      </a:r>
                      <a:r>
                        <a:rPr lang="en-GB" sz="2000" b="1" dirty="0" smtClean="0">
                          <a:effectLst/>
                          <a:latin typeface="Calibri" panose="020F0502020204030204" pitchFamily="34" charset="0"/>
                          <a:ea typeface="Calibri" panose="020F0502020204030204" pitchFamily="34" charset="0"/>
                          <a:cs typeface="Calibri" panose="020F0502020204030204" pitchFamily="34" charset="0"/>
                        </a:rPr>
                        <a:t>employer </a:t>
                      </a:r>
                      <a:r>
                        <a:rPr lang="en-GB" sz="2000" b="1" dirty="0">
                          <a:effectLst/>
                          <a:latin typeface="Calibri" panose="020F0502020204030204" pitchFamily="34" charset="0"/>
                          <a:ea typeface="Calibri" panose="020F0502020204030204" pitchFamily="34" charset="0"/>
                          <a:cs typeface="Calibri" panose="020F0502020204030204" pitchFamily="34" charset="0"/>
                        </a:rPr>
                        <a:t>to upload files to </a:t>
                      </a:r>
                      <a:r>
                        <a:rPr lang="en-GB" sz="2000" b="1" dirty="0" smtClean="0">
                          <a:effectLst/>
                          <a:latin typeface="Calibri" panose="020F0502020204030204" pitchFamily="34" charset="0"/>
                          <a:ea typeface="Calibri" panose="020F0502020204030204" pitchFamily="34" charset="0"/>
                          <a:cs typeface="Calibri" panose="020F0502020204030204" pitchFamily="34" charset="0"/>
                        </a:rPr>
                        <a:t>progress reviews</a:t>
                      </a:r>
                    </a:p>
                    <a:p>
                      <a:pPr>
                        <a:spcAft>
                          <a:spcPts val="0"/>
                        </a:spcAft>
                      </a:pPr>
                      <a:endParaRPr lang="en-GB" sz="2000" b="1" dirty="0" smtClean="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2000" b="1" dirty="0" smtClean="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2000" b="1" dirty="0" smtClean="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2000" b="1" dirty="0" smtClean="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2000" b="1" dirty="0" smtClean="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2000" b="1" dirty="0" smtClean="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2000" b="1" dirty="0" smtClean="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2000" b="1" dirty="0" smtClean="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2000" b="1" dirty="0" smtClean="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2000" b="1" dirty="0" smtClean="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2000" b="0" dirty="0" smtClean="0">
                          <a:effectLst/>
                          <a:latin typeface="Calibri" panose="020F0502020204030204" pitchFamily="34" charset="0"/>
                          <a:ea typeface="Calibri" panose="020F0502020204030204" pitchFamily="34" charset="0"/>
                          <a:cs typeface="Calibri" panose="020F0502020204030204" pitchFamily="34" charset="0"/>
                        </a:rPr>
                        <a:t>Currently can only do this:</a:t>
                      </a:r>
                    </a:p>
                    <a:p>
                      <a:pPr>
                        <a:spcAft>
                          <a:spcPts val="0"/>
                        </a:spcAft>
                      </a:pP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41564" marR="41564" marT="0" marB="0" anchor="b">
                    <a:lnL>
                      <a:noFill/>
                    </a:lnL>
                    <a:lnR>
                      <a:noFill/>
                    </a:lnR>
                    <a:lnT>
                      <a:noFill/>
                    </a:lnT>
                    <a:lnB>
                      <a:noFill/>
                    </a:lnB>
                  </a:tcPr>
                </a:tc>
              </a:tr>
            </a:tbl>
          </a:graphicData>
        </a:graphic>
      </p:graphicFrame>
      <p:pic>
        <p:nvPicPr>
          <p:cNvPr id="3" name="Picture 2"/>
          <p:cNvPicPr>
            <a:picLocks noChangeAspect="1"/>
          </p:cNvPicPr>
          <p:nvPr/>
        </p:nvPicPr>
        <p:blipFill>
          <a:blip r:embed="rId2"/>
          <a:stretch>
            <a:fillRect/>
          </a:stretch>
        </p:blipFill>
        <p:spPr>
          <a:xfrm>
            <a:off x="2597752" y="1484784"/>
            <a:ext cx="6216240" cy="2078455"/>
          </a:xfrm>
          <a:prstGeom prst="rect">
            <a:avLst/>
          </a:prstGeom>
        </p:spPr>
      </p:pic>
      <p:pic>
        <p:nvPicPr>
          <p:cNvPr id="4" name="Picture 3"/>
          <p:cNvPicPr>
            <a:picLocks noChangeAspect="1"/>
          </p:cNvPicPr>
          <p:nvPr/>
        </p:nvPicPr>
        <p:blipFill>
          <a:blip r:embed="rId3"/>
          <a:stretch>
            <a:fillRect/>
          </a:stretch>
        </p:blipFill>
        <p:spPr>
          <a:xfrm>
            <a:off x="2597752" y="4647861"/>
            <a:ext cx="6239466" cy="1347228"/>
          </a:xfrm>
          <a:prstGeom prst="rect">
            <a:avLst/>
          </a:prstGeom>
        </p:spPr>
      </p:pic>
    </p:spTree>
    <p:extLst>
      <p:ext uri="{BB962C8B-B14F-4D97-AF65-F5344CB8AC3E}">
        <p14:creationId xmlns:p14="http://schemas.microsoft.com/office/powerpoint/2010/main" val="74123530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843808" y="548680"/>
            <a:ext cx="5760640" cy="707886"/>
          </a:xfrm>
          <a:prstGeom prst="rect">
            <a:avLst/>
          </a:prstGeom>
          <a:noFill/>
        </p:spPr>
        <p:txBody>
          <a:bodyPr wrap="square" rtlCol="0">
            <a:spAutoFit/>
          </a:bodyPr>
          <a:lstStyle/>
          <a:p>
            <a:r>
              <a:rPr lang="en-GB" sz="2000" b="1" dirty="0" smtClean="0">
                <a:latin typeface="Calibri" panose="020F0502020204030204" pitchFamily="34" charset="0"/>
                <a:ea typeface="Times New Roman" panose="02020603050405020304" pitchFamily="18" charset="0"/>
              </a:rPr>
              <a:t>Add a default </a:t>
            </a:r>
            <a:r>
              <a:rPr lang="en-GB" sz="2000" b="1" dirty="0">
                <a:latin typeface="Calibri" panose="020F0502020204030204" pitchFamily="34" charset="0"/>
                <a:ea typeface="Times New Roman" panose="02020603050405020304" pitchFamily="18" charset="0"/>
              </a:rPr>
              <a:t>setting in Progress </a:t>
            </a:r>
            <a:r>
              <a:rPr lang="en-GB" sz="2000" b="1" dirty="0" smtClean="0">
                <a:latin typeface="Calibri" panose="020F0502020204030204" pitchFamily="34" charset="0"/>
                <a:ea typeface="Times New Roman" panose="02020603050405020304" pitchFamily="18" charset="0"/>
              </a:rPr>
              <a:t>Review tab </a:t>
            </a:r>
            <a:r>
              <a:rPr lang="en-GB" sz="2000" b="1" dirty="0">
                <a:latin typeface="Calibri" panose="020F0502020204030204" pitchFamily="34" charset="0"/>
                <a:ea typeface="Times New Roman" panose="02020603050405020304" pitchFamily="18" charset="0"/>
              </a:rPr>
              <a:t>to </a:t>
            </a:r>
            <a:r>
              <a:rPr lang="en-GB" sz="2000" b="1" dirty="0" smtClean="0">
                <a:latin typeface="Calibri" panose="020F0502020204030204" pitchFamily="34" charset="0"/>
                <a:ea typeface="Times New Roman" panose="02020603050405020304" pitchFamily="18" charset="0"/>
              </a:rPr>
              <a:t>auto-tick learner’s confirmation and contribution</a:t>
            </a:r>
            <a:endParaRPr lang="en-GB" sz="2000" b="1" dirty="0"/>
          </a:p>
        </p:txBody>
      </p:sp>
      <p:pic>
        <p:nvPicPr>
          <p:cNvPr id="4" name="Picture 3"/>
          <p:cNvPicPr>
            <a:picLocks noChangeAspect="1"/>
          </p:cNvPicPr>
          <p:nvPr/>
        </p:nvPicPr>
        <p:blipFill>
          <a:blip r:embed="rId2"/>
          <a:stretch>
            <a:fillRect/>
          </a:stretch>
        </p:blipFill>
        <p:spPr>
          <a:xfrm>
            <a:off x="2987824" y="2319730"/>
            <a:ext cx="2381250" cy="904875"/>
          </a:xfrm>
          <a:prstGeom prst="rect">
            <a:avLst/>
          </a:prstGeom>
        </p:spPr>
      </p:pic>
      <p:pic>
        <p:nvPicPr>
          <p:cNvPr id="5" name="Picture 4"/>
          <p:cNvPicPr>
            <a:picLocks noChangeAspect="1"/>
          </p:cNvPicPr>
          <p:nvPr/>
        </p:nvPicPr>
        <p:blipFill>
          <a:blip r:embed="rId3"/>
          <a:stretch>
            <a:fillRect/>
          </a:stretch>
        </p:blipFill>
        <p:spPr>
          <a:xfrm>
            <a:off x="2987824" y="3559244"/>
            <a:ext cx="2408785" cy="877868"/>
          </a:xfrm>
          <a:prstGeom prst="rect">
            <a:avLst/>
          </a:prstGeom>
        </p:spPr>
      </p:pic>
      <p:pic>
        <p:nvPicPr>
          <p:cNvPr id="7" name="Picture 6"/>
          <p:cNvPicPr>
            <a:picLocks noChangeAspect="1"/>
          </p:cNvPicPr>
          <p:nvPr/>
        </p:nvPicPr>
        <p:blipFill>
          <a:blip r:embed="rId4"/>
          <a:stretch>
            <a:fillRect/>
          </a:stretch>
        </p:blipFill>
        <p:spPr>
          <a:xfrm>
            <a:off x="2123728" y="4786070"/>
            <a:ext cx="6858000" cy="1333500"/>
          </a:xfrm>
          <a:prstGeom prst="rect">
            <a:avLst/>
          </a:prstGeom>
        </p:spPr>
      </p:pic>
    </p:spTree>
    <p:extLst>
      <p:ext uri="{BB962C8B-B14F-4D97-AF65-F5344CB8AC3E}">
        <p14:creationId xmlns:p14="http://schemas.microsoft.com/office/powerpoint/2010/main" val="232045916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908601" y="332656"/>
            <a:ext cx="5842890" cy="707886"/>
          </a:xfrm>
          <a:prstGeom prst="rect">
            <a:avLst/>
          </a:prstGeom>
        </p:spPr>
        <p:txBody>
          <a:bodyPr wrap="square">
            <a:spAutoFit/>
          </a:bodyPr>
          <a:lstStyle/>
          <a:p>
            <a:r>
              <a:rPr lang="en-GB" sz="2000" b="1" dirty="0" smtClean="0">
                <a:latin typeface="Calibri" panose="020F0502020204030204" pitchFamily="34" charset="0"/>
                <a:ea typeface="Calibri" panose="020F0502020204030204" pitchFamily="34" charset="0"/>
                <a:cs typeface="Times New Roman" panose="02020603050405020304" pitchFamily="18" charset="0"/>
              </a:rPr>
              <a:t>Create Shortcuts </a:t>
            </a:r>
            <a:r>
              <a:rPr lang="en-GB" sz="2000" b="1" dirty="0">
                <a:latin typeface="Calibri" panose="020F0502020204030204" pitchFamily="34" charset="0"/>
                <a:ea typeface="Calibri" panose="020F0502020204030204" pitchFamily="34" charset="0"/>
                <a:cs typeface="Times New Roman" panose="02020603050405020304" pitchFamily="18" charset="0"/>
              </a:rPr>
              <a:t>page for the assessor </a:t>
            </a:r>
            <a:endParaRPr lang="en-GB" sz="2000" b="1" dirty="0" smtClean="0">
              <a:latin typeface="Calibri" panose="020F0502020204030204" pitchFamily="34" charset="0"/>
              <a:ea typeface="Calibri" panose="020F0502020204030204" pitchFamily="34" charset="0"/>
              <a:cs typeface="Times New Roman" panose="02020603050405020304" pitchFamily="18" charset="0"/>
            </a:endParaRPr>
          </a:p>
          <a:p>
            <a:r>
              <a:rPr lang="en-GB" sz="2000" b="1" dirty="0" smtClean="0">
                <a:latin typeface="Calibri" panose="020F0502020204030204" pitchFamily="34" charset="0"/>
                <a:ea typeface="Calibri" panose="020F0502020204030204" pitchFamily="34" charset="0"/>
                <a:cs typeface="Times New Roman" panose="02020603050405020304" pitchFamily="18" charset="0"/>
              </a:rPr>
              <a:t>(employer in next block of development)</a:t>
            </a:r>
            <a:endParaRPr lang="en-GB" sz="2000" b="1" dirty="0"/>
          </a:p>
        </p:txBody>
      </p:sp>
      <p:pic>
        <p:nvPicPr>
          <p:cNvPr id="4" name="Picture 3"/>
          <p:cNvPicPr>
            <a:picLocks noChangeAspect="1"/>
          </p:cNvPicPr>
          <p:nvPr/>
        </p:nvPicPr>
        <p:blipFill>
          <a:blip r:embed="rId2"/>
          <a:stretch>
            <a:fillRect/>
          </a:stretch>
        </p:blipFill>
        <p:spPr>
          <a:xfrm>
            <a:off x="2761558" y="1398402"/>
            <a:ext cx="6061727" cy="4873153"/>
          </a:xfrm>
          <a:prstGeom prst="rect">
            <a:avLst/>
          </a:prstGeom>
        </p:spPr>
      </p:pic>
    </p:spTree>
    <p:extLst>
      <p:ext uri="{BB962C8B-B14F-4D97-AF65-F5344CB8AC3E}">
        <p14:creationId xmlns:p14="http://schemas.microsoft.com/office/powerpoint/2010/main" val="1699265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86006" y="270126"/>
            <a:ext cx="5904656" cy="707886"/>
          </a:xfrm>
          <a:prstGeom prst="rect">
            <a:avLst/>
          </a:prstGeom>
        </p:spPr>
        <p:txBody>
          <a:bodyPr wrap="square">
            <a:spAutoFit/>
          </a:bodyPr>
          <a:lstStyle/>
          <a:p>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Allow bulk </a:t>
            </a: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assigning </a:t>
            </a:r>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of a </a:t>
            </a: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piece of evidence to several learners </a:t>
            </a:r>
            <a:endParaRPr lang="en-GB" sz="2000" b="1" dirty="0"/>
          </a:p>
        </p:txBody>
      </p:sp>
      <p:pic>
        <p:nvPicPr>
          <p:cNvPr id="4" name="Picture 3"/>
          <p:cNvPicPr>
            <a:picLocks noChangeAspect="1"/>
          </p:cNvPicPr>
          <p:nvPr/>
        </p:nvPicPr>
        <p:blipFill>
          <a:blip r:embed="rId2"/>
          <a:stretch>
            <a:fillRect/>
          </a:stretch>
        </p:blipFill>
        <p:spPr>
          <a:xfrm>
            <a:off x="2512180" y="1249963"/>
            <a:ext cx="6452307" cy="3765971"/>
          </a:xfrm>
          <a:prstGeom prst="rect">
            <a:avLst/>
          </a:prstGeom>
        </p:spPr>
      </p:pic>
      <p:pic>
        <p:nvPicPr>
          <p:cNvPr id="5" name="Picture 4"/>
          <p:cNvPicPr>
            <a:picLocks noChangeAspect="1"/>
          </p:cNvPicPr>
          <p:nvPr/>
        </p:nvPicPr>
        <p:blipFill>
          <a:blip r:embed="rId3"/>
          <a:stretch>
            <a:fillRect/>
          </a:stretch>
        </p:blipFill>
        <p:spPr>
          <a:xfrm>
            <a:off x="2815249" y="5405938"/>
            <a:ext cx="2596773" cy="615349"/>
          </a:xfrm>
          <a:prstGeom prst="rect">
            <a:avLst/>
          </a:prstGeom>
        </p:spPr>
      </p:pic>
    </p:spTree>
    <p:extLst>
      <p:ext uri="{BB962C8B-B14F-4D97-AF65-F5344CB8AC3E}">
        <p14:creationId xmlns:p14="http://schemas.microsoft.com/office/powerpoint/2010/main" val="151121633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821610" y="476672"/>
            <a:ext cx="5926854" cy="4708981"/>
          </a:xfrm>
          <a:prstGeom prst="rect">
            <a:avLst/>
          </a:prstGeom>
          <a:noFill/>
        </p:spPr>
        <p:txBody>
          <a:bodyPr wrap="square" rtlCol="0">
            <a:spAutoFit/>
          </a:bodyPr>
          <a:lstStyle/>
          <a:p>
            <a:pPr>
              <a:spcAft>
                <a:spcPts val="0"/>
              </a:spcAft>
            </a:pPr>
            <a:r>
              <a:rPr lang="en-GB" sz="2000" b="1" dirty="0" smtClean="0">
                <a:latin typeface="Calibri" panose="020F0502020204030204" pitchFamily="34" charset="0"/>
                <a:ea typeface="Calibri" panose="020F0502020204030204" pitchFamily="34" charset="0"/>
              </a:rPr>
              <a:t>Increase file upload number – VQM with currently accept </a:t>
            </a:r>
            <a:r>
              <a:rPr lang="en-GB" sz="2000" b="1" dirty="0">
                <a:latin typeface="Calibri" panose="020F0502020204030204" pitchFamily="34" charset="0"/>
                <a:ea typeface="Calibri" panose="020F0502020204030204" pitchFamily="34" charset="0"/>
              </a:rPr>
              <a:t>8 at a </a:t>
            </a:r>
            <a:r>
              <a:rPr lang="en-GB" sz="2000" b="1" dirty="0" smtClean="0">
                <a:latin typeface="Calibri" panose="020F0502020204030204" pitchFamily="34" charset="0"/>
                <a:ea typeface="Calibri" panose="020F0502020204030204" pitchFamily="34" charset="0"/>
              </a:rPr>
              <a:t>time.</a:t>
            </a:r>
          </a:p>
          <a:p>
            <a:pPr>
              <a:spcAft>
                <a:spcPts val="0"/>
              </a:spcAft>
            </a:pPr>
            <a:endParaRPr lang="en-GB" sz="2000" b="1" dirty="0">
              <a:effectLst/>
              <a:latin typeface="Calibri" panose="020F0502020204030204" pitchFamily="34" charset="0"/>
              <a:ea typeface="Calibri" panose="020F0502020204030204" pitchFamily="34" charset="0"/>
            </a:endParaRPr>
          </a:p>
          <a:p>
            <a:pPr>
              <a:spcAft>
                <a:spcPts val="0"/>
              </a:spcAft>
            </a:pPr>
            <a:endParaRPr lang="en-GB" sz="2000" b="1" dirty="0" smtClean="0">
              <a:latin typeface="Calibri" panose="020F0502020204030204" pitchFamily="34" charset="0"/>
              <a:ea typeface="Calibri" panose="020F0502020204030204" pitchFamily="34" charset="0"/>
            </a:endParaRPr>
          </a:p>
          <a:p>
            <a:pPr>
              <a:spcAft>
                <a:spcPts val="0"/>
              </a:spcAft>
            </a:pPr>
            <a:endParaRPr lang="en-GB" sz="2000" b="1" dirty="0">
              <a:latin typeface="Calibri" panose="020F0502020204030204" pitchFamily="34" charset="0"/>
              <a:ea typeface="Calibri" panose="020F0502020204030204" pitchFamily="34" charset="0"/>
            </a:endParaRPr>
          </a:p>
          <a:p>
            <a:pPr>
              <a:spcAft>
                <a:spcPts val="0"/>
              </a:spcAft>
            </a:pPr>
            <a:endParaRPr lang="en-GB" sz="2000" b="1" dirty="0" smtClean="0">
              <a:latin typeface="Calibri" panose="020F0502020204030204" pitchFamily="34" charset="0"/>
              <a:ea typeface="Calibri" panose="020F0502020204030204" pitchFamily="34" charset="0"/>
            </a:endParaRPr>
          </a:p>
          <a:p>
            <a:pPr>
              <a:spcAft>
                <a:spcPts val="0"/>
              </a:spcAft>
            </a:pPr>
            <a:endParaRPr lang="en-GB" sz="2000" b="1" dirty="0">
              <a:effectLst/>
              <a:latin typeface="Calibri" panose="020F0502020204030204" pitchFamily="34" charset="0"/>
              <a:ea typeface="Calibri" panose="020F0502020204030204" pitchFamily="34" charset="0"/>
            </a:endParaRPr>
          </a:p>
          <a:p>
            <a:pPr>
              <a:spcAft>
                <a:spcPts val="0"/>
              </a:spcAft>
            </a:pPr>
            <a:endParaRPr lang="en-GB" sz="2000" b="1" dirty="0" smtClean="0">
              <a:latin typeface="Calibri" panose="020F0502020204030204" pitchFamily="34" charset="0"/>
              <a:ea typeface="Calibri" panose="020F0502020204030204" pitchFamily="34" charset="0"/>
            </a:endParaRPr>
          </a:p>
          <a:p>
            <a:pPr>
              <a:spcAft>
                <a:spcPts val="0"/>
              </a:spcAft>
            </a:pPr>
            <a:endParaRPr lang="en-GB" sz="2000" b="1" dirty="0">
              <a:effectLst/>
              <a:latin typeface="Calibri" panose="020F0502020204030204" pitchFamily="34" charset="0"/>
              <a:ea typeface="Calibri" panose="020F0502020204030204" pitchFamily="34" charset="0"/>
            </a:endParaRPr>
          </a:p>
          <a:p>
            <a:pPr>
              <a:spcAft>
                <a:spcPts val="0"/>
              </a:spcAft>
            </a:pPr>
            <a:endParaRPr lang="en-GB" sz="2000" b="1" dirty="0" smtClean="0">
              <a:latin typeface="Calibri" panose="020F0502020204030204" pitchFamily="34" charset="0"/>
              <a:ea typeface="Calibri" panose="020F0502020204030204" pitchFamily="34" charset="0"/>
            </a:endParaRPr>
          </a:p>
          <a:p>
            <a:pPr>
              <a:spcAft>
                <a:spcPts val="0"/>
              </a:spcAft>
            </a:pPr>
            <a:endParaRPr lang="en-GB" sz="2000" b="1" dirty="0">
              <a:effectLst/>
              <a:latin typeface="Calibri" panose="020F0502020204030204" pitchFamily="34" charset="0"/>
              <a:ea typeface="Calibri" panose="020F0502020204030204" pitchFamily="34" charset="0"/>
            </a:endParaRPr>
          </a:p>
          <a:p>
            <a:pPr>
              <a:spcAft>
                <a:spcPts val="0"/>
              </a:spcAft>
            </a:pPr>
            <a:endParaRPr lang="en-GB" sz="2000" b="1" dirty="0" smtClean="0">
              <a:latin typeface="Calibri" panose="020F0502020204030204" pitchFamily="34" charset="0"/>
              <a:ea typeface="Calibri" panose="020F0502020204030204" pitchFamily="34" charset="0"/>
            </a:endParaRPr>
          </a:p>
          <a:p>
            <a:pPr>
              <a:spcAft>
                <a:spcPts val="0"/>
              </a:spcAft>
            </a:pPr>
            <a:endParaRPr lang="en-GB" sz="2000" b="1" dirty="0">
              <a:effectLst/>
              <a:latin typeface="Calibri" panose="020F0502020204030204" pitchFamily="34" charset="0"/>
              <a:ea typeface="Calibri" panose="020F0502020204030204" pitchFamily="34" charset="0"/>
            </a:endParaRPr>
          </a:p>
          <a:p>
            <a:pPr>
              <a:spcAft>
                <a:spcPts val="0"/>
              </a:spcAft>
            </a:pPr>
            <a:endParaRPr lang="en-GB" sz="2000" b="1" dirty="0" smtClean="0">
              <a:latin typeface="Calibri" panose="020F0502020204030204" pitchFamily="34" charset="0"/>
              <a:ea typeface="Calibri" panose="020F0502020204030204" pitchFamily="34" charset="0"/>
            </a:endParaRPr>
          </a:p>
          <a:p>
            <a:pPr>
              <a:spcAft>
                <a:spcPts val="0"/>
              </a:spcAft>
            </a:pPr>
            <a:r>
              <a:rPr lang="en-GB" sz="2000" dirty="0" smtClean="0">
                <a:effectLst/>
                <a:latin typeface="Calibri" panose="020F0502020204030204" pitchFamily="34" charset="0"/>
                <a:ea typeface="Calibri" panose="020F0502020204030204" pitchFamily="34" charset="0"/>
              </a:rPr>
              <a:t>The maximum file size </a:t>
            </a:r>
            <a:r>
              <a:rPr lang="en-GB" sz="2000" dirty="0" smtClean="0">
                <a:effectLst/>
                <a:latin typeface="Calibri" panose="020F0502020204030204" pitchFamily="34" charset="0"/>
                <a:ea typeface="Calibri" panose="020F0502020204030204" pitchFamily="34" charset="0"/>
              </a:rPr>
              <a:t>150Mb will </a:t>
            </a:r>
            <a:r>
              <a:rPr lang="en-GB" sz="2000" dirty="0" smtClean="0">
                <a:effectLst/>
                <a:latin typeface="Calibri" panose="020F0502020204030204" pitchFamily="34" charset="0"/>
                <a:ea typeface="Calibri" panose="020F0502020204030204" pitchFamily="34" charset="0"/>
              </a:rPr>
              <a:t>stay the same </a:t>
            </a:r>
            <a:endParaRPr lang="en-GB" sz="2000" dirty="0">
              <a:effectLst/>
              <a:latin typeface="Calibri" panose="020F0502020204030204" pitchFamily="34" charset="0"/>
              <a:ea typeface="Calibri" panose="020F0502020204030204" pitchFamily="34" charset="0"/>
            </a:endParaRPr>
          </a:p>
        </p:txBody>
      </p:sp>
      <p:sp>
        <p:nvSpPr>
          <p:cNvPr id="6" name="TextBox 5"/>
          <p:cNvSpPr txBox="1"/>
          <p:nvPr/>
        </p:nvSpPr>
        <p:spPr>
          <a:xfrm>
            <a:off x="8172400" y="6550223"/>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N College</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821609" y="1988841"/>
            <a:ext cx="5962499" cy="2333538"/>
          </a:xfrm>
          <a:prstGeom prst="rect">
            <a:avLst/>
          </a:prstGeom>
        </p:spPr>
      </p:pic>
    </p:spTree>
    <p:extLst>
      <p:ext uri="{BB962C8B-B14F-4D97-AF65-F5344CB8AC3E}">
        <p14:creationId xmlns:p14="http://schemas.microsoft.com/office/powerpoint/2010/main" val="31618227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81536" y="2789653"/>
            <a:ext cx="5544616" cy="3914458"/>
          </a:xfrm>
          <a:prstGeom prst="rect">
            <a:avLst/>
          </a:prstGeom>
        </p:spPr>
      </p:pic>
      <p:sp>
        <p:nvSpPr>
          <p:cNvPr id="5" name="TextBox 4"/>
          <p:cNvSpPr txBox="1"/>
          <p:nvPr/>
        </p:nvSpPr>
        <p:spPr>
          <a:xfrm>
            <a:off x="2681536" y="145956"/>
            <a:ext cx="6048672" cy="2246769"/>
          </a:xfrm>
          <a:prstGeom prst="rect">
            <a:avLst/>
          </a:prstGeom>
          <a:noFill/>
        </p:spPr>
        <p:txBody>
          <a:bodyPr wrap="square" rtlCol="0">
            <a:spAutoFit/>
          </a:bodyPr>
          <a:lstStyle/>
          <a:p>
            <a:r>
              <a:rPr lang="en-GB" sz="2000" b="1" dirty="0" smtClean="0">
                <a:solidFill>
                  <a:srgbClr val="000000"/>
                </a:solidFill>
                <a:latin typeface="Calibri" panose="020F0502020204030204" pitchFamily="34" charset="0"/>
                <a:cs typeface="Calibri" panose="020F0502020204030204" pitchFamily="34" charset="0"/>
              </a:rPr>
              <a:t>Add function </a:t>
            </a:r>
            <a:r>
              <a:rPr lang="en-GB" sz="2000" b="1" dirty="0">
                <a:solidFill>
                  <a:srgbClr val="000000"/>
                </a:solidFill>
                <a:latin typeface="Calibri" panose="020F0502020204030204" pitchFamily="34" charset="0"/>
                <a:cs typeface="Calibri" panose="020F0502020204030204" pitchFamily="34" charset="0"/>
              </a:rPr>
              <a:t>to allow </a:t>
            </a:r>
            <a:r>
              <a:rPr lang="en-GB" sz="2000" b="1" dirty="0" smtClean="0">
                <a:solidFill>
                  <a:srgbClr val="000000"/>
                </a:solidFill>
                <a:latin typeface="Calibri" panose="020F0502020204030204" pitchFamily="34" charset="0"/>
                <a:cs typeface="Calibri" panose="020F0502020204030204" pitchFamily="34" charset="0"/>
              </a:rPr>
              <a:t>trainee </a:t>
            </a:r>
            <a:r>
              <a:rPr lang="en-GB" sz="2000" b="1" dirty="0">
                <a:solidFill>
                  <a:srgbClr val="000000"/>
                </a:solidFill>
                <a:latin typeface="Calibri" panose="020F0502020204030204" pitchFamily="34" charset="0"/>
                <a:cs typeface="Calibri" panose="020F0502020204030204" pitchFamily="34" charset="0"/>
              </a:rPr>
              <a:t>a</a:t>
            </a:r>
            <a:r>
              <a:rPr lang="en-GB" sz="2000" b="1" dirty="0" smtClean="0">
                <a:solidFill>
                  <a:srgbClr val="000000"/>
                </a:solidFill>
                <a:latin typeface="Calibri" panose="020F0502020204030204" pitchFamily="34" charset="0"/>
                <a:cs typeface="Calibri" panose="020F0502020204030204" pitchFamily="34" charset="0"/>
              </a:rPr>
              <a:t>ssessors to comment to </a:t>
            </a:r>
            <a:r>
              <a:rPr lang="en-GB" sz="2000" b="1" dirty="0">
                <a:solidFill>
                  <a:srgbClr val="000000"/>
                </a:solidFill>
                <a:latin typeface="Calibri" panose="020F0502020204030204" pitchFamily="34" charset="0"/>
                <a:cs typeface="Calibri" panose="020F0502020204030204" pitchFamily="34" charset="0"/>
              </a:rPr>
              <a:t>their countersigner </a:t>
            </a:r>
            <a:r>
              <a:rPr lang="en-GB" sz="2000" b="1" dirty="0" smtClean="0">
                <a:solidFill>
                  <a:srgbClr val="000000"/>
                </a:solidFill>
                <a:latin typeface="Calibri" panose="020F0502020204030204" pitchFamily="34" charset="0"/>
                <a:cs typeface="Calibri" panose="020F0502020204030204" pitchFamily="34" charset="0"/>
              </a:rPr>
              <a:t>without </a:t>
            </a:r>
            <a:r>
              <a:rPr lang="en-GB" sz="2000" b="1" dirty="0">
                <a:solidFill>
                  <a:srgbClr val="000000"/>
                </a:solidFill>
                <a:latin typeface="Calibri" panose="020F0502020204030204" pitchFamily="34" charset="0"/>
                <a:cs typeface="Calibri" panose="020F0502020204030204" pitchFamily="34" charset="0"/>
              </a:rPr>
              <a:t>the learner seeing this</a:t>
            </a:r>
            <a:r>
              <a:rPr lang="en-GB" sz="2000" b="1" dirty="0" smtClean="0">
                <a:solidFill>
                  <a:srgbClr val="000000"/>
                </a:solidFill>
                <a:latin typeface="Calibri" panose="020F0502020204030204" pitchFamily="34" charset="0"/>
                <a:cs typeface="Calibri" panose="020F0502020204030204" pitchFamily="34" charset="0"/>
              </a:rPr>
              <a:t>.</a:t>
            </a:r>
          </a:p>
          <a:p>
            <a:endParaRPr lang="en-GB" sz="2000" b="1" dirty="0" smtClean="0">
              <a:solidFill>
                <a:srgbClr val="000000"/>
              </a:solidFill>
              <a:latin typeface="Calibri" panose="020F0502020204030204" pitchFamily="34" charset="0"/>
              <a:cs typeface="Calibri" panose="020F0502020204030204" pitchFamily="34" charset="0"/>
            </a:endParaRPr>
          </a:p>
          <a:p>
            <a:r>
              <a:rPr lang="en-GB" sz="2000" dirty="0" smtClean="0">
                <a:solidFill>
                  <a:srgbClr val="000000"/>
                </a:solidFill>
                <a:latin typeface="Calibri" panose="020F0502020204030204" pitchFamily="34" charset="0"/>
                <a:cs typeface="Calibri" panose="020F0502020204030204" pitchFamily="34" charset="0"/>
              </a:rPr>
              <a:t>The qualified assessor can already privately comment </a:t>
            </a:r>
            <a:r>
              <a:rPr lang="en-GB" sz="2000" dirty="0">
                <a:solidFill>
                  <a:srgbClr val="000000"/>
                </a:solidFill>
                <a:latin typeface="Calibri" panose="020F0502020204030204" pitchFamily="34" charset="0"/>
                <a:cs typeface="Calibri" panose="020F0502020204030204" pitchFamily="34" charset="0"/>
              </a:rPr>
              <a:t>on feedback </a:t>
            </a:r>
            <a:r>
              <a:rPr lang="en-GB" sz="2000" dirty="0" smtClean="0">
                <a:solidFill>
                  <a:srgbClr val="000000"/>
                </a:solidFill>
                <a:latin typeface="Calibri" panose="020F0502020204030204" pitchFamily="34" charset="0"/>
                <a:cs typeface="Calibri" panose="020F0502020204030204" pitchFamily="34" charset="0"/>
              </a:rPr>
              <a:t>to the trainee assessor </a:t>
            </a:r>
          </a:p>
          <a:p>
            <a:r>
              <a:rPr lang="en-GB" sz="2000" dirty="0" smtClean="0">
                <a:solidFill>
                  <a:srgbClr val="000000"/>
                </a:solidFill>
                <a:latin typeface="Calibri" panose="020F0502020204030204" pitchFamily="34" charset="0"/>
                <a:cs typeface="Calibri" panose="020F0502020204030204" pitchFamily="34" charset="0"/>
              </a:rPr>
              <a:t>This development is about the trainee responding without the learner seeing.</a:t>
            </a:r>
            <a:r>
              <a:rPr lang="en-GB" sz="2000" dirty="0" smtClean="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7" name="TextBox 6"/>
          <p:cNvSpPr txBox="1"/>
          <p:nvPr/>
        </p:nvSpPr>
        <p:spPr>
          <a:xfrm>
            <a:off x="8730208" y="6550223"/>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P S</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898007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573524" y="515288"/>
            <a:ext cx="6570476" cy="1323439"/>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A</a:t>
            </a:r>
            <a:r>
              <a:rPr lang="en-GB" sz="2000" b="1" dirty="0" smtClean="0">
                <a:latin typeface="Calibri" panose="020F0502020204030204" pitchFamily="34" charset="0"/>
                <a:cs typeface="Calibri" panose="020F0502020204030204" pitchFamily="34" charset="0"/>
              </a:rPr>
              <a:t>dd the option of sending evidence to a witness from the assessor role or perhaps be able to return the evidence to learner to submit to witness, if the learner doesn’t do this on first submission. </a:t>
            </a:r>
            <a:endParaRPr lang="en-GB" sz="2000" b="1" dirty="0">
              <a:latin typeface="Calibri" panose="020F0502020204030204" pitchFamily="34" charset="0"/>
              <a:cs typeface="Calibri" panose="020F0502020204030204" pitchFamily="34" charset="0"/>
            </a:endParaRPr>
          </a:p>
        </p:txBody>
      </p:sp>
      <p:sp>
        <p:nvSpPr>
          <p:cNvPr id="6" name="TextBox 5"/>
          <p:cNvSpPr txBox="1"/>
          <p:nvPr/>
        </p:nvSpPr>
        <p:spPr>
          <a:xfrm>
            <a:off x="8532440" y="6453336"/>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Kis</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573524" y="2916879"/>
            <a:ext cx="6091851" cy="593565"/>
          </a:xfrm>
          <a:prstGeom prst="rect">
            <a:avLst/>
          </a:prstGeom>
        </p:spPr>
      </p:pic>
      <p:pic>
        <p:nvPicPr>
          <p:cNvPr id="5" name="Picture 4"/>
          <p:cNvPicPr>
            <a:picLocks noChangeAspect="1"/>
          </p:cNvPicPr>
          <p:nvPr/>
        </p:nvPicPr>
        <p:blipFill>
          <a:blip r:embed="rId3"/>
          <a:stretch>
            <a:fillRect/>
          </a:stretch>
        </p:blipFill>
        <p:spPr>
          <a:xfrm>
            <a:off x="2339752" y="4023683"/>
            <a:ext cx="6427490" cy="1322849"/>
          </a:xfrm>
          <a:prstGeom prst="rect">
            <a:avLst/>
          </a:prstGeom>
        </p:spPr>
      </p:pic>
    </p:spTree>
    <p:extLst>
      <p:ext uri="{BB962C8B-B14F-4D97-AF65-F5344CB8AC3E}">
        <p14:creationId xmlns:p14="http://schemas.microsoft.com/office/powerpoint/2010/main" val="26416490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80" y="1052736"/>
            <a:ext cx="455672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Terminology</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Learners = students, apprentices, trainees</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Assessors = tutors, lecturers, teachers</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IQA = Quality Manager, IV</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Employer = Line Manager</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10512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573524" y="404664"/>
            <a:ext cx="6570476" cy="2246769"/>
          </a:xfrm>
          <a:prstGeom prst="rect">
            <a:avLst/>
          </a:prstGeom>
          <a:noFill/>
        </p:spPr>
        <p:txBody>
          <a:bodyPr wrap="square" rtlCol="0">
            <a:spAutoFit/>
          </a:bodyPr>
          <a:lstStyle/>
          <a:p>
            <a:r>
              <a:rPr lang="en-GB" sz="2000" b="1" dirty="0" smtClean="0">
                <a:latin typeface="Calibri" panose="020F0502020204030204" pitchFamily="34" charset="0"/>
                <a:cs typeface="Calibri" panose="020F0502020204030204" pitchFamily="34" charset="0"/>
              </a:rPr>
              <a:t>New report to show</a:t>
            </a:r>
            <a:r>
              <a:rPr lang="en-GB" sz="2000" b="1" dirty="0">
                <a:latin typeface="Calibri" panose="020F0502020204030204" pitchFamily="34" charset="0"/>
                <a:cs typeface="Calibri" panose="020F0502020204030204" pitchFamily="34" charset="0"/>
              </a:rPr>
              <a:t>, for each unit, if any piece of evidence has been </a:t>
            </a:r>
            <a:r>
              <a:rPr lang="en-GB" sz="2000" b="1" dirty="0" smtClean="0">
                <a:latin typeface="Calibri" panose="020F0502020204030204" pitchFamily="34" charset="0"/>
                <a:cs typeface="Calibri" panose="020F0502020204030204" pitchFamily="34" charset="0"/>
              </a:rPr>
              <a:t>returned </a:t>
            </a:r>
            <a:r>
              <a:rPr lang="en-GB" sz="2000" b="1" dirty="0">
                <a:latin typeface="Calibri" panose="020F0502020204030204" pitchFamily="34" charset="0"/>
                <a:cs typeface="Calibri" panose="020F0502020204030204" pitchFamily="34" charset="0"/>
              </a:rPr>
              <a:t>to the </a:t>
            </a:r>
            <a:r>
              <a:rPr lang="en-GB" sz="2000" b="1" dirty="0" smtClean="0">
                <a:latin typeface="Calibri" panose="020F0502020204030204" pitchFamily="34" charset="0"/>
                <a:cs typeface="Calibri" panose="020F0502020204030204" pitchFamily="34" charset="0"/>
              </a:rPr>
              <a:t>learner </a:t>
            </a:r>
            <a:r>
              <a:rPr lang="en-GB" sz="2000" b="1" dirty="0">
                <a:latin typeface="Calibri" panose="020F0502020204030204" pitchFamily="34" charset="0"/>
                <a:cs typeface="Calibri" panose="020F0502020204030204" pitchFamily="34" charset="0"/>
              </a:rPr>
              <a:t>at any stage </a:t>
            </a:r>
            <a:endParaRPr lang="en-GB" sz="2000" b="1" dirty="0" smtClean="0">
              <a:latin typeface="Calibri" panose="020F0502020204030204" pitchFamily="34" charset="0"/>
              <a:cs typeface="Calibri" panose="020F0502020204030204" pitchFamily="34" charset="0"/>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smtClean="0">
                <a:latin typeface="Calibri" panose="020F0502020204030204" pitchFamily="34" charset="0"/>
                <a:ea typeface="Calibri" panose="020F0502020204030204" pitchFamily="34" charset="0"/>
                <a:cs typeface="Calibri" panose="020F0502020204030204" pitchFamily="34" charset="0"/>
              </a:rPr>
              <a:t>It </a:t>
            </a:r>
            <a:r>
              <a:rPr lang="en-GB" sz="2000" dirty="0">
                <a:latin typeface="Calibri" panose="020F0502020204030204" pitchFamily="34" charset="0"/>
                <a:ea typeface="Calibri" panose="020F0502020204030204" pitchFamily="34" charset="0"/>
                <a:cs typeface="Calibri" panose="020F0502020204030204" pitchFamily="34" charset="0"/>
              </a:rPr>
              <a:t>is just the unit marked to say that some evidence was referred so that their EQA can select a sample that </a:t>
            </a:r>
            <a:r>
              <a:rPr lang="en-GB" sz="2000" dirty="0" smtClean="0">
                <a:latin typeface="Calibri" panose="020F0502020204030204" pitchFamily="34" charset="0"/>
                <a:ea typeface="Calibri" panose="020F0502020204030204" pitchFamily="34" charset="0"/>
                <a:cs typeface="Calibri" panose="020F0502020204030204" pitchFamily="34" charset="0"/>
              </a:rPr>
              <a:t>includes a mix of units with evidence </a:t>
            </a:r>
            <a:r>
              <a:rPr lang="en-GB" sz="2000" dirty="0">
                <a:latin typeface="Calibri" panose="020F0502020204030204" pitchFamily="34" charset="0"/>
                <a:ea typeface="Calibri" panose="020F0502020204030204" pitchFamily="34" charset="0"/>
                <a:cs typeface="Calibri" panose="020F0502020204030204" pitchFamily="34" charset="0"/>
              </a:rPr>
              <a:t>that were passed first time and units </a:t>
            </a:r>
            <a:r>
              <a:rPr lang="en-GB" sz="2000" dirty="0" smtClean="0">
                <a:latin typeface="Calibri" panose="020F0502020204030204" pitchFamily="34" charset="0"/>
                <a:ea typeface="Calibri" panose="020F0502020204030204" pitchFamily="34" charset="0"/>
                <a:cs typeface="Calibri" panose="020F0502020204030204" pitchFamily="34" charset="0"/>
              </a:rPr>
              <a:t>with evidence that </a:t>
            </a:r>
            <a:r>
              <a:rPr lang="en-GB" sz="2000" dirty="0">
                <a:latin typeface="Calibri" panose="020F0502020204030204" pitchFamily="34" charset="0"/>
                <a:ea typeface="Calibri" panose="020F0502020204030204" pitchFamily="34" charset="0"/>
                <a:cs typeface="Calibri" panose="020F0502020204030204" pitchFamily="34" charset="0"/>
              </a:rPr>
              <a:t>were </a:t>
            </a:r>
            <a:r>
              <a:rPr lang="en-GB" sz="2000" dirty="0" smtClean="0">
                <a:latin typeface="Calibri" panose="020F0502020204030204" pitchFamily="34" charset="0"/>
                <a:ea typeface="Calibri" panose="020F0502020204030204" pitchFamily="34" charset="0"/>
                <a:cs typeface="Calibri" panose="020F0502020204030204" pitchFamily="34" charset="0"/>
              </a:rPr>
              <a:t>returned at any point.</a:t>
            </a:r>
            <a:endParaRPr lang="en-GB" sz="2000" dirty="0">
              <a:latin typeface="Calibri" panose="020F0502020204030204" pitchFamily="34" charset="0"/>
              <a:cs typeface="Calibri" panose="020F0502020204030204" pitchFamily="34" charset="0"/>
            </a:endParaRPr>
          </a:p>
        </p:txBody>
      </p:sp>
      <p:sp>
        <p:nvSpPr>
          <p:cNvPr id="6" name="TextBox 5"/>
          <p:cNvSpPr txBox="1"/>
          <p:nvPr/>
        </p:nvSpPr>
        <p:spPr>
          <a:xfrm>
            <a:off x="8532440" y="6453336"/>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Kis</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58222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771800" y="159200"/>
            <a:ext cx="6290177" cy="2308324"/>
          </a:xfrm>
          <a:prstGeom prst="rect">
            <a:avLst/>
          </a:prstGeom>
          <a:noFill/>
        </p:spPr>
        <p:txBody>
          <a:bodyPr wrap="square" rtlCol="0">
            <a:spAutoFit/>
          </a:bodyPr>
          <a:lstStyle/>
          <a:p>
            <a:r>
              <a:rPr lang="en-GB" sz="2000" b="1" dirty="0" smtClean="0">
                <a:latin typeface="Calibri" panose="020F0502020204030204" pitchFamily="34" charset="0"/>
                <a:cs typeface="Calibri" panose="020F0502020204030204" pitchFamily="34" charset="0"/>
              </a:rPr>
              <a:t>Allow learner to edit calendar entry created by someone else –  with audit trail of edits</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Learners can currently create an event </a:t>
            </a:r>
            <a:r>
              <a:rPr lang="en-GB" sz="2000" dirty="0" smtClean="0">
                <a:latin typeface="Calibri" panose="020F0502020204030204" pitchFamily="34" charset="0"/>
                <a:cs typeface="Calibri" panose="020F0502020204030204" pitchFamily="34" charset="0"/>
              </a:rPr>
              <a:t>themselves but not edit others.  So are system generated and they will remain un-editable</a:t>
            </a:r>
            <a:endParaRPr lang="en-GB" sz="2000" dirty="0" smtClean="0">
              <a:latin typeface="Calibri" panose="020F0502020204030204" pitchFamily="34" charset="0"/>
              <a:cs typeface="Calibri" panose="020F0502020204030204" pitchFamily="34" charset="0"/>
            </a:endParaRPr>
          </a:p>
          <a:p>
            <a:endParaRPr lang="en-GB" dirty="0"/>
          </a:p>
        </p:txBody>
      </p:sp>
      <p:sp>
        <p:nvSpPr>
          <p:cNvPr id="6" name="TextBox 5"/>
          <p:cNvSpPr txBox="1"/>
          <p:nvPr/>
        </p:nvSpPr>
        <p:spPr>
          <a:xfrm>
            <a:off x="7020272" y="6237312"/>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S College</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771800" y="2051686"/>
            <a:ext cx="6120680" cy="2385426"/>
          </a:xfrm>
          <a:prstGeom prst="rect">
            <a:avLst/>
          </a:prstGeom>
        </p:spPr>
      </p:pic>
      <p:pic>
        <p:nvPicPr>
          <p:cNvPr id="5" name="Picture 4"/>
          <p:cNvPicPr>
            <a:picLocks noChangeAspect="1"/>
          </p:cNvPicPr>
          <p:nvPr/>
        </p:nvPicPr>
        <p:blipFill>
          <a:blip r:embed="rId3"/>
          <a:stretch>
            <a:fillRect/>
          </a:stretch>
        </p:blipFill>
        <p:spPr>
          <a:xfrm>
            <a:off x="3724446" y="4509120"/>
            <a:ext cx="2988068" cy="2085731"/>
          </a:xfrm>
          <a:prstGeom prst="rect">
            <a:avLst/>
          </a:prstGeom>
        </p:spPr>
      </p:pic>
    </p:spTree>
    <p:extLst>
      <p:ext uri="{BB962C8B-B14F-4D97-AF65-F5344CB8AC3E}">
        <p14:creationId xmlns:p14="http://schemas.microsoft.com/office/powerpoint/2010/main" val="257326466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851448" y="260648"/>
            <a:ext cx="5708848" cy="1692771"/>
          </a:xfrm>
          <a:prstGeom prst="rect">
            <a:avLst/>
          </a:prstGeom>
          <a:noFill/>
        </p:spPr>
        <p:txBody>
          <a:bodyPr wrap="square" rtlCol="0">
            <a:spAutoFit/>
          </a:bodyPr>
          <a:lstStyle/>
          <a:p>
            <a:r>
              <a:rPr lang="en-GB" sz="2000" b="1" dirty="0" smtClean="0">
                <a:latin typeface="Calibri" panose="020F0502020204030204" pitchFamily="34" charset="0"/>
                <a:cs typeface="Calibri" panose="020F0502020204030204" pitchFamily="34" charset="0"/>
              </a:rPr>
              <a:t>Add learner notification for new calendar entries.</a:t>
            </a:r>
          </a:p>
          <a:p>
            <a:endParaRPr lang="en-GB" sz="2000"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Is this email or To do?  (</a:t>
            </a:r>
            <a:r>
              <a:rPr lang="en-GB" sz="2000" dirty="0">
                <a:latin typeface="Calibri" panose="020F0502020204030204" pitchFamily="34" charset="0"/>
                <a:cs typeface="Calibri" panose="020F0502020204030204" pitchFamily="34" charset="0"/>
              </a:rPr>
              <a:t>In shortcuts </a:t>
            </a:r>
            <a:r>
              <a:rPr lang="en-GB" sz="2000" dirty="0" smtClean="0">
                <a:latin typeface="Calibri" panose="020F0502020204030204" pitchFamily="34" charset="0"/>
                <a:cs typeface="Calibri" panose="020F0502020204030204" pitchFamily="34" charset="0"/>
              </a:rPr>
              <a:t>calendar shows 6 week view) </a:t>
            </a:r>
            <a:endParaRPr lang="en-GB" sz="2000" dirty="0">
              <a:latin typeface="Calibri" panose="020F0502020204030204" pitchFamily="34" charset="0"/>
              <a:cs typeface="Calibri" panose="020F0502020204030204" pitchFamily="34" charset="0"/>
            </a:endParaRPr>
          </a:p>
          <a:p>
            <a:endParaRPr lang="en-GB" dirty="0"/>
          </a:p>
        </p:txBody>
      </p:sp>
      <p:pic>
        <p:nvPicPr>
          <p:cNvPr id="4" name="Picture 3"/>
          <p:cNvPicPr>
            <a:picLocks noChangeAspect="1"/>
          </p:cNvPicPr>
          <p:nvPr/>
        </p:nvPicPr>
        <p:blipFill>
          <a:blip r:embed="rId2"/>
          <a:stretch>
            <a:fillRect/>
          </a:stretch>
        </p:blipFill>
        <p:spPr>
          <a:xfrm>
            <a:off x="3318614" y="2420888"/>
            <a:ext cx="4638675" cy="3724275"/>
          </a:xfrm>
          <a:prstGeom prst="rect">
            <a:avLst/>
          </a:prstGeom>
        </p:spPr>
      </p:pic>
      <p:pic>
        <p:nvPicPr>
          <p:cNvPr id="5" name="Picture 4"/>
          <p:cNvPicPr>
            <a:picLocks noChangeAspect="1"/>
          </p:cNvPicPr>
          <p:nvPr/>
        </p:nvPicPr>
        <p:blipFill>
          <a:blip r:embed="rId3"/>
          <a:stretch>
            <a:fillRect/>
          </a:stretch>
        </p:blipFill>
        <p:spPr>
          <a:xfrm>
            <a:off x="1916524" y="3645024"/>
            <a:ext cx="952500" cy="1047750"/>
          </a:xfrm>
          <a:prstGeom prst="rect">
            <a:avLst/>
          </a:prstGeom>
        </p:spPr>
      </p:pic>
    </p:spTree>
    <p:extLst>
      <p:ext uri="{BB962C8B-B14F-4D97-AF65-F5344CB8AC3E}">
        <p14:creationId xmlns:p14="http://schemas.microsoft.com/office/powerpoint/2010/main" val="372046618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672946" y="358754"/>
            <a:ext cx="6120680" cy="1938992"/>
          </a:xfrm>
          <a:prstGeom prst="rect">
            <a:avLst/>
          </a:prstGeom>
          <a:noFill/>
        </p:spPr>
        <p:txBody>
          <a:bodyPr wrap="square" rtlCol="0">
            <a:spAutoFit/>
          </a:bodyPr>
          <a:lstStyle/>
          <a:p>
            <a:pPr lvl="0">
              <a:spcAft>
                <a:spcPts val="0"/>
              </a:spcAft>
            </a:pPr>
            <a:r>
              <a:rPr lang="en-GB" sz="2000" b="1" dirty="0" smtClean="0">
                <a:latin typeface="Calibri" panose="020F0502020204030204" pitchFamily="34" charset="0"/>
                <a:ea typeface="Times New Roman" panose="02020603050405020304" pitchFamily="18" charset="0"/>
              </a:rPr>
              <a:t>Learner’s Calendar,  </a:t>
            </a:r>
            <a:r>
              <a:rPr lang="en-GB" sz="2000" b="1" dirty="0">
                <a:latin typeface="Calibri" panose="020F0502020204030204" pitchFamily="34" charset="0"/>
                <a:ea typeface="Times New Roman" panose="02020603050405020304" pitchFamily="18" charset="0"/>
              </a:rPr>
              <a:t>tasks </a:t>
            </a:r>
            <a:r>
              <a:rPr lang="en-GB" sz="2000" b="1" dirty="0" smtClean="0">
                <a:latin typeface="Calibri" panose="020F0502020204030204" pitchFamily="34" charset="0"/>
                <a:ea typeface="Times New Roman" panose="02020603050405020304" pitchFamily="18" charset="0"/>
              </a:rPr>
              <a:t>some tasks to be sent to their employer  via email – Outlook</a:t>
            </a:r>
          </a:p>
          <a:p>
            <a:pPr lvl="0">
              <a:spcAft>
                <a:spcPts val="0"/>
              </a:spcAft>
            </a:pPr>
            <a:endParaRPr lang="en-GB" sz="2000" dirty="0" smtClean="0">
              <a:latin typeface="Calibri" panose="020F0502020204030204" pitchFamily="34" charset="0"/>
              <a:ea typeface="Times New Roman" panose="02020603050405020304" pitchFamily="18" charset="0"/>
            </a:endParaRPr>
          </a:p>
          <a:p>
            <a:pPr lvl="0">
              <a:spcAft>
                <a:spcPts val="0"/>
              </a:spcAft>
            </a:pPr>
            <a:r>
              <a:rPr lang="en-GB" sz="2000" dirty="0" smtClean="0">
                <a:latin typeface="Calibri" panose="020F0502020204030204" pitchFamily="34" charset="0"/>
                <a:ea typeface="Times New Roman" panose="02020603050405020304" pitchFamily="18" charset="0"/>
              </a:rPr>
              <a:t>If this isn’t possible, notification via email and also To Do tab </a:t>
            </a:r>
            <a:r>
              <a:rPr lang="en-GB" sz="2000" dirty="0" smtClean="0">
                <a:latin typeface="Calibri" panose="020F0502020204030204" pitchFamily="34" charset="0"/>
                <a:ea typeface="Times New Roman" panose="02020603050405020304" pitchFamily="18" charset="0"/>
              </a:rPr>
              <a:t>– what do you want notifications of PR </a:t>
            </a:r>
            <a:r>
              <a:rPr lang="en-GB" sz="2000" dirty="0" smtClean="0">
                <a:latin typeface="Calibri" panose="020F0502020204030204" pitchFamily="34" charset="0"/>
                <a:ea typeface="Times New Roman" panose="02020603050405020304" pitchFamily="18" charset="0"/>
              </a:rPr>
              <a:t>AP, anything </a:t>
            </a:r>
            <a:r>
              <a:rPr lang="en-GB" sz="2000" dirty="0" smtClean="0">
                <a:latin typeface="Calibri" panose="020F0502020204030204" pitchFamily="34" charset="0"/>
                <a:ea typeface="Times New Roman" panose="02020603050405020304" pitchFamily="18" charset="0"/>
              </a:rPr>
              <a:t>else?</a:t>
            </a:r>
            <a:endParaRPr lang="en-GB" sz="2000" dirty="0">
              <a:effectLst/>
              <a:latin typeface="Calibri" panose="020F0502020204030204" pitchFamily="34" charset="0"/>
              <a:ea typeface="Calibri" panose="020F0502020204030204" pitchFamily="34" charset="0"/>
            </a:endParaRPr>
          </a:p>
        </p:txBody>
      </p:sp>
      <p:sp>
        <p:nvSpPr>
          <p:cNvPr id="6" name="TextBox 5"/>
          <p:cNvSpPr txBox="1"/>
          <p:nvPr/>
        </p:nvSpPr>
        <p:spPr>
          <a:xfrm>
            <a:off x="8793626" y="6550223"/>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K</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735613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815444" y="562325"/>
            <a:ext cx="5780856" cy="707886"/>
          </a:xfrm>
          <a:prstGeom prst="rect">
            <a:avLst/>
          </a:prstGeom>
          <a:noFill/>
        </p:spPr>
        <p:txBody>
          <a:bodyPr wrap="square" rtlCol="0">
            <a:spAutoFit/>
          </a:bodyPr>
          <a:lstStyle/>
          <a:p>
            <a:r>
              <a:rPr lang="en-GB" sz="2000" b="1" dirty="0" smtClean="0">
                <a:latin typeface="Calibri" panose="020F0502020204030204" pitchFamily="34" charset="0"/>
                <a:ea typeface="Calibri" panose="020F0502020204030204" pitchFamily="34" charset="0"/>
                <a:cs typeface="Calibri" panose="020F0502020204030204" pitchFamily="34" charset="0"/>
              </a:rPr>
              <a:t>Show </a:t>
            </a:r>
            <a:r>
              <a:rPr lang="en-GB" sz="2000" b="1" dirty="0">
                <a:latin typeface="Calibri" panose="020F0502020204030204" pitchFamily="34" charset="0"/>
                <a:ea typeface="Calibri" panose="020F0502020204030204" pitchFamily="34" charset="0"/>
                <a:cs typeface="Calibri" panose="020F0502020204030204" pitchFamily="34" charset="0"/>
              </a:rPr>
              <a:t>how many Range items need to be hit in Evidence M</a:t>
            </a:r>
            <a:r>
              <a:rPr lang="en-GB" sz="2000" b="1" dirty="0" smtClean="0">
                <a:latin typeface="Calibri" panose="020F0502020204030204" pitchFamily="34" charset="0"/>
                <a:ea typeface="Calibri" panose="020F0502020204030204" pitchFamily="34" charset="0"/>
                <a:cs typeface="Calibri" panose="020F0502020204030204" pitchFamily="34" charset="0"/>
              </a:rPr>
              <a:t>atrix view</a:t>
            </a:r>
            <a:endParaRPr lang="en-GB" sz="2000" b="1" dirty="0">
              <a:latin typeface="Calibri" panose="020F0502020204030204" pitchFamily="34" charset="0"/>
              <a:cs typeface="Calibri" panose="020F0502020204030204" pitchFamily="34" charset="0"/>
            </a:endParaRPr>
          </a:p>
        </p:txBody>
      </p:sp>
      <p:sp>
        <p:nvSpPr>
          <p:cNvPr id="6" name="TextBox 5"/>
          <p:cNvSpPr txBox="1"/>
          <p:nvPr/>
        </p:nvSpPr>
        <p:spPr>
          <a:xfrm>
            <a:off x="8460432" y="6381328"/>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C </a:t>
            </a:r>
            <a:r>
              <a:rPr lang="en-GB" sz="1400" dirty="0" smtClean="0">
                <a:latin typeface="Calibri" panose="020F0502020204030204" pitchFamily="34" charset="0"/>
                <a:cs typeface="Calibri" panose="020F0502020204030204" pitchFamily="34" charset="0"/>
              </a:rPr>
              <a:t>Mar</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411760" y="2132856"/>
            <a:ext cx="6614036" cy="3744069"/>
          </a:xfrm>
          <a:prstGeom prst="rect">
            <a:avLst/>
          </a:prstGeom>
        </p:spPr>
      </p:pic>
    </p:spTree>
    <p:extLst>
      <p:ext uri="{BB962C8B-B14F-4D97-AF65-F5344CB8AC3E}">
        <p14:creationId xmlns:p14="http://schemas.microsoft.com/office/powerpoint/2010/main" val="373807008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555776" y="515288"/>
            <a:ext cx="6408712" cy="1938992"/>
          </a:xfrm>
          <a:prstGeom prst="rect">
            <a:avLst/>
          </a:prstGeom>
          <a:noFill/>
        </p:spPr>
        <p:txBody>
          <a:bodyPr wrap="square" rtlCol="0">
            <a:spAutoFit/>
          </a:bodyPr>
          <a:lstStyle/>
          <a:p>
            <a:r>
              <a:rPr lang="en-GB" sz="2000" b="1" dirty="0">
                <a:solidFill>
                  <a:srgbClr val="000000"/>
                </a:solidFill>
                <a:latin typeface="Calibri" panose="020F0502020204030204" pitchFamily="34" charset="0"/>
                <a:cs typeface="Calibri" panose="020F0502020204030204" pitchFamily="34" charset="0"/>
              </a:rPr>
              <a:t>On Unit status matrix &amp; sign off page, </a:t>
            </a:r>
            <a:r>
              <a:rPr lang="en-GB" sz="2000" b="1" dirty="0" smtClean="0">
                <a:solidFill>
                  <a:srgbClr val="000000"/>
                </a:solidFill>
                <a:latin typeface="Calibri" panose="020F0502020204030204" pitchFamily="34" charset="0"/>
                <a:cs typeface="Calibri" panose="020F0502020204030204" pitchFamily="34" charset="0"/>
              </a:rPr>
              <a:t>add a new column for “Unit </a:t>
            </a:r>
            <a:r>
              <a:rPr lang="en-GB" sz="2000" b="1" dirty="0">
                <a:solidFill>
                  <a:srgbClr val="000000"/>
                </a:solidFill>
                <a:latin typeface="Calibri" panose="020F0502020204030204" pitchFamily="34" charset="0"/>
                <a:cs typeface="Calibri" panose="020F0502020204030204" pitchFamily="34" charset="0"/>
              </a:rPr>
              <a:t>sampled </a:t>
            </a:r>
            <a:r>
              <a:rPr lang="en-GB" sz="2000" b="1" dirty="0" smtClean="0">
                <a:solidFill>
                  <a:srgbClr val="000000"/>
                </a:solidFill>
                <a:latin typeface="Calibri" panose="020F0502020204030204" pitchFamily="34" charset="0"/>
                <a:cs typeface="Calibri" panose="020F0502020204030204" pitchFamily="34" charset="0"/>
              </a:rPr>
              <a:t>details” rather than in the same column as “Unit </a:t>
            </a:r>
            <a:r>
              <a:rPr lang="en-GB" sz="2000" b="1" dirty="0">
                <a:solidFill>
                  <a:srgbClr val="000000"/>
                </a:solidFill>
                <a:latin typeface="Calibri" panose="020F0502020204030204" pitchFamily="34" charset="0"/>
                <a:cs typeface="Calibri" panose="020F0502020204030204" pitchFamily="34" charset="0"/>
              </a:rPr>
              <a:t>sign </a:t>
            </a:r>
            <a:r>
              <a:rPr lang="en-GB" sz="2000" b="1" dirty="0" smtClean="0">
                <a:solidFill>
                  <a:srgbClr val="000000"/>
                </a:solidFill>
                <a:latin typeface="Calibri" panose="020F0502020204030204" pitchFamily="34" charset="0"/>
                <a:cs typeface="Calibri" panose="020F0502020204030204" pitchFamily="34" charset="0"/>
              </a:rPr>
              <a:t>off”.</a:t>
            </a:r>
            <a:r>
              <a:rPr lang="en-GB" sz="2000" b="1" dirty="0" smtClean="0">
                <a:latin typeface="Calibri" panose="020F0502020204030204" pitchFamily="34" charset="0"/>
                <a:cs typeface="Calibri" panose="020F0502020204030204" pitchFamily="34" charset="0"/>
              </a:rPr>
              <a:t> </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What details are required?  Feedback or who signe</a:t>
            </a:r>
            <a:r>
              <a:rPr lang="en-GB" sz="2000" dirty="0" smtClean="0">
                <a:latin typeface="Calibri" panose="020F0502020204030204" pitchFamily="34" charset="0"/>
                <a:cs typeface="Calibri" panose="020F0502020204030204" pitchFamily="34" charset="0"/>
              </a:rPr>
              <a:t>d off or date. </a:t>
            </a:r>
            <a:r>
              <a:rPr lang="en-GB" sz="2000" dirty="0" smtClean="0">
                <a:latin typeface="Calibri" panose="020F0502020204030204" pitchFamily="34" charset="0"/>
                <a:cs typeface="Calibri" panose="020F0502020204030204" pitchFamily="34" charset="0"/>
              </a:rPr>
              <a:t>Space </a:t>
            </a:r>
            <a:r>
              <a:rPr lang="en-GB" sz="2000" dirty="0" smtClean="0">
                <a:latin typeface="Calibri" panose="020F0502020204030204" pitchFamily="34" charset="0"/>
                <a:cs typeface="Calibri" panose="020F0502020204030204" pitchFamily="34" charset="0"/>
              </a:rPr>
              <a:t>may again be an issue</a:t>
            </a:r>
            <a:endParaRPr lang="en-GB" sz="2000" dirty="0">
              <a:latin typeface="Calibri" panose="020F0502020204030204" pitchFamily="34" charset="0"/>
              <a:cs typeface="Calibri" panose="020F0502020204030204" pitchFamily="34" charset="0"/>
            </a:endParaRPr>
          </a:p>
        </p:txBody>
      </p:sp>
      <p:sp>
        <p:nvSpPr>
          <p:cNvPr id="6" name="TextBox 5"/>
          <p:cNvSpPr txBox="1"/>
          <p:nvPr/>
        </p:nvSpPr>
        <p:spPr>
          <a:xfrm>
            <a:off x="8532440" y="6524758"/>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P S</a:t>
            </a:r>
            <a:endParaRPr lang="en-GB" sz="14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2555776" y="2473623"/>
            <a:ext cx="6289728" cy="2883967"/>
          </a:xfrm>
          <a:prstGeom prst="rect">
            <a:avLst/>
          </a:prstGeom>
        </p:spPr>
      </p:pic>
      <p:pic>
        <p:nvPicPr>
          <p:cNvPr id="7" name="Picture 6"/>
          <p:cNvPicPr>
            <a:picLocks noChangeAspect="1"/>
          </p:cNvPicPr>
          <p:nvPr/>
        </p:nvPicPr>
        <p:blipFill>
          <a:blip r:embed="rId3"/>
          <a:stretch>
            <a:fillRect/>
          </a:stretch>
        </p:blipFill>
        <p:spPr>
          <a:xfrm>
            <a:off x="4499992" y="5507071"/>
            <a:ext cx="2247900" cy="1171575"/>
          </a:xfrm>
          <a:prstGeom prst="rect">
            <a:avLst/>
          </a:prstGeom>
        </p:spPr>
      </p:pic>
    </p:spTree>
    <p:extLst>
      <p:ext uri="{BB962C8B-B14F-4D97-AF65-F5344CB8AC3E}">
        <p14:creationId xmlns:p14="http://schemas.microsoft.com/office/powerpoint/2010/main" val="58153693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719460" y="188640"/>
            <a:ext cx="5972823" cy="1015663"/>
          </a:xfrm>
          <a:prstGeom prst="rect">
            <a:avLst/>
          </a:prstGeom>
          <a:noFill/>
        </p:spPr>
        <p:txBody>
          <a:bodyPr wrap="square" rtlCol="0">
            <a:spAutoFit/>
          </a:bodyPr>
          <a:lstStyle/>
          <a:p>
            <a:r>
              <a:rPr lang="en-GB" sz="2000" b="1" dirty="0" smtClean="0">
                <a:latin typeface="Calibri" panose="020F0502020204030204" pitchFamily="34" charset="0"/>
                <a:ea typeface="Calibri" panose="020F0502020204030204" pitchFamily="34" charset="0"/>
                <a:cs typeface="Calibri" panose="020F0502020204030204" pitchFamily="34" charset="0"/>
              </a:rPr>
              <a:t>Add Activity </a:t>
            </a:r>
            <a:r>
              <a:rPr lang="en-GB" sz="2000" b="1" dirty="0">
                <a:latin typeface="Calibri" panose="020F0502020204030204" pitchFamily="34" charset="0"/>
                <a:ea typeface="Calibri" panose="020F0502020204030204" pitchFamily="34" charset="0"/>
                <a:cs typeface="Calibri" panose="020F0502020204030204" pitchFamily="34" charset="0"/>
              </a:rPr>
              <a:t>Log to </a:t>
            </a:r>
            <a:r>
              <a:rPr lang="en-GB" sz="2000" b="1" dirty="0" smtClean="0">
                <a:latin typeface="Calibri" panose="020F0502020204030204" pitchFamily="34" charset="0"/>
                <a:ea typeface="Calibri" panose="020F0502020204030204" pitchFamily="34" charset="0"/>
                <a:cs typeface="Calibri" panose="020F0502020204030204" pitchFamily="34" charset="0"/>
              </a:rPr>
              <a:t>Employer </a:t>
            </a:r>
            <a:r>
              <a:rPr lang="en-GB" sz="2000" b="1" dirty="0" smtClean="0">
                <a:latin typeface="Calibri" panose="020F0502020204030204" pitchFamily="34" charset="0"/>
                <a:ea typeface="Calibri" panose="020F0502020204030204" pitchFamily="34" charset="0"/>
                <a:cs typeface="Calibri" panose="020F0502020204030204" pitchFamily="34" charset="0"/>
              </a:rPr>
              <a:t>role</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What </a:t>
            </a:r>
            <a:r>
              <a:rPr lang="en-GB" sz="2000" dirty="0" smtClean="0">
                <a:latin typeface="Calibri" panose="020F0502020204030204" pitchFamily="34" charset="0"/>
                <a:cs typeface="Calibri" panose="020F0502020204030204" pitchFamily="34" charset="0"/>
              </a:rPr>
              <a:t>might you use it for? Adding </a:t>
            </a:r>
            <a:r>
              <a:rPr lang="en-GB" sz="2000" dirty="0" smtClean="0">
                <a:latin typeface="Calibri" panose="020F0502020204030204" pitchFamily="34" charset="0"/>
                <a:cs typeface="Calibri" panose="020F0502020204030204" pitchFamily="34" charset="0"/>
              </a:rPr>
              <a:t>OTJ for example?</a:t>
            </a:r>
            <a:endParaRPr lang="en-GB" sz="2000" dirty="0">
              <a:latin typeface="Calibri" panose="020F0502020204030204" pitchFamily="34" charset="0"/>
              <a:cs typeface="Calibri" panose="020F0502020204030204" pitchFamily="34" charset="0"/>
            </a:endParaRPr>
          </a:p>
        </p:txBody>
      </p:sp>
      <p:sp>
        <p:nvSpPr>
          <p:cNvPr id="6" name="TextBox 5"/>
          <p:cNvSpPr txBox="1"/>
          <p:nvPr/>
        </p:nvSpPr>
        <p:spPr>
          <a:xfrm>
            <a:off x="8532440" y="6381328"/>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B </a:t>
            </a:r>
            <a:r>
              <a:rPr lang="en-GB" sz="1400" dirty="0" smtClean="0">
                <a:latin typeface="Calibri" panose="020F0502020204030204" pitchFamily="34" charset="0"/>
                <a:cs typeface="Calibri" panose="020F0502020204030204" pitchFamily="34" charset="0"/>
              </a:rPr>
              <a:t>Sky</a:t>
            </a:r>
            <a:endParaRPr lang="en-GB" sz="14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959669" y="2025377"/>
            <a:ext cx="6984306" cy="4427959"/>
          </a:xfrm>
          <a:prstGeom prst="rect">
            <a:avLst/>
          </a:prstGeom>
        </p:spPr>
      </p:pic>
    </p:spTree>
    <p:extLst>
      <p:ext uri="{BB962C8B-B14F-4D97-AF65-F5344CB8AC3E}">
        <p14:creationId xmlns:p14="http://schemas.microsoft.com/office/powerpoint/2010/main" val="53793825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926" y="692696"/>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771800" y="484882"/>
            <a:ext cx="5976664" cy="2246769"/>
          </a:xfrm>
          <a:prstGeom prst="rect">
            <a:avLst/>
          </a:prstGeom>
          <a:noFill/>
        </p:spPr>
        <p:txBody>
          <a:bodyPr wrap="square" rtlCol="0">
            <a:spAutoFit/>
          </a:bodyPr>
          <a:lstStyle/>
          <a:p>
            <a:r>
              <a:rPr lang="en-GB" sz="2000" b="1" dirty="0" smtClean="0">
                <a:solidFill>
                  <a:srgbClr val="000000"/>
                </a:solidFill>
                <a:latin typeface="Calibri" panose="020F0502020204030204" pitchFamily="34" charset="0"/>
                <a:cs typeface="Calibri" panose="020F0502020204030204" pitchFamily="34" charset="0"/>
              </a:rPr>
              <a:t>Add “Comments” column and then add hover over on the Learner </a:t>
            </a:r>
            <a:r>
              <a:rPr lang="en-GB" sz="2000" b="1" dirty="0">
                <a:solidFill>
                  <a:srgbClr val="000000"/>
                </a:solidFill>
                <a:latin typeface="Calibri" panose="020F0502020204030204" pitchFamily="34" charset="0"/>
                <a:cs typeface="Calibri" panose="020F0502020204030204" pitchFamily="34" charset="0"/>
              </a:rPr>
              <a:t>A</a:t>
            </a:r>
            <a:r>
              <a:rPr lang="en-GB" sz="2000" b="1" dirty="0" smtClean="0">
                <a:solidFill>
                  <a:srgbClr val="000000"/>
                </a:solidFill>
                <a:latin typeface="Calibri" panose="020F0502020204030204" pitchFamily="34" charset="0"/>
                <a:cs typeface="Calibri" panose="020F0502020204030204" pitchFamily="34" charset="0"/>
              </a:rPr>
              <a:t>ctivity </a:t>
            </a:r>
            <a:r>
              <a:rPr lang="en-GB" sz="2000" b="1" dirty="0">
                <a:solidFill>
                  <a:srgbClr val="000000"/>
                </a:solidFill>
                <a:latin typeface="Calibri" panose="020F0502020204030204" pitchFamily="34" charset="0"/>
                <a:cs typeface="Calibri" panose="020F0502020204030204" pitchFamily="34" charset="0"/>
              </a:rPr>
              <a:t>L</a:t>
            </a:r>
            <a:r>
              <a:rPr lang="en-GB" sz="2000" b="1" dirty="0" smtClean="0">
                <a:solidFill>
                  <a:srgbClr val="000000"/>
                </a:solidFill>
                <a:latin typeface="Calibri" panose="020F0502020204030204" pitchFamily="34" charset="0"/>
                <a:cs typeface="Calibri" panose="020F0502020204030204" pitchFamily="34" charset="0"/>
              </a:rPr>
              <a:t>og to </a:t>
            </a:r>
            <a:r>
              <a:rPr lang="en-GB" sz="2000" b="1" dirty="0">
                <a:solidFill>
                  <a:srgbClr val="000000"/>
                </a:solidFill>
                <a:latin typeface="Calibri" panose="020F0502020204030204" pitchFamily="34" charset="0"/>
                <a:cs typeface="Calibri" panose="020F0502020204030204" pitchFamily="34" charset="0"/>
              </a:rPr>
              <a:t>make it easier to read the comments </a:t>
            </a:r>
            <a:r>
              <a:rPr lang="en-GB" sz="2000" b="1" dirty="0" smtClean="0">
                <a:solidFill>
                  <a:srgbClr val="000000"/>
                </a:solidFill>
                <a:latin typeface="Calibri" panose="020F0502020204030204" pitchFamily="34" charset="0"/>
                <a:cs typeface="Calibri" panose="020F0502020204030204" pitchFamily="34" charset="0"/>
              </a:rPr>
              <a:t>without </a:t>
            </a:r>
            <a:r>
              <a:rPr lang="en-GB" sz="2000" b="1" dirty="0">
                <a:solidFill>
                  <a:srgbClr val="000000"/>
                </a:solidFill>
                <a:latin typeface="Calibri" panose="020F0502020204030204" pitchFamily="34" charset="0"/>
                <a:cs typeface="Calibri" panose="020F0502020204030204" pitchFamily="34" charset="0"/>
              </a:rPr>
              <a:t>having to open the entry.</a:t>
            </a:r>
            <a:r>
              <a:rPr lang="en-GB" sz="2000" b="1" dirty="0">
                <a:latin typeface="Calibri" panose="020F0502020204030204" pitchFamily="34" charset="0"/>
                <a:cs typeface="Calibri" panose="020F0502020204030204" pitchFamily="34" charset="0"/>
              </a:rPr>
              <a:t> </a:t>
            </a:r>
            <a:endParaRPr lang="en-GB" sz="2000" b="1" dirty="0" smtClean="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Assessor OTJ Comments </a:t>
            </a:r>
            <a:r>
              <a:rPr lang="en-GB" sz="2000" dirty="0" smtClean="0">
                <a:latin typeface="Calibri" panose="020F0502020204030204" pitchFamily="34" charset="0"/>
                <a:cs typeface="Calibri" panose="020F0502020204030204" pitchFamily="34" charset="0"/>
              </a:rPr>
              <a:t>are not in the table already – so is a twostep development - may be tricky width space </a:t>
            </a:r>
            <a:r>
              <a:rPr lang="en-GB" sz="2000" dirty="0" smtClean="0">
                <a:latin typeface="Calibri" panose="020F0502020204030204" pitchFamily="34" charset="0"/>
                <a:cs typeface="Calibri" panose="020F0502020204030204" pitchFamily="34" charset="0"/>
              </a:rPr>
              <a:t>available.</a:t>
            </a:r>
            <a:endParaRPr lang="en-GB" sz="2000" dirty="0">
              <a:latin typeface="Calibri" panose="020F0502020204030204" pitchFamily="34" charset="0"/>
              <a:cs typeface="Calibri" panose="020F0502020204030204" pitchFamily="34" charset="0"/>
            </a:endParaRPr>
          </a:p>
        </p:txBody>
      </p:sp>
      <p:sp>
        <p:nvSpPr>
          <p:cNvPr id="6" name="TextBox 5"/>
          <p:cNvSpPr txBox="1"/>
          <p:nvPr/>
        </p:nvSpPr>
        <p:spPr>
          <a:xfrm>
            <a:off x="8604448" y="6524758"/>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P S</a:t>
            </a:r>
            <a:endParaRPr lang="en-GB" sz="1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2195736" y="3049231"/>
            <a:ext cx="6701140" cy="1872605"/>
          </a:xfrm>
          <a:prstGeom prst="rect">
            <a:avLst/>
          </a:prstGeom>
        </p:spPr>
      </p:pic>
      <p:pic>
        <p:nvPicPr>
          <p:cNvPr id="4" name="Picture 3"/>
          <p:cNvPicPr>
            <a:picLocks noChangeAspect="1"/>
          </p:cNvPicPr>
          <p:nvPr/>
        </p:nvPicPr>
        <p:blipFill>
          <a:blip r:embed="rId3"/>
          <a:stretch>
            <a:fillRect/>
          </a:stretch>
        </p:blipFill>
        <p:spPr>
          <a:xfrm>
            <a:off x="3741076" y="5219833"/>
            <a:ext cx="3752850" cy="1304925"/>
          </a:xfrm>
          <a:prstGeom prst="rect">
            <a:avLst/>
          </a:prstGeom>
        </p:spPr>
      </p:pic>
    </p:spTree>
    <p:extLst>
      <p:ext uri="{BB962C8B-B14F-4D97-AF65-F5344CB8AC3E}">
        <p14:creationId xmlns:p14="http://schemas.microsoft.com/office/powerpoint/2010/main" val="169353023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547503" y="553696"/>
            <a:ext cx="6316737" cy="1323439"/>
          </a:xfrm>
          <a:prstGeom prst="rect">
            <a:avLst/>
          </a:prstGeom>
          <a:noFill/>
        </p:spPr>
        <p:txBody>
          <a:bodyPr wrap="square" rtlCol="0">
            <a:spAutoFit/>
          </a:bodyPr>
          <a:lstStyle/>
          <a:p>
            <a:pPr>
              <a:spcAft>
                <a:spcPts val="0"/>
              </a:spcAft>
            </a:pPr>
            <a:r>
              <a:rPr lang="en-GB" sz="2000" b="1" dirty="0" smtClean="0">
                <a:latin typeface="Calibri" panose="020F0502020204030204" pitchFamily="34" charset="0"/>
                <a:ea typeface="Calibri" panose="020F0502020204030204" pitchFamily="34" charset="0"/>
              </a:rPr>
              <a:t>Change font colour and boldness in </a:t>
            </a:r>
            <a:r>
              <a:rPr lang="en-GB" sz="2000" b="1" dirty="0" smtClean="0">
                <a:latin typeface="Calibri" panose="020F0502020204030204" pitchFamily="34" charset="0"/>
                <a:ea typeface="Calibri" panose="020F0502020204030204" pitchFamily="34" charset="0"/>
              </a:rPr>
              <a:t>key for Activity </a:t>
            </a:r>
            <a:r>
              <a:rPr lang="en-GB" sz="2000" b="1" dirty="0" smtClean="0">
                <a:latin typeface="Calibri" panose="020F0502020204030204" pitchFamily="34" charset="0"/>
                <a:ea typeface="Calibri" panose="020F0502020204030204" pitchFamily="34" charset="0"/>
              </a:rPr>
              <a:t>Log and Diary </a:t>
            </a:r>
          </a:p>
          <a:p>
            <a:pPr>
              <a:spcAft>
                <a:spcPts val="0"/>
              </a:spcAft>
            </a:pPr>
            <a:endParaRPr lang="en-GB" sz="2000" dirty="0">
              <a:latin typeface="Calibri" panose="020F0502020204030204" pitchFamily="34" charset="0"/>
              <a:ea typeface="Calibri" panose="020F0502020204030204" pitchFamily="34" charset="0"/>
            </a:endParaRPr>
          </a:p>
          <a:p>
            <a:pPr>
              <a:spcAft>
                <a:spcPts val="0"/>
              </a:spcAft>
            </a:pPr>
            <a:r>
              <a:rPr lang="en-GB" sz="2000" dirty="0" smtClean="0">
                <a:latin typeface="Calibri" panose="020F0502020204030204" pitchFamily="34" charset="0"/>
                <a:ea typeface="Calibri" panose="020F0502020204030204" pitchFamily="34" charset="0"/>
              </a:rPr>
              <a:t>Not distinct enough especially the black bold and not bold</a:t>
            </a:r>
            <a:endParaRPr lang="en-GB" sz="2000" dirty="0">
              <a:effectLst/>
              <a:latin typeface="Calibri" panose="020F0502020204030204" pitchFamily="34" charset="0"/>
              <a:ea typeface="Calibri" panose="020F0502020204030204" pitchFamily="34" charset="0"/>
            </a:endParaRPr>
          </a:p>
        </p:txBody>
      </p:sp>
      <p:sp>
        <p:nvSpPr>
          <p:cNvPr id="6" name="TextBox 5"/>
          <p:cNvSpPr txBox="1"/>
          <p:nvPr/>
        </p:nvSpPr>
        <p:spPr>
          <a:xfrm>
            <a:off x="8172400" y="6521761"/>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N College</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320311" y="2492897"/>
            <a:ext cx="8703858" cy="552830"/>
          </a:xfrm>
          <a:prstGeom prst="rect">
            <a:avLst/>
          </a:prstGeom>
        </p:spPr>
      </p:pic>
      <p:pic>
        <p:nvPicPr>
          <p:cNvPr id="5" name="Picture 4"/>
          <p:cNvPicPr>
            <a:picLocks noChangeAspect="1"/>
          </p:cNvPicPr>
          <p:nvPr/>
        </p:nvPicPr>
        <p:blipFill>
          <a:blip r:embed="rId3"/>
          <a:stretch>
            <a:fillRect/>
          </a:stretch>
        </p:blipFill>
        <p:spPr>
          <a:xfrm>
            <a:off x="4860033" y="3171456"/>
            <a:ext cx="845840" cy="3504194"/>
          </a:xfrm>
          <a:prstGeom prst="rect">
            <a:avLst/>
          </a:prstGeom>
        </p:spPr>
      </p:pic>
    </p:spTree>
    <p:extLst>
      <p:ext uri="{BB962C8B-B14F-4D97-AF65-F5344CB8AC3E}">
        <p14:creationId xmlns:p14="http://schemas.microsoft.com/office/powerpoint/2010/main" val="354190267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895600" y="505504"/>
            <a:ext cx="5996880" cy="1323439"/>
          </a:xfrm>
          <a:prstGeom prst="rect">
            <a:avLst/>
          </a:prstGeom>
          <a:noFill/>
        </p:spPr>
        <p:txBody>
          <a:bodyPr wrap="square" rtlCol="0">
            <a:spAutoFit/>
          </a:bodyPr>
          <a:lstStyle/>
          <a:p>
            <a:pPr lvl="0">
              <a:spcAft>
                <a:spcPts val="0"/>
              </a:spcAft>
            </a:pPr>
            <a:r>
              <a:rPr lang="en-GB" sz="2000" b="1" dirty="0" smtClean="0">
                <a:latin typeface="Calibri" panose="020F0502020204030204" pitchFamily="34" charset="0"/>
                <a:ea typeface="Times New Roman" panose="02020603050405020304" pitchFamily="18" charset="0"/>
              </a:rPr>
              <a:t>Create notification in Info tab for assessor for any evidence IQA’d in last 30 </a:t>
            </a:r>
            <a:r>
              <a:rPr lang="en-GB" sz="2000" b="1" dirty="0" smtClean="0">
                <a:latin typeface="Calibri" panose="020F0502020204030204" pitchFamily="34" charset="0"/>
                <a:ea typeface="Times New Roman" panose="02020603050405020304" pitchFamily="18" charset="0"/>
              </a:rPr>
              <a:t>days</a:t>
            </a:r>
          </a:p>
          <a:p>
            <a:pPr lvl="0">
              <a:spcAft>
                <a:spcPts val="0"/>
              </a:spcAft>
            </a:pPr>
            <a:endParaRPr lang="en-GB" sz="2000" dirty="0">
              <a:effectLst/>
              <a:latin typeface="Calibri" panose="020F0502020204030204" pitchFamily="34" charset="0"/>
              <a:ea typeface="Calibri" panose="020F0502020204030204" pitchFamily="34" charset="0"/>
            </a:endParaRPr>
          </a:p>
          <a:p>
            <a:pPr lvl="0">
              <a:spcAft>
                <a:spcPts val="0"/>
              </a:spcAft>
            </a:pPr>
            <a:r>
              <a:rPr lang="en-GB" sz="2000" dirty="0" smtClean="0">
                <a:latin typeface="Calibri" panose="020F0502020204030204" pitchFamily="34" charset="0"/>
                <a:ea typeface="Calibri" panose="020F0502020204030204" pitchFamily="34" charset="0"/>
              </a:rPr>
              <a:t>Similar to this one for learners</a:t>
            </a:r>
            <a:endParaRPr lang="en-GB" sz="2000" dirty="0">
              <a:effectLst/>
              <a:latin typeface="Calibri" panose="020F0502020204030204" pitchFamily="34" charset="0"/>
              <a:ea typeface="Calibri" panose="020F0502020204030204" pitchFamily="34" charset="0"/>
            </a:endParaRPr>
          </a:p>
        </p:txBody>
      </p:sp>
      <p:sp>
        <p:nvSpPr>
          <p:cNvPr id="8" name="TextBox 7"/>
          <p:cNvSpPr txBox="1"/>
          <p:nvPr/>
        </p:nvSpPr>
        <p:spPr>
          <a:xfrm>
            <a:off x="8816565" y="6535953"/>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K</a:t>
            </a:r>
          </a:p>
        </p:txBody>
      </p:sp>
      <p:pic>
        <p:nvPicPr>
          <p:cNvPr id="4" name="Picture 3"/>
          <p:cNvPicPr>
            <a:picLocks noChangeAspect="1"/>
          </p:cNvPicPr>
          <p:nvPr/>
        </p:nvPicPr>
        <p:blipFill>
          <a:blip r:embed="rId2"/>
          <a:stretch>
            <a:fillRect/>
          </a:stretch>
        </p:blipFill>
        <p:spPr>
          <a:xfrm>
            <a:off x="2895600" y="2262188"/>
            <a:ext cx="5900737" cy="1629854"/>
          </a:xfrm>
          <a:prstGeom prst="rect">
            <a:avLst/>
          </a:prstGeom>
        </p:spPr>
      </p:pic>
    </p:spTree>
    <p:extLst>
      <p:ext uri="{BB962C8B-B14F-4D97-AF65-F5344CB8AC3E}">
        <p14:creationId xmlns:p14="http://schemas.microsoft.com/office/powerpoint/2010/main" val="12611689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768" y="332656"/>
            <a:ext cx="6336704"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Developments since last year.</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I have only included developments from December 2021 to today.  I held a webinar early </a:t>
            </a:r>
            <a:r>
              <a:rPr lang="en-GB" sz="2000" dirty="0">
                <a:latin typeface="Calibri" panose="020F0502020204030204" pitchFamily="34" charset="0"/>
                <a:cs typeface="Calibri" panose="020F0502020204030204" pitchFamily="34" charset="0"/>
              </a:rPr>
              <a:t>D</a:t>
            </a:r>
            <a:r>
              <a:rPr lang="en-GB" sz="2000" dirty="0" smtClean="0">
                <a:latin typeface="Calibri" panose="020F0502020204030204" pitchFamily="34" charset="0"/>
                <a:cs typeface="Calibri" panose="020F0502020204030204" pitchFamily="34" charset="0"/>
              </a:rPr>
              <a:t>ecember last year to cover everything developed until that point.  The PPT can be found here:</a:t>
            </a: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483768" y="2845871"/>
            <a:ext cx="6372199" cy="3391441"/>
          </a:xfrm>
          <a:prstGeom prst="rect">
            <a:avLst/>
          </a:prstGeom>
        </p:spPr>
      </p:pic>
    </p:spTree>
    <p:extLst>
      <p:ext uri="{BB962C8B-B14F-4D97-AF65-F5344CB8AC3E}">
        <p14:creationId xmlns:p14="http://schemas.microsoft.com/office/powerpoint/2010/main" val="143677097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609528" y="191994"/>
            <a:ext cx="6192688" cy="2862322"/>
          </a:xfrm>
          <a:prstGeom prst="rect">
            <a:avLst/>
          </a:prstGeom>
          <a:noFill/>
        </p:spPr>
        <p:txBody>
          <a:bodyPr wrap="square" rtlCol="0">
            <a:spAutoFit/>
          </a:bodyPr>
          <a:lstStyle/>
          <a:p>
            <a:pPr lvl="0">
              <a:spcAft>
                <a:spcPts val="0"/>
              </a:spcAft>
            </a:pPr>
            <a:r>
              <a:rPr lang="en-GB" sz="2000" b="1" dirty="0">
                <a:latin typeface="Calibri" panose="020F0502020204030204" pitchFamily="34" charset="0"/>
                <a:ea typeface="Times New Roman" panose="02020603050405020304" pitchFamily="18" charset="0"/>
              </a:rPr>
              <a:t>When feedback added to a learner’s piece of work by the </a:t>
            </a:r>
            <a:r>
              <a:rPr lang="en-GB" sz="2000" b="1" dirty="0" smtClean="0">
                <a:latin typeface="Calibri" panose="020F0502020204030204" pitchFamily="34" charset="0"/>
                <a:ea typeface="Times New Roman" panose="02020603050405020304" pitchFamily="18" charset="0"/>
              </a:rPr>
              <a:t>assessor, </a:t>
            </a:r>
            <a:r>
              <a:rPr lang="en-GB" sz="2000" b="1" dirty="0">
                <a:latin typeface="Calibri" panose="020F0502020204030204" pitchFamily="34" charset="0"/>
                <a:ea typeface="Times New Roman" panose="02020603050405020304" pitchFamily="18" charset="0"/>
              </a:rPr>
              <a:t>for this to be listed on the learner’s To Do tab, requesting a read and comment </a:t>
            </a:r>
            <a:endParaRPr lang="en-GB" sz="2000" b="1" dirty="0" smtClean="0">
              <a:latin typeface="Calibri" panose="020F0502020204030204" pitchFamily="34" charset="0"/>
              <a:ea typeface="Times New Roman" panose="02020603050405020304" pitchFamily="18" charset="0"/>
            </a:endParaRPr>
          </a:p>
          <a:p>
            <a:pPr lvl="0">
              <a:spcAft>
                <a:spcPts val="0"/>
              </a:spcAft>
            </a:pPr>
            <a:endParaRPr lang="en-GB" sz="2000" dirty="0">
              <a:latin typeface="Calibri" panose="020F0502020204030204" pitchFamily="34" charset="0"/>
              <a:ea typeface="Times New Roman" panose="02020603050405020304" pitchFamily="18" charset="0"/>
            </a:endParaRPr>
          </a:p>
          <a:p>
            <a:pPr lvl="0">
              <a:spcAft>
                <a:spcPts val="0"/>
              </a:spcAft>
            </a:pPr>
            <a:r>
              <a:rPr lang="en-GB" sz="2000" dirty="0" smtClean="0">
                <a:latin typeface="Calibri" panose="020F0502020204030204" pitchFamily="34" charset="0"/>
                <a:ea typeface="Times New Roman" panose="02020603050405020304" pitchFamily="18" charset="0"/>
              </a:rPr>
              <a:t>(</a:t>
            </a:r>
            <a:r>
              <a:rPr lang="en-GB" sz="2000" dirty="0">
                <a:latin typeface="Calibri" panose="020F0502020204030204" pitchFamily="34" charset="0"/>
                <a:ea typeface="Times New Roman" panose="02020603050405020304" pitchFamily="18" charset="0"/>
              </a:rPr>
              <a:t>in the same way IQA feedback </a:t>
            </a:r>
            <a:r>
              <a:rPr lang="en-GB" sz="2000" dirty="0" smtClean="0">
                <a:latin typeface="Calibri" panose="020F0502020204030204" pitchFamily="34" charset="0"/>
                <a:ea typeface="Times New Roman" panose="02020603050405020304" pitchFamily="18" charset="0"/>
              </a:rPr>
              <a:t>report goes </a:t>
            </a:r>
            <a:r>
              <a:rPr lang="en-GB" sz="2000" dirty="0">
                <a:latin typeface="Calibri" panose="020F0502020204030204" pitchFamily="34" charset="0"/>
                <a:ea typeface="Times New Roman" panose="02020603050405020304" pitchFamily="18" charset="0"/>
              </a:rPr>
              <a:t>to tutors</a:t>
            </a:r>
            <a:r>
              <a:rPr lang="en-GB" sz="2000" dirty="0" smtClean="0">
                <a:latin typeface="Calibri" panose="020F0502020204030204" pitchFamily="34" charset="0"/>
                <a:ea typeface="Times New Roman" panose="02020603050405020304" pitchFamily="18" charset="0"/>
              </a:rPr>
              <a:t>)</a:t>
            </a:r>
          </a:p>
          <a:p>
            <a:pPr lvl="0">
              <a:spcAft>
                <a:spcPts val="0"/>
              </a:spcAft>
            </a:pPr>
            <a:endParaRPr lang="en-GB" sz="2000" dirty="0">
              <a:effectLst/>
              <a:latin typeface="Calibri" panose="020F0502020204030204" pitchFamily="34" charset="0"/>
              <a:ea typeface="Calibri" panose="020F0502020204030204" pitchFamily="34" charset="0"/>
            </a:endParaRPr>
          </a:p>
          <a:p>
            <a:pPr lvl="0">
              <a:spcAft>
                <a:spcPts val="0"/>
              </a:spcAft>
            </a:pPr>
            <a:r>
              <a:rPr lang="en-GB" sz="2000" dirty="0" smtClean="0">
                <a:latin typeface="Calibri" panose="020F0502020204030204" pitchFamily="34" charset="0"/>
                <a:ea typeface="Calibri" panose="020F0502020204030204" pitchFamily="34" charset="0"/>
              </a:rPr>
              <a:t>Currently </a:t>
            </a:r>
            <a:r>
              <a:rPr lang="en-GB" sz="2000" dirty="0" smtClean="0">
                <a:latin typeface="Calibri" panose="020F0502020204030204" pitchFamily="34" charset="0"/>
                <a:ea typeface="Calibri" panose="020F0502020204030204" pitchFamily="34" charset="0"/>
              </a:rPr>
              <a:t>a notification appears in </a:t>
            </a:r>
            <a:r>
              <a:rPr lang="en-GB" sz="2000" dirty="0" smtClean="0">
                <a:latin typeface="Calibri" panose="020F0502020204030204" pitchFamily="34" charset="0"/>
                <a:ea typeface="Calibri" panose="020F0502020204030204" pitchFamily="34" charset="0"/>
              </a:rPr>
              <a:t>Info tab – </a:t>
            </a:r>
            <a:r>
              <a:rPr lang="en-GB" sz="2000" dirty="0" smtClean="0">
                <a:latin typeface="Calibri" panose="020F0502020204030204" pitchFamily="34" charset="0"/>
                <a:ea typeface="Calibri" panose="020F0502020204030204" pitchFamily="34" charset="0"/>
              </a:rPr>
              <a:t>add a tick </a:t>
            </a:r>
            <a:r>
              <a:rPr lang="en-GB" sz="2000" dirty="0" smtClean="0">
                <a:latin typeface="Calibri" panose="020F0502020204030204" pitchFamily="34" charset="0"/>
                <a:ea typeface="Calibri" panose="020F0502020204030204" pitchFamily="34" charset="0"/>
              </a:rPr>
              <a:t>in that table rather than keeping evidence in the workflow holding it </a:t>
            </a:r>
            <a:r>
              <a:rPr lang="en-GB" sz="2000" dirty="0" smtClean="0">
                <a:latin typeface="Calibri" panose="020F0502020204030204" pitchFamily="34" charset="0"/>
                <a:ea typeface="Calibri" panose="020F0502020204030204" pitchFamily="34" charset="0"/>
              </a:rPr>
              <a:t>up?</a:t>
            </a:r>
            <a:endParaRPr lang="en-GB" sz="2000" dirty="0">
              <a:effectLst/>
              <a:latin typeface="Calibri" panose="020F0502020204030204" pitchFamily="34" charset="0"/>
              <a:ea typeface="Calibri" panose="020F0502020204030204" pitchFamily="34" charset="0"/>
            </a:endParaRPr>
          </a:p>
        </p:txBody>
      </p:sp>
      <p:pic>
        <p:nvPicPr>
          <p:cNvPr id="4" name="Picture 3"/>
          <p:cNvPicPr>
            <a:picLocks noChangeAspect="1"/>
          </p:cNvPicPr>
          <p:nvPr/>
        </p:nvPicPr>
        <p:blipFill>
          <a:blip r:embed="rId2"/>
          <a:stretch>
            <a:fillRect/>
          </a:stretch>
        </p:blipFill>
        <p:spPr>
          <a:xfrm>
            <a:off x="2123728" y="3567919"/>
            <a:ext cx="6888633" cy="1902723"/>
          </a:xfrm>
          <a:prstGeom prst="rect">
            <a:avLst/>
          </a:prstGeom>
        </p:spPr>
      </p:pic>
      <p:sp>
        <p:nvSpPr>
          <p:cNvPr id="7" name="TextBox 6"/>
          <p:cNvSpPr txBox="1"/>
          <p:nvPr/>
        </p:nvSpPr>
        <p:spPr>
          <a:xfrm>
            <a:off x="8816565" y="6535953"/>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K</a:t>
            </a:r>
          </a:p>
        </p:txBody>
      </p:sp>
    </p:spTree>
    <p:extLst>
      <p:ext uri="{BB962C8B-B14F-4D97-AF65-F5344CB8AC3E}">
        <p14:creationId xmlns:p14="http://schemas.microsoft.com/office/powerpoint/2010/main" val="24389058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748984" y="548680"/>
            <a:ext cx="6164183" cy="2246769"/>
          </a:xfrm>
          <a:prstGeom prst="rect">
            <a:avLst/>
          </a:prstGeom>
          <a:noFill/>
        </p:spPr>
        <p:txBody>
          <a:bodyPr wrap="square" rtlCol="0">
            <a:spAutoFit/>
          </a:bodyPr>
          <a:lstStyle/>
          <a:p>
            <a:r>
              <a:rPr lang="en-GB" sz="2000" b="1" dirty="0" smtClean="0">
                <a:latin typeface="Calibri" panose="020F0502020204030204" pitchFamily="34" charset="0"/>
                <a:ea typeface="Calibri" panose="020F0502020204030204" pitchFamily="34" charset="0"/>
                <a:cs typeface="Calibri" panose="020F0502020204030204" pitchFamily="34" charset="0"/>
              </a:rPr>
              <a:t>Show </a:t>
            </a:r>
            <a:r>
              <a:rPr lang="en-GB" sz="2000" b="1" dirty="0">
                <a:latin typeface="Calibri" panose="020F0502020204030204" pitchFamily="34" charset="0"/>
                <a:ea typeface="Calibri" panose="020F0502020204030204" pitchFamily="34" charset="0"/>
                <a:cs typeface="Calibri" panose="020F0502020204030204" pitchFamily="34" charset="0"/>
              </a:rPr>
              <a:t>evidence description instead of qualification </a:t>
            </a:r>
            <a:r>
              <a:rPr lang="en-GB" sz="2000" b="1" dirty="0" smtClean="0">
                <a:latin typeface="Calibri" panose="020F0502020204030204" pitchFamily="34" charset="0"/>
                <a:ea typeface="Calibri" panose="020F0502020204030204" pitchFamily="34" charset="0"/>
                <a:cs typeface="Calibri" panose="020F0502020204030204" pitchFamily="34" charset="0"/>
              </a:rPr>
              <a:t>name in </a:t>
            </a:r>
            <a:r>
              <a:rPr lang="en-GB" sz="2000" b="1" dirty="0">
                <a:latin typeface="Calibri" panose="020F0502020204030204" pitchFamily="34" charset="0"/>
                <a:ea typeface="Calibri" panose="020F0502020204030204" pitchFamily="34" charset="0"/>
                <a:cs typeface="Calibri" panose="020F0502020204030204" pitchFamily="34" charset="0"/>
              </a:rPr>
              <a:t>To Do list </a:t>
            </a:r>
            <a:r>
              <a:rPr lang="en-GB" sz="2000" b="1" dirty="0" smtClean="0">
                <a:latin typeface="Calibri" panose="020F0502020204030204" pitchFamily="34" charset="0"/>
                <a:ea typeface="Calibri" panose="020F0502020204030204" pitchFamily="34" charset="0"/>
                <a:cs typeface="Calibri" panose="020F0502020204030204" pitchFamily="34" charset="0"/>
              </a:rPr>
              <a:t>tables – this change would </a:t>
            </a:r>
            <a:r>
              <a:rPr lang="en-GB" sz="2000" b="1" dirty="0" smtClean="0">
                <a:latin typeface="Calibri" panose="020F0502020204030204" pitchFamily="34" charset="0"/>
                <a:ea typeface="Calibri" panose="020F0502020204030204" pitchFamily="34" charset="0"/>
                <a:cs typeface="Calibri" panose="020F0502020204030204" pitchFamily="34" charset="0"/>
              </a:rPr>
              <a:t>involve replacing </a:t>
            </a:r>
            <a:r>
              <a:rPr lang="en-GB" sz="2000" b="1" dirty="0" smtClean="0">
                <a:latin typeface="Calibri" panose="020F0502020204030204" pitchFamily="34" charset="0"/>
                <a:ea typeface="Calibri" panose="020F0502020204030204" pitchFamily="34" charset="0"/>
                <a:cs typeface="Calibri" panose="020F0502020204030204" pitchFamily="34" charset="0"/>
              </a:rPr>
              <a:t>qualification name and criteria met</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There </a:t>
            </a:r>
            <a:r>
              <a:rPr lang="en-GB" sz="2000" dirty="0" smtClean="0">
                <a:latin typeface="Calibri" panose="020F0502020204030204" pitchFamily="34" charset="0"/>
                <a:cs typeface="Calibri" panose="020F0502020204030204" pitchFamily="34" charset="0"/>
              </a:rPr>
              <a:t>is very little space so this development would be a substitution of one thing for the other – </a:t>
            </a:r>
            <a:r>
              <a:rPr lang="en-GB" sz="2000" dirty="0" smtClean="0">
                <a:latin typeface="Calibri" panose="020F0502020204030204" pitchFamily="34" charset="0"/>
                <a:cs typeface="Calibri" panose="020F0502020204030204" pitchFamily="34" charset="0"/>
              </a:rPr>
              <a:t>can we have a show </a:t>
            </a:r>
            <a:r>
              <a:rPr lang="en-GB" sz="2000" dirty="0" smtClean="0">
                <a:latin typeface="Calibri" panose="020F0502020204030204" pitchFamily="34" charset="0"/>
                <a:cs typeface="Calibri" panose="020F0502020204030204" pitchFamily="34" charset="0"/>
              </a:rPr>
              <a:t>of hands which is the most important </a:t>
            </a:r>
            <a:r>
              <a:rPr lang="en-GB" sz="2000" dirty="0" smtClean="0">
                <a:latin typeface="Calibri" panose="020F0502020204030204" pitchFamily="34" charset="0"/>
                <a:cs typeface="Calibri" panose="020F0502020204030204" pitchFamily="34" charset="0"/>
              </a:rPr>
              <a:t>info. </a:t>
            </a:r>
            <a:endParaRPr lang="en-GB" sz="2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154009" y="3861048"/>
            <a:ext cx="6762718" cy="1675025"/>
          </a:xfrm>
          <a:prstGeom prst="rect">
            <a:avLst/>
          </a:prstGeom>
        </p:spPr>
      </p:pic>
    </p:spTree>
    <p:extLst>
      <p:ext uri="{BB962C8B-B14F-4D97-AF65-F5344CB8AC3E}">
        <p14:creationId xmlns:p14="http://schemas.microsoft.com/office/powerpoint/2010/main" val="373132699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686086" y="653550"/>
            <a:ext cx="6457914" cy="1938992"/>
          </a:xfrm>
          <a:prstGeom prst="rect">
            <a:avLst/>
          </a:prstGeom>
          <a:noFill/>
        </p:spPr>
        <p:txBody>
          <a:bodyPr wrap="square" rtlCol="0">
            <a:spAutoFit/>
          </a:bodyPr>
          <a:lstStyle/>
          <a:p>
            <a:r>
              <a:rPr lang="en-GB" sz="2000" b="1" dirty="0" smtClean="0">
                <a:latin typeface="Calibri" panose="020F0502020204030204" pitchFamily="34" charset="0"/>
                <a:cs typeface="Calibri" panose="020F0502020204030204" pitchFamily="34" charset="0"/>
              </a:rPr>
              <a:t>Allow evidence to be deleted by the assessor from the “Unassessed evidence” table on the To Do tab</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May still </a:t>
            </a:r>
            <a:r>
              <a:rPr lang="en-GB" sz="2000" dirty="0" smtClean="0">
                <a:latin typeface="Calibri" panose="020F0502020204030204" pitchFamily="34" charset="0"/>
                <a:cs typeface="Calibri" panose="020F0502020204030204" pitchFamily="34" charset="0"/>
              </a:rPr>
              <a:t>need a pop up – </a:t>
            </a:r>
            <a:r>
              <a:rPr lang="en-GB" sz="2000" dirty="0" smtClean="0">
                <a:latin typeface="Calibri" panose="020F0502020204030204" pitchFamily="34" charset="0"/>
                <a:cs typeface="Calibri" panose="020F0502020204030204" pitchFamily="34" charset="0"/>
              </a:rPr>
              <a:t>“are </a:t>
            </a:r>
            <a:r>
              <a:rPr lang="en-GB" sz="2000" dirty="0" smtClean="0">
                <a:latin typeface="Calibri" panose="020F0502020204030204" pitchFamily="34" charset="0"/>
                <a:cs typeface="Calibri" panose="020F0502020204030204" pitchFamily="34" charset="0"/>
              </a:rPr>
              <a:t>you absolutely </a:t>
            </a:r>
            <a:r>
              <a:rPr lang="en-GB" sz="2000" dirty="0" smtClean="0">
                <a:latin typeface="Calibri" panose="020F0502020204030204" pitchFamily="34" charset="0"/>
                <a:cs typeface="Calibri" panose="020F0502020204030204" pitchFamily="34" charset="0"/>
              </a:rPr>
              <a:t>sure” </a:t>
            </a:r>
            <a:r>
              <a:rPr lang="en-GB" sz="2000" dirty="0" smtClean="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as there </a:t>
            </a:r>
            <a:r>
              <a:rPr lang="en-GB" sz="2000" dirty="0" smtClean="0">
                <a:latin typeface="Calibri" panose="020F0502020204030204" pitchFamily="34" charset="0"/>
                <a:cs typeface="Calibri" panose="020F0502020204030204" pitchFamily="34" charset="0"/>
              </a:rPr>
              <a:t>may be a higher instance of accidental deletions which CANNOT be </a:t>
            </a:r>
            <a:r>
              <a:rPr lang="en-GB" sz="2000" dirty="0" smtClean="0">
                <a:latin typeface="Calibri" panose="020F0502020204030204" pitchFamily="34" charset="0"/>
                <a:cs typeface="Calibri" panose="020F0502020204030204" pitchFamily="34" charset="0"/>
              </a:rPr>
              <a:t>retrieved if implemented</a:t>
            </a:r>
            <a:endParaRPr lang="en-GB" sz="2000" dirty="0">
              <a:latin typeface="Calibri" panose="020F0502020204030204" pitchFamily="34" charset="0"/>
              <a:cs typeface="Calibri" panose="020F0502020204030204" pitchFamily="34" charset="0"/>
            </a:endParaRPr>
          </a:p>
        </p:txBody>
      </p:sp>
      <p:sp>
        <p:nvSpPr>
          <p:cNvPr id="6" name="TextBox 5"/>
          <p:cNvSpPr txBox="1"/>
          <p:nvPr/>
        </p:nvSpPr>
        <p:spPr>
          <a:xfrm>
            <a:off x="8024824" y="6453336"/>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N</a:t>
            </a:r>
            <a:r>
              <a:rPr lang="en-GB" sz="1400" dirty="0" smtClean="0">
                <a:latin typeface="Calibri" panose="020F0502020204030204" pitchFamily="34" charset="0"/>
                <a:cs typeface="Calibri" panose="020F0502020204030204" pitchFamily="34" charset="0"/>
              </a:rPr>
              <a:t> College</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041375" y="3681000"/>
            <a:ext cx="6995120" cy="1732588"/>
          </a:xfrm>
          <a:prstGeom prst="rect">
            <a:avLst/>
          </a:prstGeom>
        </p:spPr>
      </p:pic>
    </p:spTree>
    <p:extLst>
      <p:ext uri="{BB962C8B-B14F-4D97-AF65-F5344CB8AC3E}">
        <p14:creationId xmlns:p14="http://schemas.microsoft.com/office/powerpoint/2010/main" val="217068737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771800" y="116632"/>
            <a:ext cx="6264696" cy="5139869"/>
          </a:xfrm>
          <a:prstGeom prst="rect">
            <a:avLst/>
          </a:prstGeom>
          <a:noFill/>
        </p:spPr>
        <p:txBody>
          <a:bodyPr wrap="square" rtlCol="0">
            <a:spAutoFit/>
          </a:bodyPr>
          <a:lstStyle/>
          <a:p>
            <a:pPr>
              <a:spcAft>
                <a:spcPts val="0"/>
              </a:spcAft>
            </a:pPr>
            <a:r>
              <a:rPr lang="en-GB" sz="2000" b="1" dirty="0" smtClean="0">
                <a:latin typeface="Calibri" panose="020F0502020204030204" pitchFamily="34" charset="0"/>
                <a:cs typeface="Calibri" panose="020F0502020204030204" pitchFamily="34" charset="0"/>
              </a:rPr>
              <a:t>Improve wording around the button on the Diary tab regarding “save and create evidence” button at the bottom. </a:t>
            </a:r>
          </a:p>
          <a:p>
            <a:pPr>
              <a:spcAft>
                <a:spcPts val="0"/>
              </a:spcAft>
            </a:pPr>
            <a:endParaRPr lang="en-GB" sz="2000" dirty="0">
              <a:latin typeface="Calibri" panose="020F0502020204030204" pitchFamily="34" charset="0"/>
              <a:cs typeface="Calibri" panose="020F0502020204030204" pitchFamily="34" charset="0"/>
            </a:endParaRPr>
          </a:p>
          <a:p>
            <a:pPr>
              <a:spcAft>
                <a:spcPts val="0"/>
              </a:spcAft>
            </a:pPr>
            <a:r>
              <a:rPr lang="en-GB" sz="2000" dirty="0" smtClean="0">
                <a:latin typeface="Calibri" panose="020F0502020204030204" pitchFamily="34" charset="0"/>
                <a:cs typeface="Calibri" panose="020F0502020204030204" pitchFamily="34" charset="0"/>
              </a:rPr>
              <a:t>Perhaps add a pop-up </a:t>
            </a:r>
            <a:r>
              <a:rPr lang="en-GB" sz="2000" dirty="0" smtClean="0">
                <a:latin typeface="Calibri" panose="020F0502020204030204" pitchFamily="34" charset="0"/>
                <a:ea typeface="Calibri" panose="020F0502020204030204" pitchFamily="34" charset="0"/>
                <a:cs typeface="Calibri" panose="020F0502020204030204" pitchFamily="34" charset="0"/>
              </a:rPr>
              <a:t> “are </a:t>
            </a:r>
            <a:r>
              <a:rPr lang="en-GB" sz="2000" dirty="0">
                <a:latin typeface="Calibri" panose="020F0502020204030204" pitchFamily="34" charset="0"/>
                <a:ea typeface="Calibri" panose="020F0502020204030204" pitchFamily="34" charset="0"/>
                <a:cs typeface="Calibri" panose="020F0502020204030204" pitchFamily="34" charset="0"/>
              </a:rPr>
              <a:t>you sure you want to save and create </a:t>
            </a:r>
            <a:r>
              <a:rPr lang="en-GB" sz="2000" dirty="0" smtClean="0">
                <a:latin typeface="Calibri" panose="020F0502020204030204" pitchFamily="34" charset="0"/>
                <a:ea typeface="Calibri" panose="020F0502020204030204" pitchFamily="34" charset="0"/>
                <a:cs typeface="Calibri" panose="020F0502020204030204" pitchFamily="34" charset="0"/>
              </a:rPr>
              <a:t>evidence”?</a:t>
            </a:r>
          </a:p>
          <a:p>
            <a:pPr>
              <a:spcAft>
                <a:spcPts val="0"/>
              </a:spcAft>
            </a:pPr>
            <a:endParaRPr lang="en-GB" sz="2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2000" dirty="0" smtClean="0">
                <a:latin typeface="Calibri" panose="020F0502020204030204" pitchFamily="34" charset="0"/>
                <a:ea typeface="Calibri" panose="020F0502020204030204" pitchFamily="34" charset="0"/>
                <a:cs typeface="Calibri" panose="020F0502020204030204" pitchFamily="34" charset="0"/>
              </a:rPr>
              <a:t>Add a new warning on the page when through to Log new evidence saying “are you sure you want to create evidence?  If not scroll to the bottom and select </a:t>
            </a:r>
            <a:r>
              <a:rPr lang="en-GB" sz="2000" dirty="0" smtClean="0">
                <a:latin typeface="Calibri" panose="020F0502020204030204" pitchFamily="34" charset="0"/>
                <a:ea typeface="Calibri" panose="020F0502020204030204" pitchFamily="34" charset="0"/>
                <a:cs typeface="Calibri" panose="020F0502020204030204" pitchFamily="34" charset="0"/>
              </a:rPr>
              <a:t>cancel</a:t>
            </a:r>
          </a:p>
          <a:p>
            <a:pPr>
              <a:spcAft>
                <a:spcPts val="0"/>
              </a:spcAft>
            </a:pPr>
            <a:endParaRPr lang="en-GB" sz="2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2000" dirty="0" smtClean="0">
                <a:latin typeface="Calibri" panose="020F0502020204030204" pitchFamily="34" charset="0"/>
                <a:ea typeface="Calibri" panose="020F0502020204030204" pitchFamily="34" charset="0"/>
                <a:cs typeface="Calibri" panose="020F0502020204030204" pitchFamily="34" charset="0"/>
              </a:rPr>
              <a:t>This is an existing one many clients already use – if could be adapted to incorporate the diary issue if this is a problem for your organisation</a:t>
            </a:r>
            <a:endParaRPr lang="en-GB" sz="2000" dirty="0" smtClean="0">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smtClean="0"/>
              <a:t> </a:t>
            </a:r>
            <a:endParaRPr lang="en-GB" dirty="0"/>
          </a:p>
        </p:txBody>
      </p:sp>
      <p:sp>
        <p:nvSpPr>
          <p:cNvPr id="6" name="TextBox 5"/>
          <p:cNvSpPr txBox="1"/>
          <p:nvPr/>
        </p:nvSpPr>
        <p:spPr>
          <a:xfrm>
            <a:off x="7991932" y="6381328"/>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N</a:t>
            </a:r>
            <a:r>
              <a:rPr lang="en-GB" sz="1400" dirty="0" smtClean="0">
                <a:latin typeface="Calibri" panose="020F0502020204030204" pitchFamily="34" charset="0"/>
                <a:cs typeface="Calibri" panose="020F0502020204030204" pitchFamily="34" charset="0"/>
              </a:rPr>
              <a:t> College</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968180" y="4481661"/>
            <a:ext cx="7035513" cy="1683643"/>
          </a:xfrm>
          <a:prstGeom prst="rect">
            <a:avLst/>
          </a:prstGeom>
        </p:spPr>
      </p:pic>
    </p:spTree>
    <p:extLst>
      <p:ext uri="{BB962C8B-B14F-4D97-AF65-F5344CB8AC3E}">
        <p14:creationId xmlns:p14="http://schemas.microsoft.com/office/powerpoint/2010/main" val="282046817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708136" y="332656"/>
            <a:ext cx="6328360" cy="2246769"/>
          </a:xfrm>
          <a:prstGeom prst="rect">
            <a:avLst/>
          </a:prstGeom>
          <a:noFill/>
        </p:spPr>
        <p:txBody>
          <a:bodyPr wrap="square" rtlCol="0">
            <a:spAutoFit/>
          </a:bodyPr>
          <a:lstStyle/>
          <a:p>
            <a:pPr lvl="0">
              <a:spcAft>
                <a:spcPts val="0"/>
              </a:spcAft>
            </a:pPr>
            <a:r>
              <a:rPr lang="en-GB" sz="2000" b="1" dirty="0" smtClean="0">
                <a:latin typeface="Calibri" panose="020F0502020204030204" pitchFamily="34" charset="0"/>
                <a:ea typeface="Times New Roman" panose="02020603050405020304" pitchFamily="18" charset="0"/>
              </a:rPr>
              <a:t>A skills scan embedded in to a tab, which allows for a mix of types of questions, similar to MS Forms, which can cover both KSBs for the programme and wider skills – do more than the existing Progression Tracker function</a:t>
            </a:r>
          </a:p>
          <a:p>
            <a:pPr lvl="0">
              <a:spcAft>
                <a:spcPts val="0"/>
              </a:spcAft>
            </a:pPr>
            <a:endParaRPr lang="en-GB" sz="2000" dirty="0">
              <a:latin typeface="Calibri" panose="020F0502020204030204" pitchFamily="34" charset="0"/>
              <a:ea typeface="Times New Roman" panose="02020603050405020304" pitchFamily="18" charset="0"/>
            </a:endParaRPr>
          </a:p>
          <a:p>
            <a:pPr lvl="0">
              <a:spcAft>
                <a:spcPts val="0"/>
              </a:spcAft>
            </a:pPr>
            <a:r>
              <a:rPr lang="en-GB" sz="2000" dirty="0" smtClean="0">
                <a:latin typeface="Calibri" panose="020F0502020204030204" pitchFamily="34" charset="0"/>
                <a:ea typeface="Times New Roman" panose="02020603050405020304" pitchFamily="18" charset="0"/>
              </a:rPr>
              <a:t>Still 1-10 ratings? Or something else?  The </a:t>
            </a:r>
            <a:r>
              <a:rPr lang="en-GB" sz="2000" dirty="0" smtClean="0">
                <a:latin typeface="Calibri" panose="020F0502020204030204" pitchFamily="34" charset="0"/>
                <a:ea typeface="Times New Roman" panose="02020603050405020304" pitchFamily="18" charset="0"/>
              </a:rPr>
              <a:t>progression tracker is limited to one qual.   </a:t>
            </a:r>
            <a:endParaRPr lang="en-GB" sz="2000" dirty="0">
              <a:effectLst/>
              <a:latin typeface="Calibri" panose="020F0502020204030204" pitchFamily="34" charset="0"/>
              <a:ea typeface="Calibri" panose="020F0502020204030204" pitchFamily="34" charset="0"/>
            </a:endParaRPr>
          </a:p>
        </p:txBody>
      </p:sp>
      <p:sp>
        <p:nvSpPr>
          <p:cNvPr id="6" name="TextBox 5"/>
          <p:cNvSpPr txBox="1"/>
          <p:nvPr/>
        </p:nvSpPr>
        <p:spPr>
          <a:xfrm>
            <a:off x="8756808" y="6550223"/>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K</a:t>
            </a:r>
          </a:p>
        </p:txBody>
      </p:sp>
      <p:pic>
        <p:nvPicPr>
          <p:cNvPr id="5" name="Picture 4"/>
          <p:cNvPicPr>
            <a:picLocks noChangeAspect="1"/>
          </p:cNvPicPr>
          <p:nvPr/>
        </p:nvPicPr>
        <p:blipFill>
          <a:blip r:embed="rId2"/>
          <a:stretch>
            <a:fillRect/>
          </a:stretch>
        </p:blipFill>
        <p:spPr>
          <a:xfrm>
            <a:off x="2915816" y="2780928"/>
            <a:ext cx="5282624" cy="3726358"/>
          </a:xfrm>
          <a:prstGeom prst="rect">
            <a:avLst/>
          </a:prstGeom>
        </p:spPr>
      </p:pic>
    </p:spTree>
    <p:extLst>
      <p:ext uri="{BB962C8B-B14F-4D97-AF65-F5344CB8AC3E}">
        <p14:creationId xmlns:p14="http://schemas.microsoft.com/office/powerpoint/2010/main" val="101915441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969568" y="342958"/>
            <a:ext cx="5472608" cy="1323439"/>
          </a:xfrm>
          <a:prstGeom prst="rect">
            <a:avLst/>
          </a:prstGeom>
          <a:noFill/>
        </p:spPr>
        <p:txBody>
          <a:bodyPr wrap="square" rtlCol="0">
            <a:spAutoFit/>
          </a:bodyPr>
          <a:lstStyle/>
          <a:p>
            <a:pPr lvl="0">
              <a:spcAft>
                <a:spcPts val="0"/>
              </a:spcAft>
            </a:pPr>
            <a:r>
              <a:rPr lang="en-GB" sz="2000" b="1" dirty="0">
                <a:latin typeface="Calibri" panose="020F0502020204030204" pitchFamily="34" charset="0"/>
                <a:ea typeface="Times New Roman" panose="02020603050405020304" pitchFamily="18" charset="0"/>
              </a:rPr>
              <a:t>Personal Development Plan </a:t>
            </a:r>
            <a:r>
              <a:rPr lang="en-GB" sz="2000" b="1" dirty="0" smtClean="0">
                <a:latin typeface="Calibri" panose="020F0502020204030204" pitchFamily="34" charset="0"/>
                <a:ea typeface="Times New Roman" panose="02020603050405020304" pitchFamily="18" charset="0"/>
              </a:rPr>
              <a:t>in a new tab - similar </a:t>
            </a:r>
            <a:r>
              <a:rPr lang="en-GB" sz="2000" b="1" dirty="0">
                <a:latin typeface="Calibri" panose="020F0502020204030204" pitchFamily="34" charset="0"/>
                <a:ea typeface="Times New Roman" panose="02020603050405020304" pitchFamily="18" charset="0"/>
              </a:rPr>
              <a:t>to the </a:t>
            </a:r>
            <a:r>
              <a:rPr lang="en-GB" sz="2000" b="1" dirty="0" smtClean="0">
                <a:latin typeface="Calibri" panose="020F0502020204030204" pitchFamily="34" charset="0"/>
                <a:ea typeface="Times New Roman" panose="02020603050405020304" pitchFamily="18" charset="0"/>
              </a:rPr>
              <a:t>Progress </a:t>
            </a:r>
            <a:r>
              <a:rPr lang="en-GB" sz="2000" b="1" dirty="0" smtClean="0">
                <a:latin typeface="Calibri" panose="020F0502020204030204" pitchFamily="34" charset="0"/>
                <a:ea typeface="Times New Roman" panose="02020603050405020304" pitchFamily="18" charset="0"/>
              </a:rPr>
              <a:t>Review </a:t>
            </a:r>
            <a:r>
              <a:rPr lang="en-GB" sz="2000" b="1" dirty="0">
                <a:latin typeface="Calibri" panose="020F0502020204030204" pitchFamily="34" charset="0"/>
                <a:ea typeface="Times New Roman" panose="02020603050405020304" pitchFamily="18" charset="0"/>
              </a:rPr>
              <a:t>tab - populated with development needs rather than evidence </a:t>
            </a:r>
            <a:r>
              <a:rPr lang="en-GB" sz="2000" b="1" dirty="0" smtClean="0">
                <a:latin typeface="Calibri" panose="020F0502020204030204" pitchFamily="34" charset="0"/>
                <a:ea typeface="Times New Roman" panose="02020603050405020304" pitchFamily="18" charset="0"/>
              </a:rPr>
              <a:t>against </a:t>
            </a:r>
            <a:r>
              <a:rPr lang="en-GB" sz="2000" b="1" dirty="0">
                <a:latin typeface="Calibri" panose="020F0502020204030204" pitchFamily="34" charset="0"/>
                <a:ea typeface="Times New Roman" panose="02020603050405020304" pitchFamily="18" charset="0"/>
              </a:rPr>
              <a:t>the </a:t>
            </a:r>
            <a:r>
              <a:rPr lang="en-GB" sz="2000" b="1" dirty="0" smtClean="0">
                <a:latin typeface="Calibri" panose="020F0502020204030204" pitchFamily="34" charset="0"/>
                <a:ea typeface="Times New Roman" panose="02020603050405020304" pitchFamily="18" charset="0"/>
              </a:rPr>
              <a:t>qualification</a:t>
            </a:r>
            <a:endParaRPr lang="en-GB" sz="2000" b="1" dirty="0">
              <a:effectLst/>
              <a:latin typeface="Calibri" panose="020F0502020204030204" pitchFamily="34" charset="0"/>
              <a:ea typeface="Calibri" panose="020F0502020204030204" pitchFamily="34" charset="0"/>
            </a:endParaRPr>
          </a:p>
        </p:txBody>
      </p:sp>
      <p:sp>
        <p:nvSpPr>
          <p:cNvPr id="6" name="TextBox 5"/>
          <p:cNvSpPr txBox="1"/>
          <p:nvPr/>
        </p:nvSpPr>
        <p:spPr>
          <a:xfrm>
            <a:off x="8748464" y="6550223"/>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K</a:t>
            </a:r>
          </a:p>
        </p:txBody>
      </p:sp>
      <p:pic>
        <p:nvPicPr>
          <p:cNvPr id="11" name="Picture 10"/>
          <p:cNvPicPr>
            <a:picLocks noChangeAspect="1"/>
          </p:cNvPicPr>
          <p:nvPr/>
        </p:nvPicPr>
        <p:blipFill>
          <a:blip r:embed="rId2"/>
          <a:stretch>
            <a:fillRect/>
          </a:stretch>
        </p:blipFill>
        <p:spPr>
          <a:xfrm>
            <a:off x="1835696" y="3573016"/>
            <a:ext cx="7129156" cy="1094636"/>
          </a:xfrm>
          <a:prstGeom prst="rect">
            <a:avLst/>
          </a:prstGeom>
        </p:spPr>
      </p:pic>
    </p:spTree>
    <p:extLst>
      <p:ext uri="{BB962C8B-B14F-4D97-AF65-F5344CB8AC3E}">
        <p14:creationId xmlns:p14="http://schemas.microsoft.com/office/powerpoint/2010/main" val="301401885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789548" y="332656"/>
            <a:ext cx="6354452" cy="6001643"/>
          </a:xfrm>
          <a:prstGeom prst="rect">
            <a:avLst/>
          </a:prstGeom>
          <a:noFill/>
        </p:spPr>
        <p:txBody>
          <a:bodyPr wrap="square" rtlCol="0">
            <a:spAutoFit/>
          </a:bodyPr>
          <a:lstStyle/>
          <a:p>
            <a:r>
              <a:rPr lang="en-GB"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Be able to separate lecturers/tutors </a:t>
            </a:r>
            <a:r>
              <a:rPr lang="en-GB"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from </a:t>
            </a:r>
            <a:r>
              <a:rPr lang="en-GB"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assessors so learners submit work to one or the other.</a:t>
            </a:r>
          </a:p>
          <a:p>
            <a:endParaRPr lang="en-GB" sz="2000" dirty="0" smtClean="0">
              <a:solidFill>
                <a:srgbClr val="000000"/>
              </a:solidFill>
              <a:latin typeface="Calibri" panose="020F0502020204030204" pitchFamily="34" charset="0"/>
              <a:cs typeface="Calibri" panose="020F0502020204030204" pitchFamily="34" charset="0"/>
            </a:endParaRPr>
          </a:p>
          <a:p>
            <a:endParaRPr lang="en-GB" sz="2000" dirty="0" smtClean="0">
              <a:solidFill>
                <a:srgbClr val="000000"/>
              </a:solidFill>
              <a:latin typeface="Calibri" panose="020F0502020204030204" pitchFamily="34" charset="0"/>
              <a:cs typeface="Calibri" panose="020F0502020204030204" pitchFamily="34" charset="0"/>
            </a:endParaRPr>
          </a:p>
          <a:p>
            <a:endParaRPr lang="en-GB" sz="2000" dirty="0">
              <a:solidFill>
                <a:srgbClr val="000000"/>
              </a:solidFill>
              <a:latin typeface="Calibri" panose="020F0502020204030204" pitchFamily="34" charset="0"/>
              <a:cs typeface="Calibri" panose="020F0502020204030204" pitchFamily="34" charset="0"/>
            </a:endParaRPr>
          </a:p>
          <a:p>
            <a:endParaRPr lang="en-GB" sz="2000" dirty="0">
              <a:solidFill>
                <a:srgbClr val="000000"/>
              </a:solidFill>
              <a:latin typeface="Calibri" panose="020F0502020204030204" pitchFamily="34" charset="0"/>
              <a:cs typeface="Calibri" panose="020F0502020204030204" pitchFamily="34" charset="0"/>
            </a:endParaRPr>
          </a:p>
          <a:p>
            <a:endParaRPr lang="en-GB" sz="2000" dirty="0" smtClean="0">
              <a:solidFill>
                <a:srgbClr val="000000"/>
              </a:solidFill>
              <a:latin typeface="Calibri" panose="020F0502020204030204" pitchFamily="34" charset="0"/>
              <a:cs typeface="Calibri" panose="020F0502020204030204" pitchFamily="34" charset="0"/>
            </a:endParaRPr>
          </a:p>
          <a:p>
            <a:endParaRPr lang="en-GB" sz="2000" dirty="0">
              <a:solidFill>
                <a:srgbClr val="000000"/>
              </a:solidFill>
              <a:latin typeface="Calibri" panose="020F0502020204030204" pitchFamily="34" charset="0"/>
              <a:cs typeface="Calibri" panose="020F0502020204030204" pitchFamily="34" charset="0"/>
            </a:endParaRPr>
          </a:p>
          <a:p>
            <a:endParaRPr lang="en-GB" sz="2000" dirty="0" smtClean="0">
              <a:solidFill>
                <a:srgbClr val="000000"/>
              </a:solidFill>
              <a:latin typeface="Calibri" panose="020F0502020204030204" pitchFamily="34" charset="0"/>
              <a:cs typeface="Calibri" panose="020F0502020204030204" pitchFamily="34" charset="0"/>
            </a:endParaRPr>
          </a:p>
          <a:p>
            <a:endParaRPr lang="en-GB" sz="2000" dirty="0">
              <a:solidFill>
                <a:srgbClr val="000000"/>
              </a:solidFill>
              <a:latin typeface="Calibri" panose="020F0502020204030204" pitchFamily="34" charset="0"/>
              <a:cs typeface="Calibri" panose="020F0502020204030204" pitchFamily="34" charset="0"/>
            </a:endParaRPr>
          </a:p>
          <a:p>
            <a:endParaRPr lang="en-GB" sz="2000" dirty="0" smtClean="0">
              <a:solidFill>
                <a:srgbClr val="000000"/>
              </a:solidFill>
              <a:latin typeface="Calibri" panose="020F0502020204030204" pitchFamily="34" charset="0"/>
              <a:cs typeface="Calibri" panose="020F0502020204030204" pitchFamily="34" charset="0"/>
            </a:endParaRPr>
          </a:p>
          <a:p>
            <a:endParaRPr lang="en-GB" sz="2000" dirty="0">
              <a:solidFill>
                <a:srgbClr val="000000"/>
              </a:solidFill>
              <a:latin typeface="Calibri" panose="020F0502020204030204" pitchFamily="34" charset="0"/>
              <a:cs typeface="Calibri" panose="020F0502020204030204" pitchFamily="34" charset="0"/>
            </a:endParaRPr>
          </a:p>
          <a:p>
            <a:endParaRPr lang="en-GB" sz="2000" dirty="0" smtClean="0">
              <a:solidFill>
                <a:srgbClr val="000000"/>
              </a:solidFill>
              <a:latin typeface="Calibri" panose="020F0502020204030204" pitchFamily="34" charset="0"/>
              <a:cs typeface="Calibri" panose="020F0502020204030204" pitchFamily="34" charset="0"/>
            </a:endParaRPr>
          </a:p>
          <a:p>
            <a:endParaRPr lang="en-GB" sz="2000" dirty="0">
              <a:solidFill>
                <a:srgbClr val="000000"/>
              </a:solidFill>
              <a:latin typeface="Calibri" panose="020F0502020204030204" pitchFamily="34" charset="0"/>
              <a:cs typeface="Calibri" panose="020F0502020204030204" pitchFamily="34" charset="0"/>
            </a:endParaRPr>
          </a:p>
          <a:p>
            <a:endParaRPr lang="en-GB" sz="2000" dirty="0" smtClean="0">
              <a:solidFill>
                <a:srgbClr val="000000"/>
              </a:solidFill>
              <a:latin typeface="Calibri" panose="020F0502020204030204" pitchFamily="34" charset="0"/>
              <a:cs typeface="Calibri" panose="020F0502020204030204" pitchFamily="34" charset="0"/>
            </a:endParaRPr>
          </a:p>
          <a:p>
            <a:endParaRPr lang="en-GB" sz="2000" dirty="0">
              <a:solidFill>
                <a:srgbClr val="000000"/>
              </a:solidFill>
              <a:latin typeface="Calibri" panose="020F0502020204030204" pitchFamily="34" charset="0"/>
              <a:cs typeface="Calibri" panose="020F0502020204030204" pitchFamily="34" charset="0"/>
            </a:endParaRPr>
          </a:p>
          <a:p>
            <a:r>
              <a:rPr lang="en-GB" sz="2000" dirty="0" smtClean="0">
                <a:solidFill>
                  <a:srgbClr val="000000"/>
                </a:solidFill>
                <a:latin typeface="Calibri" panose="020F0502020204030204" pitchFamily="34" charset="0"/>
                <a:cs typeface="Calibri" panose="020F0502020204030204" pitchFamily="34" charset="0"/>
              </a:rPr>
              <a:t>Temporary work </a:t>
            </a:r>
            <a:r>
              <a:rPr lang="en-GB" sz="2000" dirty="0" smtClean="0">
                <a:solidFill>
                  <a:srgbClr val="000000"/>
                </a:solidFill>
                <a:latin typeface="Calibri" panose="020F0502020204030204" pitchFamily="34" charset="0"/>
                <a:cs typeface="Calibri" panose="020F0502020204030204" pitchFamily="34" charset="0"/>
              </a:rPr>
              <a:t>around - initials of appropriate person in </a:t>
            </a:r>
            <a:r>
              <a:rPr lang="en-GB"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title of evidence or assessment plan</a:t>
            </a:r>
          </a:p>
          <a:p>
            <a:endParaRPr lang="en-GB" dirty="0">
              <a:latin typeface="Calibri" panose="020F0502020204030204" pitchFamily="34" charset="0"/>
              <a:cs typeface="Calibri" panose="020F0502020204030204" pitchFamily="34" charset="0"/>
            </a:endParaRPr>
          </a:p>
        </p:txBody>
      </p:sp>
      <p:sp>
        <p:nvSpPr>
          <p:cNvPr id="6" name="TextBox 5"/>
          <p:cNvSpPr txBox="1"/>
          <p:nvPr/>
        </p:nvSpPr>
        <p:spPr>
          <a:xfrm>
            <a:off x="8279904" y="6453336"/>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S College</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629446" y="1556792"/>
            <a:ext cx="6407050" cy="3223522"/>
          </a:xfrm>
          <a:prstGeom prst="rect">
            <a:avLst/>
          </a:prstGeom>
        </p:spPr>
      </p:pic>
    </p:spTree>
    <p:extLst>
      <p:ext uri="{BB962C8B-B14F-4D97-AF65-F5344CB8AC3E}">
        <p14:creationId xmlns:p14="http://schemas.microsoft.com/office/powerpoint/2010/main" val="389231669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699792" y="260648"/>
            <a:ext cx="6264696" cy="3539430"/>
          </a:xfrm>
          <a:prstGeom prst="rect">
            <a:avLst/>
          </a:prstGeom>
          <a:noFill/>
        </p:spPr>
        <p:txBody>
          <a:bodyPr wrap="square" rtlCol="0">
            <a:spAutoFit/>
          </a:bodyPr>
          <a:lstStyle/>
          <a:p>
            <a:pPr>
              <a:spcAft>
                <a:spcPts val="0"/>
              </a:spcAft>
            </a:pPr>
            <a:r>
              <a:rPr lang="en-GB" sz="2000" b="1" dirty="0" smtClean="0">
                <a:latin typeface="Calibri" panose="020F0502020204030204" pitchFamily="34" charset="0"/>
                <a:cs typeface="Calibri" panose="020F0502020204030204" pitchFamily="34" charset="0"/>
              </a:rPr>
              <a:t>Add the extra filter option to the top of pages e.g. cohort.  To allow better filtering of many learners assigned to the assessor </a:t>
            </a:r>
            <a:endParaRPr lang="en-GB" sz="2000" b="1" dirty="0" smtClean="0">
              <a:latin typeface="Calibri" panose="020F0502020204030204" pitchFamily="34" charset="0"/>
              <a:cs typeface="Calibri" panose="020F0502020204030204" pitchFamily="34" charset="0"/>
            </a:endParaRPr>
          </a:p>
          <a:p>
            <a:pPr>
              <a:spcAft>
                <a:spcPts val="0"/>
              </a:spcAft>
            </a:pPr>
            <a:endParaRPr lang="en-GB" sz="2000" b="1" dirty="0" smtClean="0">
              <a:latin typeface="Calibri" panose="020F0502020204030204" pitchFamily="34" charset="0"/>
              <a:cs typeface="Calibri" panose="020F0502020204030204" pitchFamily="34" charset="0"/>
            </a:endParaRPr>
          </a:p>
          <a:p>
            <a:pPr>
              <a:spcAft>
                <a:spcPts val="0"/>
              </a:spcAft>
            </a:pPr>
            <a:endParaRPr lang="en-GB" sz="2000" b="1" dirty="0">
              <a:latin typeface="Calibri" panose="020F0502020204030204" pitchFamily="34" charset="0"/>
              <a:cs typeface="Calibri" panose="020F0502020204030204" pitchFamily="34" charset="0"/>
            </a:endParaRPr>
          </a:p>
          <a:p>
            <a:pPr>
              <a:spcAft>
                <a:spcPts val="0"/>
              </a:spcAft>
            </a:pPr>
            <a:endParaRPr lang="en-GB" sz="2000" b="1" dirty="0" smtClean="0">
              <a:latin typeface="Calibri" panose="020F0502020204030204" pitchFamily="34" charset="0"/>
              <a:cs typeface="Calibri" panose="020F0502020204030204" pitchFamily="34" charset="0"/>
            </a:endParaRPr>
          </a:p>
          <a:p>
            <a:pPr>
              <a:spcAft>
                <a:spcPts val="0"/>
              </a:spcAft>
            </a:pPr>
            <a:endParaRPr lang="en-GB" sz="2000" b="1" dirty="0">
              <a:latin typeface="Calibri" panose="020F0502020204030204" pitchFamily="34" charset="0"/>
              <a:cs typeface="Calibri" panose="020F0502020204030204" pitchFamily="34" charset="0"/>
            </a:endParaRPr>
          </a:p>
          <a:p>
            <a:pPr>
              <a:spcAft>
                <a:spcPts val="0"/>
              </a:spcAft>
            </a:pPr>
            <a:endParaRPr lang="en-GB" sz="2000" b="1" dirty="0" smtClean="0">
              <a:latin typeface="Calibri" panose="020F0502020204030204" pitchFamily="34" charset="0"/>
              <a:cs typeface="Calibri" panose="020F0502020204030204" pitchFamily="34" charset="0"/>
            </a:endParaRPr>
          </a:p>
          <a:p>
            <a:pPr>
              <a:spcAft>
                <a:spcPts val="0"/>
              </a:spcAft>
            </a:pPr>
            <a:endParaRPr lang="en-GB" sz="2000" dirty="0">
              <a:latin typeface="Calibri" panose="020F0502020204030204" pitchFamily="34" charset="0"/>
              <a:cs typeface="Calibri" panose="020F0502020204030204" pitchFamily="34" charset="0"/>
            </a:endParaRPr>
          </a:p>
          <a:p>
            <a:pPr>
              <a:spcAft>
                <a:spcPts val="0"/>
              </a:spcAft>
            </a:pPr>
            <a:r>
              <a:rPr lang="en-GB" sz="2000" dirty="0" smtClean="0">
                <a:latin typeface="Calibri" panose="020F0502020204030204" pitchFamily="34" charset="0"/>
                <a:cs typeface="Calibri" panose="020F0502020204030204" pitchFamily="34" charset="0"/>
              </a:rPr>
              <a:t>Cohort is just an example of the naming of that extra filter</a:t>
            </a:r>
            <a:r>
              <a:rPr lang="en-GB" sz="2000" dirty="0" smtClean="0">
                <a:latin typeface="Calibri" panose="020F0502020204030204" pitchFamily="34" charset="0"/>
                <a:ea typeface="Calibri" panose="020F0502020204030204" pitchFamily="34" charset="0"/>
                <a:cs typeface="Calibri" panose="020F0502020204030204" pitchFamily="34" charset="0"/>
              </a:rPr>
              <a:t>.</a:t>
            </a:r>
            <a:endParaRPr lang="en-GB" sz="2000"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6" name="TextBox 5"/>
          <p:cNvSpPr txBox="1"/>
          <p:nvPr/>
        </p:nvSpPr>
        <p:spPr>
          <a:xfrm>
            <a:off x="8279904" y="6453336"/>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N College</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784140" y="1836100"/>
            <a:ext cx="3048000" cy="847725"/>
          </a:xfrm>
          <a:prstGeom prst="rect">
            <a:avLst/>
          </a:prstGeom>
        </p:spPr>
      </p:pic>
      <p:pic>
        <p:nvPicPr>
          <p:cNvPr id="5" name="Picture 4"/>
          <p:cNvPicPr>
            <a:picLocks noChangeAspect="1"/>
          </p:cNvPicPr>
          <p:nvPr/>
        </p:nvPicPr>
        <p:blipFill>
          <a:blip r:embed="rId3"/>
          <a:stretch>
            <a:fillRect/>
          </a:stretch>
        </p:blipFill>
        <p:spPr>
          <a:xfrm>
            <a:off x="1706438" y="4437112"/>
            <a:ext cx="7258050" cy="695325"/>
          </a:xfrm>
          <a:prstGeom prst="rect">
            <a:avLst/>
          </a:prstGeom>
        </p:spPr>
      </p:pic>
    </p:spTree>
    <p:extLst>
      <p:ext uri="{BB962C8B-B14F-4D97-AF65-F5344CB8AC3E}">
        <p14:creationId xmlns:p14="http://schemas.microsoft.com/office/powerpoint/2010/main" val="35347592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699792" y="653787"/>
            <a:ext cx="6048672" cy="1323439"/>
          </a:xfrm>
          <a:prstGeom prst="rect">
            <a:avLst/>
          </a:prstGeom>
        </p:spPr>
        <p:txBody>
          <a:bodyPr wrap="square">
            <a:spAutoFit/>
          </a:bodyPr>
          <a:lstStyle/>
          <a:p>
            <a:r>
              <a:rPr lang="en-GB" sz="2000" b="1" dirty="0" smtClean="0">
                <a:latin typeface="Calibri" panose="020F0502020204030204" pitchFamily="34" charset="0"/>
                <a:ea typeface="Calibri" panose="020F0502020204030204" pitchFamily="34" charset="0"/>
                <a:cs typeface="Calibri" panose="020F0502020204030204" pitchFamily="34" charset="0"/>
              </a:rPr>
              <a:t>Add </a:t>
            </a:r>
            <a:r>
              <a:rPr lang="en-GB" sz="2000" b="1" dirty="0">
                <a:latin typeface="Calibri" panose="020F0502020204030204" pitchFamily="34" charset="0"/>
                <a:ea typeface="Calibri" panose="020F0502020204030204" pitchFamily="34" charset="0"/>
                <a:cs typeface="Calibri" panose="020F0502020204030204" pitchFamily="34" charset="0"/>
              </a:rPr>
              <a:t>a Notes section to the Employer </a:t>
            </a:r>
            <a:r>
              <a:rPr lang="en-GB" sz="2000" b="1" dirty="0" smtClean="0">
                <a:latin typeface="Calibri" panose="020F0502020204030204" pitchFamily="34" charset="0"/>
                <a:ea typeface="Calibri" panose="020F0502020204030204" pitchFamily="34" charset="0"/>
                <a:cs typeface="Calibri" panose="020F0502020204030204" pitchFamily="34" charset="0"/>
              </a:rPr>
              <a:t>page for Centre </a:t>
            </a:r>
            <a:r>
              <a:rPr lang="en-GB" sz="2000" b="1" dirty="0" smtClean="0">
                <a:latin typeface="Calibri" panose="020F0502020204030204" pitchFamily="34" charset="0"/>
                <a:ea typeface="Calibri" panose="020F0502020204030204" pitchFamily="34" charset="0"/>
                <a:cs typeface="Calibri" panose="020F0502020204030204" pitchFamily="34" charset="0"/>
              </a:rPr>
              <a:t>Admin</a:t>
            </a:r>
          </a:p>
          <a:p>
            <a:endParaRPr lang="en-GB" sz="2000" b="1" dirty="0" smtClean="0">
              <a:latin typeface="Calibri" panose="020F0502020204030204" pitchFamily="34" charset="0"/>
              <a:ea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Do you need to upload any documents?</a:t>
            </a:r>
            <a:endParaRPr lang="en-GB" sz="2000" dirty="0">
              <a:latin typeface="Calibri" panose="020F0502020204030204" pitchFamily="34" charset="0"/>
              <a:cs typeface="Calibri" panose="020F0502020204030204" pitchFamily="34" charset="0"/>
            </a:endParaRPr>
          </a:p>
        </p:txBody>
      </p:sp>
      <p:sp>
        <p:nvSpPr>
          <p:cNvPr id="6" name="TextBox 5"/>
          <p:cNvSpPr txBox="1"/>
          <p:nvPr/>
        </p:nvSpPr>
        <p:spPr>
          <a:xfrm>
            <a:off x="7020272" y="6237312"/>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W Training</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3495664" y="1988840"/>
            <a:ext cx="4949677" cy="4248472"/>
          </a:xfrm>
          <a:prstGeom prst="rect">
            <a:avLst/>
          </a:prstGeom>
        </p:spPr>
      </p:pic>
    </p:spTree>
    <p:extLst>
      <p:ext uri="{BB962C8B-B14F-4D97-AF65-F5344CB8AC3E}">
        <p14:creationId xmlns:p14="http://schemas.microsoft.com/office/powerpoint/2010/main" val="411583819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63586" y="353641"/>
            <a:ext cx="6048672" cy="2246769"/>
          </a:xfrm>
          <a:prstGeom prst="rect">
            <a:avLst/>
          </a:prstGeom>
        </p:spPr>
        <p:txBody>
          <a:bodyPr wrap="square">
            <a:spAutoFit/>
          </a:bodyPr>
          <a:lstStyle/>
          <a:p>
            <a:pPr lvl="0">
              <a:spcAft>
                <a:spcPts val="0"/>
              </a:spcAft>
            </a:pPr>
            <a:r>
              <a:rPr lang="en-GB" sz="2000" b="1" dirty="0">
                <a:latin typeface="Calibri" panose="020F0502020204030204" pitchFamily="34" charset="0"/>
                <a:ea typeface="Times New Roman" panose="02020603050405020304" pitchFamily="18" charset="0"/>
                <a:cs typeface="Times New Roman" panose="02020603050405020304" pitchFamily="18" charset="0"/>
              </a:rPr>
              <a:t>On Gap </a:t>
            </a:r>
            <a:r>
              <a:rPr lang="en-GB" sz="2000" b="1" dirty="0" smtClean="0">
                <a:latin typeface="Calibri" panose="020F0502020204030204" pitchFamily="34" charset="0"/>
                <a:ea typeface="Times New Roman" panose="02020603050405020304" pitchFamily="18" charset="0"/>
                <a:cs typeface="Times New Roman" panose="02020603050405020304" pitchFamily="18" charset="0"/>
              </a:rPr>
              <a:t>Analysis report </a:t>
            </a:r>
            <a:r>
              <a:rPr lang="en-GB" sz="2000" b="1" dirty="0">
                <a:latin typeface="Calibri" panose="020F0502020204030204" pitchFamily="34" charset="0"/>
                <a:ea typeface="Times New Roman" panose="02020603050405020304" pitchFamily="18" charset="0"/>
                <a:cs typeface="Times New Roman" panose="02020603050405020304" pitchFamily="18" charset="0"/>
              </a:rPr>
              <a:t>– click </a:t>
            </a:r>
            <a:r>
              <a:rPr lang="en-GB" sz="2000" b="1" dirty="0" smtClean="0">
                <a:latin typeface="Calibri" panose="020F0502020204030204" pitchFamily="34" charset="0"/>
                <a:ea typeface="Times New Roman" panose="02020603050405020304" pitchFamily="18" charset="0"/>
                <a:cs typeface="Times New Roman" panose="02020603050405020304" pitchFamily="18" charset="0"/>
              </a:rPr>
              <a:t>“All” so </a:t>
            </a:r>
            <a:r>
              <a:rPr lang="en-GB" sz="2000" b="1" dirty="0">
                <a:latin typeface="Calibri" panose="020F0502020204030204" pitchFamily="34" charset="0"/>
                <a:ea typeface="Times New Roman" panose="02020603050405020304" pitchFamily="18" charset="0"/>
                <a:cs typeface="Times New Roman" panose="02020603050405020304" pitchFamily="18" charset="0"/>
              </a:rPr>
              <a:t>all criteria for the whole </a:t>
            </a:r>
            <a:r>
              <a:rPr lang="en-GB" sz="2000" b="1" dirty="0" smtClean="0">
                <a:latin typeface="Calibri" panose="020F0502020204030204" pitchFamily="34" charset="0"/>
                <a:ea typeface="Times New Roman" panose="02020603050405020304" pitchFamily="18" charset="0"/>
                <a:cs typeface="Times New Roman" panose="02020603050405020304" pitchFamily="18" charset="0"/>
              </a:rPr>
              <a:t>qualification </a:t>
            </a:r>
            <a:r>
              <a:rPr lang="en-GB" sz="2000" b="1" dirty="0">
                <a:latin typeface="Calibri" panose="020F0502020204030204" pitchFamily="34" charset="0"/>
                <a:ea typeface="Times New Roman" panose="02020603050405020304" pitchFamily="18" charset="0"/>
                <a:cs typeface="Times New Roman" panose="02020603050405020304" pitchFamily="18" charset="0"/>
              </a:rPr>
              <a:t>can be displayed </a:t>
            </a:r>
            <a:r>
              <a:rPr lang="en-GB" sz="2000" b="1" dirty="0" smtClean="0">
                <a:latin typeface="Calibri" panose="020F0502020204030204" pitchFamily="34" charset="0"/>
                <a:ea typeface="Times New Roman" panose="02020603050405020304" pitchFamily="18" charset="0"/>
                <a:cs typeface="Times New Roman" panose="02020603050405020304" pitchFamily="18" charset="0"/>
              </a:rPr>
              <a:t>(as </a:t>
            </a:r>
            <a:r>
              <a:rPr lang="en-GB" sz="2000" b="1" dirty="0">
                <a:latin typeface="Calibri" panose="020F0502020204030204" pitchFamily="34" charset="0"/>
                <a:ea typeface="Times New Roman" panose="02020603050405020304" pitchFamily="18" charset="0"/>
                <a:cs typeface="Times New Roman" panose="02020603050405020304" pitchFamily="18" charset="0"/>
              </a:rPr>
              <a:t>opposed to just the gaps)- for all units selected</a:t>
            </a:r>
            <a:r>
              <a:rPr lang="en-GB" sz="2000" b="1" dirty="0" smtClean="0">
                <a:latin typeface="Calibri" panose="020F0502020204030204" pitchFamily="34" charset="0"/>
                <a:ea typeface="Times New Roman" panose="02020603050405020304" pitchFamily="18" charset="0"/>
                <a:cs typeface="Times New Roman" panose="02020603050405020304" pitchFamily="18" charset="0"/>
              </a:rPr>
              <a:t>.</a:t>
            </a:r>
          </a:p>
          <a:p>
            <a:pPr lvl="0">
              <a:spcAft>
                <a:spcPts val="0"/>
              </a:spcAft>
            </a:pP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spcAft>
                <a:spcPts val="0"/>
              </a:spcAft>
            </a:pPr>
            <a:r>
              <a:rPr lang="en-GB" sz="2000" dirty="0" smtClean="0">
                <a:latin typeface="Calibri" panose="020F0502020204030204" pitchFamily="34" charset="0"/>
                <a:ea typeface="Times New Roman" panose="02020603050405020304" pitchFamily="18" charset="0"/>
                <a:cs typeface="Times New Roman" panose="02020603050405020304" pitchFamily="18" charset="0"/>
              </a:rPr>
              <a:t>Is this another report - i.e. all criteria rather than a gap </a:t>
            </a:r>
            <a:r>
              <a:rPr lang="en-GB" sz="2000" dirty="0" smtClean="0">
                <a:latin typeface="Calibri" panose="020F0502020204030204" pitchFamily="34" charset="0"/>
                <a:ea typeface="Times New Roman" panose="02020603050405020304" pitchFamily="18" charset="0"/>
                <a:cs typeface="Times New Roman" panose="02020603050405020304" pitchFamily="18" charset="0"/>
              </a:rPr>
              <a:t>analysis or is it all criteria and the gaps highlighted in another colour?</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54224" y="2610594"/>
            <a:ext cx="3733800" cy="2114550"/>
          </a:xfrm>
          <a:prstGeom prst="rect">
            <a:avLst/>
          </a:prstGeom>
        </p:spPr>
      </p:pic>
      <p:pic>
        <p:nvPicPr>
          <p:cNvPr id="5" name="Picture 4"/>
          <p:cNvPicPr>
            <a:picLocks noChangeAspect="1"/>
          </p:cNvPicPr>
          <p:nvPr/>
        </p:nvPicPr>
        <p:blipFill>
          <a:blip r:embed="rId3"/>
          <a:stretch>
            <a:fillRect/>
          </a:stretch>
        </p:blipFill>
        <p:spPr>
          <a:xfrm>
            <a:off x="3249488" y="3826718"/>
            <a:ext cx="5715000" cy="2914650"/>
          </a:xfrm>
          <a:prstGeom prst="rect">
            <a:avLst/>
          </a:prstGeom>
        </p:spPr>
      </p:pic>
    </p:spTree>
    <p:extLst>
      <p:ext uri="{BB962C8B-B14F-4D97-AF65-F5344CB8AC3E}">
        <p14:creationId xmlns:p14="http://schemas.microsoft.com/office/powerpoint/2010/main" val="24805442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546648" y="620688"/>
            <a:ext cx="6318448" cy="4662174"/>
          </a:xfrm>
          <a:prstGeom prst="rect">
            <a:avLst/>
          </a:prstGeom>
        </p:spPr>
        <p:txBody>
          <a:bodyPr wrap="square">
            <a:spAutoFit/>
          </a:bodyPr>
          <a:lstStyle/>
          <a:p>
            <a:pPr lvl="0">
              <a:lnSpc>
                <a:spcPct val="107000"/>
              </a:lnSpc>
              <a:spcAft>
                <a:spcPts val="800"/>
              </a:spcAft>
            </a:pPr>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 below developments were released last week </a:t>
            </a:r>
          </a:p>
          <a:p>
            <a:pPr lvl="0">
              <a:lnSpc>
                <a:spcPct val="107000"/>
              </a:lnSpc>
              <a:spcAft>
                <a:spcPts val="800"/>
              </a:spcAft>
            </a:pPr>
            <a:r>
              <a:rPr lang="en-GB"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There is a webinar to discuss these updates this </a:t>
            </a:r>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Thursday 17</a:t>
            </a:r>
            <a:r>
              <a:rPr lang="en-GB" sz="2000" b="1" baseline="30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GB"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Nov at 10.30am</a:t>
            </a:r>
            <a:r>
              <a:rPr lang="en-GB"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Please let me know if you would like an invite to attend the session</a:t>
            </a:r>
          </a:p>
          <a:p>
            <a:pPr lvl="0">
              <a:lnSpc>
                <a:spcPct val="107000"/>
              </a:lnSpc>
              <a:spcAft>
                <a:spcPts val="800"/>
              </a:spcAft>
            </a:pPr>
            <a:endParaRPr lang="en-GB" u="sng"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en-GB"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Creating </a:t>
            </a: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or </a:t>
            </a:r>
            <a:r>
              <a:rPr lang="en-GB"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editing </a:t>
            </a: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a learner’s date of birth</a:t>
            </a:r>
            <a:r>
              <a:rPr lang="en-GB"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342900" lvl="0" indent="-342900">
              <a:spcAft>
                <a:spcPts val="800"/>
              </a:spcAft>
              <a:buFont typeface="+mj-lt"/>
              <a:buAutoNum type="arabicPeriod"/>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'Archiving' Activity Log categories </a:t>
            </a:r>
          </a:p>
          <a:p>
            <a:pPr marL="342900" lvl="0" indent="-342900">
              <a:spcAft>
                <a:spcPts val="800"/>
              </a:spcAft>
              <a:buFont typeface="+mj-lt"/>
              <a:buAutoNum type="arabicPeriod"/>
            </a:pPr>
            <a:r>
              <a:rPr lang="en-GB" sz="2000" dirty="0" smtClean="0">
                <a:solidFill>
                  <a:srgbClr val="000000"/>
                </a:solidFill>
                <a:latin typeface="Calibri" panose="020F0502020204030204" pitchFamily="34" charset="0"/>
                <a:cs typeface="Calibri" panose="020F0502020204030204" pitchFamily="34" charset="0"/>
              </a:rPr>
              <a:t>Adding </a:t>
            </a:r>
            <a:r>
              <a:rPr lang="en-GB" sz="2000" dirty="0">
                <a:solidFill>
                  <a:srgbClr val="000000"/>
                </a:solidFill>
                <a:latin typeface="Calibri" panose="020F0502020204030204" pitchFamily="34" charset="0"/>
                <a:cs typeface="Calibri" panose="020F0502020204030204" pitchFamily="34" charset="0"/>
              </a:rPr>
              <a:t>a report builder to create bespoke reports in </a:t>
            </a:r>
            <a:r>
              <a:rPr lang="en-GB" sz="2000" dirty="0" smtClean="0">
                <a:solidFill>
                  <a:srgbClr val="000000"/>
                </a:solidFill>
                <a:latin typeface="Calibri" panose="020F0502020204030204" pitchFamily="34" charset="0"/>
                <a:cs typeface="Calibri" panose="020F0502020204030204" pitchFamily="34" charset="0"/>
              </a:rPr>
              <a:t>VQM</a:t>
            </a:r>
          </a:p>
          <a:p>
            <a:pPr marL="342900" lvl="0" indent="-342900">
              <a:buFont typeface="+mj-lt"/>
              <a:buAutoNum type="arabicPeriod"/>
            </a:pPr>
            <a:r>
              <a:rPr lang="en-GB" sz="2000" dirty="0" smtClean="0">
                <a:solidFill>
                  <a:srgbClr val="000000"/>
                </a:solidFill>
                <a:latin typeface="Calibri" panose="020F0502020204030204" pitchFamily="34" charset="0"/>
                <a:cs typeface="Calibri" panose="020F0502020204030204" pitchFamily="34" charset="0"/>
              </a:rPr>
              <a:t>Notification </a:t>
            </a:r>
            <a:r>
              <a:rPr lang="en-GB" sz="2000" dirty="0">
                <a:solidFill>
                  <a:srgbClr val="000000"/>
                </a:solidFill>
                <a:latin typeface="Calibri" panose="020F0502020204030204" pitchFamily="34" charset="0"/>
                <a:cs typeface="Calibri" panose="020F0502020204030204" pitchFamily="34" charset="0"/>
              </a:rPr>
              <a:t>to learner, assessor and </a:t>
            </a:r>
            <a:r>
              <a:rPr lang="en-GB" sz="2000" dirty="0" smtClean="0">
                <a:solidFill>
                  <a:srgbClr val="000000"/>
                </a:solidFill>
                <a:latin typeface="Calibri" panose="020F0502020204030204" pitchFamily="34" charset="0"/>
                <a:cs typeface="Calibri" panose="020F0502020204030204" pitchFamily="34" charset="0"/>
              </a:rPr>
              <a:t>employer </a:t>
            </a:r>
            <a:r>
              <a:rPr lang="en-GB" sz="2000" dirty="0">
                <a:solidFill>
                  <a:srgbClr val="000000"/>
                </a:solidFill>
                <a:latin typeface="Calibri" panose="020F0502020204030204" pitchFamily="34" charset="0"/>
                <a:cs typeface="Calibri" panose="020F0502020204030204" pitchFamily="34" charset="0"/>
              </a:rPr>
              <a:t>when OTJ isn't progressing </a:t>
            </a:r>
          </a:p>
          <a:p>
            <a:pPr lvl="0">
              <a:lnSpc>
                <a:spcPct val="107000"/>
              </a:lnSpc>
              <a:spcAft>
                <a:spcPts val="800"/>
              </a:spcAft>
            </a:pPr>
            <a:endParaRPr lang="en-GB"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361122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627784" y="191994"/>
            <a:ext cx="6240016" cy="3908762"/>
          </a:xfrm>
          <a:prstGeom prst="rect">
            <a:avLst/>
          </a:prstGeom>
        </p:spPr>
        <p:txBody>
          <a:bodyPr wrap="square">
            <a:spAutoFit/>
          </a:bodyPr>
          <a:lstStyle/>
          <a:p>
            <a:r>
              <a:rPr lang="en-GB" sz="2000" b="1" dirty="0" smtClean="0">
                <a:latin typeface="Calibri" panose="020F0502020204030204" pitchFamily="34" charset="0"/>
                <a:cs typeface="Calibri" panose="020F0502020204030204" pitchFamily="34" charset="0"/>
              </a:rPr>
              <a:t>Individualised </a:t>
            </a:r>
            <a:r>
              <a:rPr lang="en-GB" sz="2000" b="1" dirty="0" smtClean="0">
                <a:latin typeface="Calibri" panose="020F0502020204030204" pitchFamily="34" charset="0"/>
                <a:cs typeface="Calibri" panose="020F0502020204030204" pitchFamily="34" charset="0"/>
              </a:rPr>
              <a:t>Learner Record (ILR</a:t>
            </a:r>
            <a:r>
              <a:rPr lang="en-GB" sz="2000" b="1" dirty="0" smtClean="0">
                <a:latin typeface="Calibri" panose="020F0502020204030204" pitchFamily="34" charset="0"/>
                <a:cs typeface="Calibri" panose="020F0502020204030204" pitchFamily="34" charset="0"/>
              </a:rPr>
              <a:t>)</a:t>
            </a:r>
          </a:p>
          <a:p>
            <a:endParaRPr lang="en-GB" sz="2000" b="1"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Just to put this into perspective, for </a:t>
            </a:r>
            <a:r>
              <a:rPr lang="en-GB" sz="2000" dirty="0" smtClean="0">
                <a:latin typeface="Calibri" panose="020F0502020204030204" pitchFamily="34" charset="0"/>
                <a:cs typeface="Calibri" panose="020F0502020204030204" pitchFamily="34" charset="0"/>
              </a:rPr>
              <a:t>us t</a:t>
            </a:r>
            <a:r>
              <a:rPr lang="en-GB" sz="2000" dirty="0" smtClean="0">
                <a:latin typeface="Calibri" panose="020F0502020204030204" pitchFamily="34" charset="0"/>
                <a:cs typeface="Calibri" panose="020F0502020204030204" pitchFamily="34" charset="0"/>
              </a:rPr>
              <a:t>his is a massive development.  If this was an absolute must, it is unlikely that we would complete any other UG developments at all next year.</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Does anyone have an MIS which integrates with the ILR and looking for VQ to integrate with the MIS  We have an API and can chat to you offline regarding this.</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6" name="TextBox 5"/>
          <p:cNvSpPr txBox="1"/>
          <p:nvPr/>
        </p:nvSpPr>
        <p:spPr>
          <a:xfrm>
            <a:off x="7020272" y="6237312"/>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H</a:t>
            </a:r>
          </a:p>
        </p:txBody>
      </p:sp>
      <p:pic>
        <p:nvPicPr>
          <p:cNvPr id="4" name="Picture 3"/>
          <p:cNvPicPr>
            <a:picLocks noChangeAspect="1"/>
          </p:cNvPicPr>
          <p:nvPr/>
        </p:nvPicPr>
        <p:blipFill>
          <a:blip r:embed="rId2"/>
          <a:stretch>
            <a:fillRect/>
          </a:stretch>
        </p:blipFill>
        <p:spPr>
          <a:xfrm>
            <a:off x="3023828" y="4379531"/>
            <a:ext cx="5447928" cy="1889750"/>
          </a:xfrm>
          <a:prstGeom prst="rect">
            <a:avLst/>
          </a:prstGeom>
        </p:spPr>
      </p:pic>
    </p:spTree>
    <p:extLst>
      <p:ext uri="{BB962C8B-B14F-4D97-AF65-F5344CB8AC3E}">
        <p14:creationId xmlns:p14="http://schemas.microsoft.com/office/powerpoint/2010/main" val="85354576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515928" y="332656"/>
            <a:ext cx="6628072" cy="3908762"/>
          </a:xfrm>
          <a:prstGeom prst="rect">
            <a:avLst/>
          </a:prstGeom>
        </p:spPr>
        <p:txBody>
          <a:bodyPr wrap="square">
            <a:spAutoFit/>
          </a:bodyPr>
          <a:lstStyle/>
          <a:p>
            <a:r>
              <a:rPr lang="en-GB" sz="2000" b="1" dirty="0" smtClean="0">
                <a:latin typeface="Calibri" panose="020F0502020204030204" pitchFamily="34" charset="0"/>
                <a:ea typeface="Calibri" panose="020F0502020204030204" pitchFamily="34" charset="0"/>
                <a:cs typeface="Calibri" panose="020F0502020204030204" pitchFamily="34" charset="0"/>
              </a:rPr>
              <a:t>New report </a:t>
            </a:r>
            <a:r>
              <a:rPr lang="en-GB" sz="2000" b="1" dirty="0">
                <a:latin typeface="Calibri" panose="020F0502020204030204" pitchFamily="34" charset="0"/>
                <a:ea typeface="Calibri" panose="020F0502020204030204" pitchFamily="34" charset="0"/>
                <a:cs typeface="Calibri" panose="020F0502020204030204" pitchFamily="34" charset="0"/>
              </a:rPr>
              <a:t>tracking what </a:t>
            </a:r>
            <a:r>
              <a:rPr lang="en-GB" sz="2000" b="1" dirty="0" smtClean="0">
                <a:latin typeface="Calibri" panose="020F0502020204030204" pitchFamily="34" charset="0"/>
                <a:ea typeface="Calibri" panose="020F0502020204030204" pitchFamily="34" charset="0"/>
                <a:cs typeface="Calibri" panose="020F0502020204030204" pitchFamily="34" charset="0"/>
              </a:rPr>
              <a:t>OTJ entries </a:t>
            </a:r>
            <a:r>
              <a:rPr lang="en-GB" sz="2000" b="1" dirty="0">
                <a:latin typeface="Calibri" panose="020F0502020204030204" pitchFamily="34" charset="0"/>
                <a:ea typeface="Calibri" panose="020F0502020204030204" pitchFamily="34" charset="0"/>
                <a:cs typeface="Calibri" panose="020F0502020204030204" pitchFamily="34" charset="0"/>
              </a:rPr>
              <a:t>had been confirmed by </a:t>
            </a:r>
            <a:r>
              <a:rPr lang="en-GB" sz="2000" b="1" dirty="0" smtClean="0">
                <a:latin typeface="Calibri" panose="020F0502020204030204" pitchFamily="34" charset="0"/>
                <a:ea typeface="Calibri" panose="020F0502020204030204" pitchFamily="34" charset="0"/>
                <a:cs typeface="Calibri" panose="020F0502020204030204" pitchFamily="34" charset="0"/>
              </a:rPr>
              <a:t>the employer </a:t>
            </a:r>
            <a:r>
              <a:rPr lang="en-GB" sz="2000" b="1" dirty="0">
                <a:latin typeface="Calibri" panose="020F0502020204030204" pitchFamily="34" charset="0"/>
                <a:ea typeface="Calibri" panose="020F0502020204030204" pitchFamily="34" charset="0"/>
                <a:cs typeface="Calibri" panose="020F0502020204030204" pitchFamily="34" charset="0"/>
              </a:rPr>
              <a:t>and </a:t>
            </a:r>
            <a:r>
              <a:rPr lang="en-GB" sz="2000" b="1" dirty="0" smtClean="0">
                <a:latin typeface="Calibri" panose="020F0502020204030204" pitchFamily="34" charset="0"/>
                <a:ea typeface="Calibri" panose="020F0502020204030204" pitchFamily="34" charset="0"/>
                <a:cs typeface="Calibri" panose="020F0502020204030204" pitchFamily="34" charset="0"/>
              </a:rPr>
              <a:t>the learner in both </a:t>
            </a:r>
            <a:r>
              <a:rPr lang="en-GB" sz="2000" b="1" dirty="0">
                <a:latin typeface="Calibri" panose="020F0502020204030204" pitchFamily="34" charset="0"/>
                <a:ea typeface="Calibri" panose="020F0502020204030204" pitchFamily="34" charset="0"/>
                <a:cs typeface="Calibri" panose="020F0502020204030204" pitchFamily="34" charset="0"/>
              </a:rPr>
              <a:t>Diary/Activity </a:t>
            </a:r>
            <a:r>
              <a:rPr lang="en-GB" sz="2000" b="1" dirty="0" smtClean="0">
                <a:latin typeface="Calibri" panose="020F0502020204030204" pitchFamily="34" charset="0"/>
                <a:ea typeface="Calibri" panose="020F0502020204030204" pitchFamily="34" charset="0"/>
                <a:cs typeface="Calibri" panose="020F0502020204030204" pitchFamily="34" charset="0"/>
              </a:rPr>
              <a:t>Log tabs</a:t>
            </a:r>
            <a:r>
              <a:rPr lang="en-GB" sz="2000" b="1" dirty="0" smtClean="0">
                <a:latin typeface="Calibri" panose="020F0502020204030204" pitchFamily="34" charset="0"/>
                <a:ea typeface="Calibri" panose="020F0502020204030204" pitchFamily="34" charset="0"/>
                <a:cs typeface="Calibri" panose="020F0502020204030204" pitchFamily="34" charset="0"/>
              </a:rPr>
              <a:t>.</a:t>
            </a:r>
          </a:p>
          <a:p>
            <a:endParaRPr lang="en-GB" sz="2000" b="1" dirty="0">
              <a:latin typeface="Calibri" panose="020F0502020204030204" pitchFamily="34" charset="0"/>
              <a:ea typeface="Calibri" panose="020F0502020204030204" pitchFamily="34" charset="0"/>
              <a:cs typeface="Calibri" panose="020F0502020204030204" pitchFamily="34" charset="0"/>
            </a:endParaRPr>
          </a:p>
          <a:p>
            <a:endParaRPr lang="en-GB" sz="2000" dirty="0" smtClean="0">
              <a:latin typeface="Calibri" panose="020F0502020204030204" pitchFamily="34" charset="0"/>
              <a:ea typeface="Calibri" panose="020F0502020204030204" pitchFamily="34" charset="0"/>
              <a:cs typeface="Calibri" panose="020F0502020204030204" pitchFamily="34" charset="0"/>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a:p>
            <a:endParaRPr lang="en-GB" sz="2000" dirty="0" smtClean="0">
              <a:latin typeface="Calibri" panose="020F0502020204030204" pitchFamily="34" charset="0"/>
              <a:ea typeface="Calibri" panose="020F0502020204030204" pitchFamily="34" charset="0"/>
              <a:cs typeface="Calibri" panose="020F0502020204030204" pitchFamily="34" charset="0"/>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a:p>
            <a:endParaRPr lang="en-GB" sz="2000" dirty="0" smtClean="0">
              <a:latin typeface="Calibri" panose="020F0502020204030204" pitchFamily="34" charset="0"/>
              <a:ea typeface="Calibri" panose="020F0502020204030204" pitchFamily="34" charset="0"/>
              <a:cs typeface="Calibri" panose="020F0502020204030204" pitchFamily="34" charset="0"/>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smtClean="0">
                <a:latin typeface="Calibri" panose="020F0502020204030204" pitchFamily="34" charset="0"/>
                <a:ea typeface="Calibri" panose="020F0502020204030204" pitchFamily="34" charset="0"/>
                <a:cs typeface="Calibri" panose="020F0502020204030204" pitchFamily="34" charset="0"/>
              </a:rPr>
              <a:t>Bespoke?</a:t>
            </a:r>
          </a:p>
          <a:p>
            <a:endParaRPr lang="en-GB" b="1"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7" name="TextBox 6"/>
          <p:cNvSpPr txBox="1"/>
          <p:nvPr/>
        </p:nvSpPr>
        <p:spPr>
          <a:xfrm>
            <a:off x="8604448" y="6550223"/>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S </a:t>
            </a:r>
            <a:r>
              <a:rPr lang="en-GB" sz="1400" dirty="0" smtClean="0">
                <a:latin typeface="Calibri" panose="020F0502020204030204" pitchFamily="34" charset="0"/>
                <a:cs typeface="Calibri" panose="020F0502020204030204" pitchFamily="34" charset="0"/>
              </a:rPr>
              <a:t>Part</a:t>
            </a:r>
            <a:endParaRPr lang="en-GB" sz="1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2"/>
          <a:srcRect t="39659"/>
          <a:stretch/>
        </p:blipFill>
        <p:spPr>
          <a:xfrm>
            <a:off x="2711745" y="1303481"/>
            <a:ext cx="6236437" cy="1752997"/>
          </a:xfrm>
          <a:prstGeom prst="rect">
            <a:avLst/>
          </a:prstGeom>
        </p:spPr>
      </p:pic>
      <p:pic>
        <p:nvPicPr>
          <p:cNvPr id="5" name="Picture 4"/>
          <p:cNvPicPr>
            <a:picLocks noChangeAspect="1"/>
          </p:cNvPicPr>
          <p:nvPr/>
        </p:nvPicPr>
        <p:blipFill>
          <a:blip r:embed="rId3"/>
          <a:stretch>
            <a:fillRect/>
          </a:stretch>
        </p:blipFill>
        <p:spPr>
          <a:xfrm>
            <a:off x="2175907" y="3604878"/>
            <a:ext cx="6772275" cy="1752600"/>
          </a:xfrm>
          <a:prstGeom prst="rect">
            <a:avLst/>
          </a:prstGeom>
        </p:spPr>
      </p:pic>
      <p:pic>
        <p:nvPicPr>
          <p:cNvPr id="6" name="Picture 5"/>
          <p:cNvPicPr>
            <a:picLocks noChangeAspect="1"/>
          </p:cNvPicPr>
          <p:nvPr/>
        </p:nvPicPr>
        <p:blipFill>
          <a:blip r:embed="rId4"/>
          <a:stretch>
            <a:fillRect/>
          </a:stretch>
        </p:blipFill>
        <p:spPr>
          <a:xfrm>
            <a:off x="5918706" y="4581190"/>
            <a:ext cx="1800225" cy="1552575"/>
          </a:xfrm>
          <a:prstGeom prst="rect">
            <a:avLst/>
          </a:prstGeom>
        </p:spPr>
      </p:pic>
    </p:spTree>
    <p:extLst>
      <p:ext uri="{BB962C8B-B14F-4D97-AF65-F5344CB8AC3E}">
        <p14:creationId xmlns:p14="http://schemas.microsoft.com/office/powerpoint/2010/main" val="53747108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895600" y="505504"/>
            <a:ext cx="5996880" cy="400110"/>
          </a:xfrm>
          <a:prstGeom prst="rect">
            <a:avLst/>
          </a:prstGeom>
          <a:noFill/>
        </p:spPr>
        <p:txBody>
          <a:bodyPr wrap="square" rtlCol="0">
            <a:spAutoFit/>
          </a:bodyPr>
          <a:lstStyle/>
          <a:p>
            <a:pPr lvl="0">
              <a:spcAft>
                <a:spcPts val="0"/>
              </a:spcAft>
            </a:pPr>
            <a:r>
              <a:rPr lang="en-GB" sz="2000" b="1" dirty="0" smtClean="0">
                <a:latin typeface="Calibri" panose="020F0502020204030204" pitchFamily="34" charset="0"/>
                <a:ea typeface="Times New Roman" panose="02020603050405020304" pitchFamily="18" charset="0"/>
              </a:rPr>
              <a:t>Make titles </a:t>
            </a:r>
            <a:r>
              <a:rPr lang="en-GB" sz="2000" b="1" dirty="0">
                <a:latin typeface="Calibri" panose="020F0502020204030204" pitchFamily="34" charset="0"/>
                <a:ea typeface="Times New Roman" panose="02020603050405020304" pitchFamily="18" charset="0"/>
              </a:rPr>
              <a:t>on OTJT </a:t>
            </a:r>
            <a:r>
              <a:rPr lang="en-GB" sz="2000" b="1" dirty="0" smtClean="0">
                <a:latin typeface="Calibri" panose="020F0502020204030204" pitchFamily="34" charset="0"/>
                <a:ea typeface="Times New Roman" panose="02020603050405020304" pitchFamily="18" charset="0"/>
              </a:rPr>
              <a:t>reports consistent</a:t>
            </a:r>
            <a:endParaRPr lang="en-GB" sz="2000" b="1" dirty="0">
              <a:effectLst/>
              <a:latin typeface="Calibri" panose="020F0502020204030204" pitchFamily="34" charset="0"/>
              <a:ea typeface="Calibri" panose="020F0502020204030204" pitchFamily="34" charset="0"/>
            </a:endParaRPr>
          </a:p>
        </p:txBody>
      </p:sp>
      <p:pic>
        <p:nvPicPr>
          <p:cNvPr id="1026" name="Picture 5"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440" y="1688461"/>
            <a:ext cx="5953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497282"/>
            <a:ext cx="4196680" cy="82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816565" y="6535953"/>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K</a:t>
            </a:r>
          </a:p>
        </p:txBody>
      </p:sp>
    </p:spTree>
    <p:extLst>
      <p:ext uri="{BB962C8B-B14F-4D97-AF65-F5344CB8AC3E}">
        <p14:creationId xmlns:p14="http://schemas.microsoft.com/office/powerpoint/2010/main" val="218158587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698790" y="260648"/>
            <a:ext cx="6014164" cy="707886"/>
          </a:xfrm>
          <a:prstGeom prst="rect">
            <a:avLst/>
          </a:prstGeom>
          <a:noFill/>
        </p:spPr>
        <p:txBody>
          <a:bodyPr wrap="square" rtlCol="0">
            <a:spAutoFit/>
          </a:bodyPr>
          <a:lstStyle/>
          <a:p>
            <a:pPr>
              <a:spcAft>
                <a:spcPts val="0"/>
              </a:spcAft>
            </a:pPr>
            <a:r>
              <a:rPr lang="en-GB" sz="2000" b="1" dirty="0" smtClean="0">
                <a:latin typeface="Calibri" panose="020F0502020204030204" pitchFamily="34" charset="0"/>
                <a:ea typeface="Calibri" panose="020F0502020204030204" pitchFamily="34" charset="0"/>
                <a:cs typeface="Calibri" panose="020F0502020204030204" pitchFamily="34" charset="0"/>
              </a:rPr>
              <a:t>Add to the existing Progress </a:t>
            </a:r>
            <a:r>
              <a:rPr lang="en-GB" sz="2000" b="1" dirty="0">
                <a:latin typeface="Calibri" panose="020F0502020204030204" pitchFamily="34" charset="0"/>
                <a:ea typeface="Calibri" panose="020F0502020204030204" pitchFamily="34" charset="0"/>
                <a:cs typeface="Calibri" panose="020F0502020204030204" pitchFamily="34" charset="0"/>
              </a:rPr>
              <a:t>R</a:t>
            </a:r>
            <a:r>
              <a:rPr lang="en-GB" sz="2000" b="1" dirty="0" smtClean="0">
                <a:latin typeface="Calibri" panose="020F0502020204030204" pitchFamily="34" charset="0"/>
                <a:ea typeface="Calibri" panose="020F0502020204030204" pitchFamily="34" charset="0"/>
                <a:cs typeface="Calibri" panose="020F0502020204030204" pitchFamily="34" charset="0"/>
              </a:rPr>
              <a:t>eview report to track </a:t>
            </a:r>
            <a:r>
              <a:rPr lang="en-GB" sz="2000" b="1" dirty="0">
                <a:latin typeface="Calibri" panose="020F0502020204030204" pitchFamily="34" charset="0"/>
                <a:ea typeface="Calibri" panose="020F0502020204030204" pitchFamily="34" charset="0"/>
                <a:cs typeface="Calibri" panose="020F0502020204030204" pitchFamily="34" charset="0"/>
              </a:rPr>
              <a:t>who has signed off Progress Reviews.</a:t>
            </a:r>
            <a:endParaRPr lang="en-GB" sz="20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p:cNvSpPr txBox="1"/>
          <p:nvPr/>
        </p:nvSpPr>
        <p:spPr>
          <a:xfrm>
            <a:off x="8532440" y="6528087"/>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S </a:t>
            </a:r>
            <a:r>
              <a:rPr lang="en-GB" sz="1400" dirty="0" smtClean="0">
                <a:latin typeface="Calibri" panose="020F0502020204030204" pitchFamily="34" charset="0"/>
                <a:cs typeface="Calibri" panose="020F0502020204030204" pitchFamily="34" charset="0"/>
              </a:rPr>
              <a:t>Part</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a:srcRect b="7029"/>
          <a:stretch/>
        </p:blipFill>
        <p:spPr>
          <a:xfrm>
            <a:off x="179512" y="1484784"/>
            <a:ext cx="5881464" cy="3705200"/>
          </a:xfrm>
          <a:prstGeom prst="rect">
            <a:avLst/>
          </a:prstGeom>
        </p:spPr>
      </p:pic>
      <p:pic>
        <p:nvPicPr>
          <p:cNvPr id="5" name="Picture 4"/>
          <p:cNvPicPr>
            <a:picLocks noChangeAspect="1"/>
          </p:cNvPicPr>
          <p:nvPr/>
        </p:nvPicPr>
        <p:blipFill>
          <a:blip r:embed="rId3"/>
          <a:stretch>
            <a:fillRect/>
          </a:stretch>
        </p:blipFill>
        <p:spPr>
          <a:xfrm>
            <a:off x="6070444" y="3396208"/>
            <a:ext cx="2857500" cy="1905000"/>
          </a:xfrm>
          <a:prstGeom prst="rect">
            <a:avLst/>
          </a:prstGeom>
        </p:spPr>
      </p:pic>
      <p:pic>
        <p:nvPicPr>
          <p:cNvPr id="7" name="Picture 6"/>
          <p:cNvPicPr>
            <a:picLocks noChangeAspect="1"/>
          </p:cNvPicPr>
          <p:nvPr/>
        </p:nvPicPr>
        <p:blipFill>
          <a:blip r:embed="rId4"/>
          <a:stretch>
            <a:fillRect/>
          </a:stretch>
        </p:blipFill>
        <p:spPr>
          <a:xfrm>
            <a:off x="6060919" y="2950657"/>
            <a:ext cx="2876550" cy="478343"/>
          </a:xfrm>
          <a:prstGeom prst="rect">
            <a:avLst/>
          </a:prstGeom>
        </p:spPr>
      </p:pic>
      <p:sp>
        <p:nvSpPr>
          <p:cNvPr id="8" name="TextBox 7"/>
          <p:cNvSpPr txBox="1"/>
          <p:nvPr/>
        </p:nvSpPr>
        <p:spPr>
          <a:xfrm>
            <a:off x="3059831" y="5589240"/>
            <a:ext cx="5877637" cy="707886"/>
          </a:xfrm>
          <a:prstGeom prst="rect">
            <a:avLst/>
          </a:prstGeom>
          <a:noFill/>
        </p:spPr>
        <p:txBody>
          <a:bodyPr wrap="square" rtlCol="0">
            <a:spAutoFit/>
          </a:bodyPr>
          <a:lstStyle/>
          <a:p>
            <a:r>
              <a:rPr lang="en-GB" sz="2000" dirty="0" smtClean="0">
                <a:latin typeface="Calibri" panose="020F0502020204030204" pitchFamily="34" charset="0"/>
                <a:cs typeface="Calibri" panose="020F0502020204030204" pitchFamily="34" charset="0"/>
              </a:rPr>
              <a:t>Currently no hover-over or one particular assessors name</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113035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7784" y="332656"/>
            <a:ext cx="6516216" cy="3477875"/>
          </a:xfrm>
          <a:prstGeom prst="rect">
            <a:avLst/>
          </a:prstGeom>
        </p:spPr>
        <p:txBody>
          <a:bodyPr wrap="square">
            <a:spAutoFit/>
          </a:bodyPr>
          <a:lstStyle/>
          <a:p>
            <a:r>
              <a:rPr lang="en-GB" sz="2000" b="1" dirty="0" smtClean="0">
                <a:latin typeface="Calibri" panose="020F0502020204030204" pitchFamily="34" charset="0"/>
                <a:ea typeface="Calibri" panose="020F0502020204030204" pitchFamily="34" charset="0"/>
                <a:cs typeface="Calibri" panose="020F0502020204030204" pitchFamily="34" charset="0"/>
              </a:rPr>
              <a:t>Create a Learner </a:t>
            </a:r>
            <a:r>
              <a:rPr lang="en-GB" sz="2000" b="1" dirty="0">
                <a:latin typeface="Calibri" panose="020F0502020204030204" pitchFamily="34" charset="0"/>
                <a:ea typeface="Calibri" panose="020F0502020204030204" pitchFamily="34" charset="0"/>
                <a:cs typeface="Calibri" panose="020F0502020204030204" pitchFamily="34" charset="0"/>
              </a:rPr>
              <a:t>A</a:t>
            </a:r>
            <a:r>
              <a:rPr lang="en-GB" sz="2000" b="1" dirty="0" smtClean="0">
                <a:latin typeface="Calibri" panose="020F0502020204030204" pitchFamily="34" charset="0"/>
                <a:ea typeface="Calibri" panose="020F0502020204030204" pitchFamily="34" charset="0"/>
                <a:cs typeface="Calibri" panose="020F0502020204030204" pitchFamily="34" charset="0"/>
              </a:rPr>
              <a:t>ctivity </a:t>
            </a:r>
            <a:r>
              <a:rPr lang="en-GB" sz="2000" b="1" dirty="0">
                <a:latin typeface="Calibri" panose="020F0502020204030204" pitchFamily="34" charset="0"/>
                <a:ea typeface="Calibri" panose="020F0502020204030204" pitchFamily="34" charset="0"/>
                <a:cs typeface="Calibri" panose="020F0502020204030204" pitchFamily="34" charset="0"/>
              </a:rPr>
              <a:t>report. The same layout as the </a:t>
            </a:r>
            <a:r>
              <a:rPr lang="en-GB" sz="2000" b="1" dirty="0" smtClean="0">
                <a:latin typeface="Calibri" panose="020F0502020204030204" pitchFamily="34" charset="0"/>
                <a:ea typeface="Calibri" panose="020F0502020204030204" pitchFamily="34" charset="0"/>
                <a:cs typeface="Calibri" panose="020F0502020204030204" pitchFamily="34" charset="0"/>
              </a:rPr>
              <a:t>Assessor </a:t>
            </a:r>
            <a:r>
              <a:rPr lang="en-GB" sz="2000" b="1" dirty="0">
                <a:latin typeface="Calibri" panose="020F0502020204030204" pitchFamily="34" charset="0"/>
                <a:ea typeface="Calibri" panose="020F0502020204030204" pitchFamily="34" charset="0"/>
                <a:cs typeface="Calibri" panose="020F0502020204030204" pitchFamily="34" charset="0"/>
              </a:rPr>
              <a:t>A</a:t>
            </a:r>
            <a:r>
              <a:rPr lang="en-GB" sz="2000" b="1" dirty="0" smtClean="0">
                <a:latin typeface="Calibri" panose="020F0502020204030204" pitchFamily="34" charset="0"/>
                <a:ea typeface="Calibri" panose="020F0502020204030204" pitchFamily="34" charset="0"/>
                <a:cs typeface="Calibri" panose="020F0502020204030204" pitchFamily="34" charset="0"/>
              </a:rPr>
              <a:t>ctivity report and available in bespoke </a:t>
            </a:r>
            <a:r>
              <a:rPr lang="en-GB" sz="2000" b="1" dirty="0" smtClean="0">
                <a:latin typeface="Calibri" panose="020F0502020204030204" pitchFamily="34" charset="0"/>
                <a:ea typeface="Calibri" panose="020F0502020204030204" pitchFamily="34" charset="0"/>
                <a:cs typeface="Calibri" panose="020F0502020204030204" pitchFamily="34" charset="0"/>
              </a:rPr>
              <a:t>reports</a:t>
            </a:r>
          </a:p>
          <a:p>
            <a:endParaRPr lang="en-GB" sz="2000" b="1"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Currently have this:</a:t>
            </a:r>
          </a:p>
          <a:p>
            <a:endParaRPr lang="en-GB" sz="2000" dirty="0">
              <a:latin typeface="Calibri" panose="020F0502020204030204" pitchFamily="34" charset="0"/>
              <a:cs typeface="Calibri" panose="020F0502020204030204" pitchFamily="34" charset="0"/>
            </a:endParaRPr>
          </a:p>
          <a:p>
            <a:endParaRPr lang="en-GB" sz="2000" dirty="0" smtClean="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smtClean="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This is the proposal:</a:t>
            </a:r>
            <a:endParaRPr lang="en-GB" sz="2000" dirty="0">
              <a:latin typeface="Calibri" panose="020F0502020204030204" pitchFamily="34" charset="0"/>
              <a:cs typeface="Calibri" panose="020F0502020204030204" pitchFamily="34" charset="0"/>
            </a:endParaRPr>
          </a:p>
        </p:txBody>
      </p:sp>
      <p:sp>
        <p:nvSpPr>
          <p:cNvPr id="5" name="TextBox 4"/>
          <p:cNvSpPr txBox="1"/>
          <p:nvPr/>
        </p:nvSpPr>
        <p:spPr>
          <a:xfrm>
            <a:off x="8532440" y="6550223"/>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B </a:t>
            </a:r>
            <a:r>
              <a:rPr lang="en-GB" sz="1400" dirty="0" smtClean="0">
                <a:latin typeface="Calibri" panose="020F0502020204030204" pitchFamily="34" charset="0"/>
                <a:cs typeface="Calibri" panose="020F0502020204030204" pitchFamily="34" charset="0"/>
              </a:rPr>
              <a:t>Sky</a:t>
            </a:r>
            <a:endParaRPr lang="en-GB"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892102" y="1604196"/>
            <a:ext cx="5640338" cy="1680788"/>
          </a:xfrm>
          <a:prstGeom prst="rect">
            <a:avLst/>
          </a:prstGeom>
        </p:spPr>
      </p:pic>
      <p:pic>
        <p:nvPicPr>
          <p:cNvPr id="7" name="Picture 6"/>
          <p:cNvPicPr>
            <a:picLocks noChangeAspect="1"/>
          </p:cNvPicPr>
          <p:nvPr/>
        </p:nvPicPr>
        <p:blipFill>
          <a:blip r:embed="rId3"/>
          <a:stretch>
            <a:fillRect/>
          </a:stretch>
        </p:blipFill>
        <p:spPr>
          <a:xfrm>
            <a:off x="2051720" y="3763119"/>
            <a:ext cx="6696075" cy="962025"/>
          </a:xfrm>
          <a:prstGeom prst="rect">
            <a:avLst/>
          </a:prstGeom>
        </p:spPr>
      </p:pic>
      <p:pic>
        <p:nvPicPr>
          <p:cNvPr id="8" name="Picture 7"/>
          <p:cNvPicPr>
            <a:picLocks noChangeAspect="1"/>
          </p:cNvPicPr>
          <p:nvPr/>
        </p:nvPicPr>
        <p:blipFill>
          <a:blip r:embed="rId4"/>
          <a:stretch>
            <a:fillRect/>
          </a:stretch>
        </p:blipFill>
        <p:spPr>
          <a:xfrm>
            <a:off x="2051720" y="4725144"/>
            <a:ext cx="6696075" cy="1323975"/>
          </a:xfrm>
          <a:prstGeom prst="rect">
            <a:avLst/>
          </a:prstGeom>
        </p:spPr>
      </p:pic>
    </p:spTree>
    <p:extLst>
      <p:ext uri="{BB962C8B-B14F-4D97-AF65-F5344CB8AC3E}">
        <p14:creationId xmlns:p14="http://schemas.microsoft.com/office/powerpoint/2010/main" val="128432919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843808" y="836712"/>
            <a:ext cx="5904655" cy="4708981"/>
          </a:xfrm>
          <a:prstGeom prst="rect">
            <a:avLst/>
          </a:prstGeom>
          <a:noFill/>
        </p:spPr>
        <p:txBody>
          <a:bodyPr wrap="square" rtlCol="0">
            <a:spAutoFit/>
          </a:bodyPr>
          <a:lstStyle/>
          <a:p>
            <a:pPr>
              <a:spcAft>
                <a:spcPts val="0"/>
              </a:spcAft>
            </a:pPr>
            <a:r>
              <a:rPr lang="en-GB" sz="2000" b="1" dirty="0" smtClean="0">
                <a:latin typeface="Calibri" panose="020F0502020204030204" pitchFamily="34" charset="0"/>
                <a:ea typeface="Calibri" panose="020F0502020204030204" pitchFamily="34" charset="0"/>
                <a:cs typeface="Calibri" panose="020F0502020204030204" pitchFamily="34" charset="0"/>
              </a:rPr>
              <a:t>E-Learning</a:t>
            </a:r>
          </a:p>
          <a:p>
            <a:pPr>
              <a:spcAft>
                <a:spcPts val="0"/>
              </a:spcAft>
            </a:pPr>
            <a:endParaRPr lang="en-GB" sz="2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2000" dirty="0" smtClean="0">
                <a:latin typeface="Calibri" panose="020F0502020204030204" pitchFamily="34" charset="0"/>
                <a:ea typeface="Calibri" panose="020F0502020204030204" pitchFamily="34" charset="0"/>
                <a:cs typeface="Calibri" panose="020F0502020204030204" pitchFamily="34" charset="0"/>
              </a:rPr>
              <a:t>We </a:t>
            </a:r>
            <a:r>
              <a:rPr lang="en-GB" sz="2000" dirty="0">
                <a:latin typeface="Calibri" panose="020F0502020204030204" pitchFamily="34" charset="0"/>
                <a:ea typeface="Calibri" panose="020F0502020204030204" pitchFamily="34" charset="0"/>
                <a:cs typeface="Calibri" panose="020F0502020204030204" pitchFamily="34" charset="0"/>
              </a:rPr>
              <a:t>are looking </a:t>
            </a:r>
            <a:r>
              <a:rPr lang="en-GB" sz="2000" dirty="0" smtClean="0">
                <a:latin typeface="Calibri" panose="020F0502020204030204" pitchFamily="34" charset="0"/>
                <a:ea typeface="Calibri" panose="020F0502020204030204" pitchFamily="34" charset="0"/>
                <a:cs typeface="Calibri" panose="020F0502020204030204" pitchFamily="34" charset="0"/>
              </a:rPr>
              <a:t>at particular interactive technology </a:t>
            </a:r>
            <a:r>
              <a:rPr lang="en-GB" sz="2000" dirty="0">
                <a:latin typeface="Calibri" panose="020F0502020204030204" pitchFamily="34" charset="0"/>
                <a:ea typeface="Calibri" panose="020F0502020204030204" pitchFamily="34" charset="0"/>
                <a:cs typeface="Calibri" panose="020F0502020204030204" pitchFamily="34" charset="0"/>
              </a:rPr>
              <a:t>for the learning content </a:t>
            </a:r>
            <a:r>
              <a:rPr lang="en-GB" sz="2000" dirty="0" smtClean="0">
                <a:latin typeface="Calibri" panose="020F0502020204030204" pitchFamily="34" charset="0"/>
                <a:ea typeface="Calibri" panose="020F0502020204030204" pitchFamily="34" charset="0"/>
                <a:cs typeface="Calibri" panose="020F0502020204030204" pitchFamily="34" charset="0"/>
              </a:rPr>
              <a:t>units </a:t>
            </a:r>
            <a:r>
              <a:rPr lang="en-GB" sz="2000" dirty="0">
                <a:latin typeface="Calibri" panose="020F0502020204030204" pitchFamily="34" charset="0"/>
                <a:ea typeface="Calibri" panose="020F0502020204030204" pitchFamily="34" charset="0"/>
                <a:cs typeface="Calibri" panose="020F0502020204030204" pitchFamily="34" charset="0"/>
              </a:rPr>
              <a:t>only – </a:t>
            </a:r>
            <a:r>
              <a:rPr lang="en-GB" sz="2000" u="sng" dirty="0">
                <a:latin typeface="Calibri" panose="020F0502020204030204" pitchFamily="34" charset="0"/>
                <a:cs typeface="Calibri" panose="020F0502020204030204" pitchFamily="34" charset="0"/>
                <a:hlinkClick r:id="rId2"/>
              </a:rPr>
              <a:t>Parcel Wave Fire Safety Awareness</a:t>
            </a:r>
            <a:endParaRPr lang="en-GB" sz="2000" dirty="0" smtClean="0">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20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2000" dirty="0" smtClean="0">
                <a:latin typeface="Calibri" panose="020F0502020204030204" pitchFamily="34" charset="0"/>
                <a:ea typeface="Calibri" panose="020F0502020204030204" pitchFamily="34" charset="0"/>
                <a:cs typeface="Calibri" panose="020F0502020204030204" pitchFamily="34" charset="0"/>
              </a:rPr>
              <a:t>MCQ </a:t>
            </a:r>
            <a:r>
              <a:rPr lang="en-GB" sz="2000" dirty="0">
                <a:latin typeface="Calibri" panose="020F0502020204030204" pitchFamily="34" charset="0"/>
                <a:ea typeface="Calibri" panose="020F0502020204030204" pitchFamily="34" charset="0"/>
                <a:cs typeface="Calibri" panose="020F0502020204030204" pitchFamily="34" charset="0"/>
              </a:rPr>
              <a:t>and SAQ units are not affected at all. </a:t>
            </a:r>
            <a:endParaRPr lang="en-GB" sz="2000" dirty="0" smtClean="0">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2000" dirty="0" smtClean="0">
                <a:latin typeface="Calibri" panose="020F0502020204030204" pitchFamily="34" charset="0"/>
                <a:ea typeface="Calibri" panose="020F0502020204030204" pitchFamily="34" charset="0"/>
                <a:cs typeface="Calibri" panose="020F0502020204030204" pitchFamily="34" charset="0"/>
              </a:rPr>
              <a:t>Our dilemma is that e-learning is slowly being rolled out but to invest in this technology we need some commitment of use from you.</a:t>
            </a:r>
          </a:p>
          <a:p>
            <a:pPr>
              <a:spcAft>
                <a:spcPts val="0"/>
              </a:spcAft>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2000" dirty="0" smtClean="0">
                <a:latin typeface="Calibri" panose="020F0502020204030204" pitchFamily="34" charset="0"/>
                <a:ea typeface="Calibri" panose="020F0502020204030204" pitchFamily="34" charset="0"/>
                <a:cs typeface="Calibri" panose="020F0502020204030204" pitchFamily="34" charset="0"/>
              </a:rPr>
              <a:t>Our questions are: will you be using the e-learning in VQManager?  Would something like this sway your commitment?</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318369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131841" y="1253951"/>
            <a:ext cx="5616624" cy="400110"/>
          </a:xfrm>
          <a:prstGeom prst="rect">
            <a:avLst/>
          </a:prstGeom>
          <a:noFill/>
        </p:spPr>
        <p:txBody>
          <a:bodyPr wrap="square" rtlCol="0">
            <a:spAutoFit/>
          </a:bodyPr>
          <a:lstStyle/>
          <a:p>
            <a:r>
              <a:rPr lang="en-GB" sz="2000" dirty="0" smtClean="0">
                <a:latin typeface="Calibri" panose="020F0502020204030204" pitchFamily="34" charset="0"/>
                <a:cs typeface="Calibri" panose="020F0502020204030204" pitchFamily="34" charset="0"/>
              </a:rPr>
              <a:t>Any Questions regarding what you have seen today?</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75723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716016" y="2564904"/>
            <a:ext cx="4104456" cy="400110"/>
          </a:xfrm>
          <a:prstGeom prst="rect">
            <a:avLst/>
          </a:prstGeom>
          <a:noFill/>
        </p:spPr>
        <p:txBody>
          <a:bodyPr wrap="square" rtlCol="0">
            <a:spAutoFit/>
          </a:bodyPr>
          <a:lstStyle/>
          <a:p>
            <a:r>
              <a:rPr lang="en-GB" sz="2000" dirty="0" smtClean="0">
                <a:latin typeface="Calibri" panose="020F0502020204030204" pitchFamily="34" charset="0"/>
                <a:cs typeface="Calibri" panose="020F0502020204030204" pitchFamily="34" charset="0"/>
              </a:rPr>
              <a:t>All vote now!</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928752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419872" y="2492896"/>
            <a:ext cx="4104456" cy="707886"/>
          </a:xfrm>
          <a:prstGeom prst="rect">
            <a:avLst/>
          </a:prstGeom>
          <a:noFill/>
        </p:spPr>
        <p:txBody>
          <a:bodyPr wrap="square" rtlCol="0">
            <a:spAutoFit/>
          </a:bodyPr>
          <a:lstStyle/>
          <a:p>
            <a:pPr algn="ctr"/>
            <a:r>
              <a:rPr lang="en-GB" sz="2000" dirty="0" smtClean="0">
                <a:latin typeface="Calibri" panose="020F0502020204030204" pitchFamily="34" charset="0"/>
                <a:cs typeface="Calibri" panose="020F0502020204030204" pitchFamily="34" charset="0"/>
              </a:rPr>
              <a:t>Thank </a:t>
            </a:r>
            <a:r>
              <a:rPr lang="en-GB" sz="2000" dirty="0" smtClean="0">
                <a:latin typeface="Calibri" panose="020F0502020204030204" pitchFamily="34" charset="0"/>
                <a:cs typeface="Calibri" panose="020F0502020204030204" pitchFamily="34" charset="0"/>
              </a:rPr>
              <a:t>you</a:t>
            </a:r>
          </a:p>
          <a:p>
            <a:pPr algn="ctr"/>
            <a:r>
              <a:rPr lang="en-GB" sz="2000" dirty="0" smtClean="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sym typeface="Wingdings" panose="05000000000000000000" pitchFamily="2" charset="2"/>
              </a:rPr>
              <a:t></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5510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816" y="764704"/>
            <a:ext cx="5760640" cy="4114800"/>
          </a:xfrm>
        </p:spPr>
        <p:txBody>
          <a:bodyPr/>
          <a:lstStyle/>
          <a:p>
            <a:pPr marL="0" indent="0" algn="ctr">
              <a:buNone/>
            </a:pPr>
            <a:r>
              <a:rPr lang="en-GB" sz="2400" dirty="0" smtClean="0">
                <a:latin typeface="Calibri" panose="020F0502020204030204" pitchFamily="34" charset="0"/>
                <a:cs typeface="Calibri" panose="020F0502020204030204" pitchFamily="34" charset="0"/>
              </a:rPr>
              <a:t>Today’s Discussion</a:t>
            </a:r>
          </a:p>
          <a:p>
            <a:pPr marL="0" indent="0">
              <a:buNone/>
            </a:pPr>
            <a:r>
              <a:rPr lang="en-GB" sz="2000" dirty="0" smtClean="0">
                <a:latin typeface="Calibri" panose="020F0502020204030204" pitchFamily="34" charset="0"/>
                <a:cs typeface="Calibri" panose="020F0502020204030204" pitchFamily="34" charset="0"/>
              </a:rPr>
              <a:t>We are not taking any new suggestions today, but here are the ideas we would like to discuss with you and then ask for your votes at the end of the session:</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9838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780485" y="676806"/>
            <a:ext cx="6358976" cy="1015663"/>
          </a:xfrm>
          <a:prstGeom prst="rect">
            <a:avLst/>
          </a:prstGeom>
        </p:spPr>
        <p:txBody>
          <a:bodyPr wrap="square">
            <a:spAutoFit/>
          </a:bodyPr>
          <a:lstStyle/>
          <a:p>
            <a:pPr lvl="0">
              <a:spcAft>
                <a:spcPts val="0"/>
              </a:spcAft>
            </a:pPr>
            <a:r>
              <a:rPr lang="en-GB" sz="2000" b="1" dirty="0" smtClean="0">
                <a:solidFill>
                  <a:srgbClr val="000000"/>
                </a:solidFill>
                <a:latin typeface="Calibri" panose="020F0502020204030204" pitchFamily="34" charset="0"/>
                <a:ea typeface="Calibri" panose="020F0502020204030204" pitchFamily="34" charset="0"/>
              </a:rPr>
              <a:t>Create a page on Facebook for learners to direct message SkillWise to give feedback/suggestions and share experiences</a:t>
            </a:r>
            <a:endParaRPr lang="en-GB" sz="2000" b="1" dirty="0">
              <a:solidFill>
                <a:srgbClr val="000000"/>
              </a:solidFill>
              <a:latin typeface="Calibri" panose="020F0502020204030204" pitchFamily="34" charset="0"/>
              <a:ea typeface="Calibri" panose="020F0502020204030204" pitchFamily="34" charset="0"/>
            </a:endParaRPr>
          </a:p>
        </p:txBody>
      </p:sp>
      <p:sp>
        <p:nvSpPr>
          <p:cNvPr id="7" name="TextBox 6"/>
          <p:cNvSpPr txBox="1"/>
          <p:nvPr/>
        </p:nvSpPr>
        <p:spPr>
          <a:xfrm>
            <a:off x="7020272" y="6237312"/>
            <a:ext cx="1728192" cy="307777"/>
          </a:xfrm>
          <a:prstGeom prst="rect">
            <a:avLst/>
          </a:prstGeom>
          <a:noFill/>
        </p:spPr>
        <p:txBody>
          <a:bodyPr wrap="square" rtlCol="0">
            <a:spAutoFit/>
          </a:bodyPr>
          <a:lstStyle/>
          <a:p>
            <a:r>
              <a:rPr lang="en-GB" sz="1400" dirty="0" smtClean="0">
                <a:latin typeface="Calibri" panose="020F0502020204030204" pitchFamily="34" charset="0"/>
                <a:cs typeface="Calibri" panose="020F0502020204030204" pitchFamily="34" charset="0"/>
              </a:rPr>
              <a:t>S </a:t>
            </a:r>
            <a:r>
              <a:rPr lang="en-GB" sz="1400" dirty="0" smtClean="0">
                <a:latin typeface="Calibri" panose="020F0502020204030204" pitchFamily="34" charset="0"/>
                <a:cs typeface="Calibri" panose="020F0502020204030204" pitchFamily="34" charset="0"/>
              </a:rPr>
              <a:t>College</a:t>
            </a:r>
            <a:endParaRPr lang="en-GB" sz="1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3891186" y="2238197"/>
            <a:ext cx="3629372" cy="3000086"/>
          </a:xfrm>
          <a:prstGeom prst="rect">
            <a:avLst/>
          </a:prstGeom>
        </p:spPr>
      </p:pic>
    </p:spTree>
    <p:extLst>
      <p:ext uri="{BB962C8B-B14F-4D97-AF65-F5344CB8AC3E}">
        <p14:creationId xmlns:p14="http://schemas.microsoft.com/office/powerpoint/2010/main" val="6087121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908720"/>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861735" y="692696"/>
            <a:ext cx="6058926" cy="1384995"/>
          </a:xfrm>
          <a:prstGeom prst="rect">
            <a:avLst/>
          </a:prstGeom>
        </p:spPr>
        <p:txBody>
          <a:bodyPr wrap="square">
            <a:spAutoFit/>
          </a:bodyPr>
          <a:lstStyle/>
          <a:p>
            <a:pPr lvl="0">
              <a:spcAft>
                <a:spcPts val="0"/>
              </a:spcAft>
            </a:pPr>
            <a:r>
              <a:rPr lang="en-GB" sz="2000" b="1" dirty="0" smtClean="0">
                <a:solidFill>
                  <a:srgbClr val="000000"/>
                </a:solidFill>
                <a:latin typeface="Calibri" panose="020F0502020204030204" pitchFamily="34" charset="0"/>
                <a:ea typeface="Times New Roman" panose="02020603050405020304" pitchFamily="18" charset="0"/>
              </a:rPr>
              <a:t>Create a </a:t>
            </a:r>
            <a:r>
              <a:rPr lang="en-GB" sz="2000" b="1" dirty="0">
                <a:solidFill>
                  <a:srgbClr val="000000"/>
                </a:solidFill>
                <a:latin typeface="Calibri" panose="020F0502020204030204" pitchFamily="34" charset="0"/>
                <a:ea typeface="Times New Roman" panose="02020603050405020304" pitchFamily="18" charset="0"/>
              </a:rPr>
              <a:t>messaging system built </a:t>
            </a:r>
            <a:r>
              <a:rPr lang="en-GB" sz="2000" b="1" dirty="0" smtClean="0">
                <a:solidFill>
                  <a:srgbClr val="000000"/>
                </a:solidFill>
                <a:latin typeface="Calibri" panose="020F0502020204030204" pitchFamily="34" charset="0"/>
                <a:ea typeface="Times New Roman" panose="02020603050405020304" pitchFamily="18" charset="0"/>
              </a:rPr>
              <a:t>into </a:t>
            </a:r>
            <a:r>
              <a:rPr lang="en-GB" sz="2000" b="1" dirty="0">
                <a:solidFill>
                  <a:srgbClr val="000000"/>
                </a:solidFill>
                <a:latin typeface="Calibri" panose="020F0502020204030204" pitchFamily="34" charset="0"/>
                <a:ea typeface="Times New Roman" panose="02020603050405020304" pitchFamily="18" charset="0"/>
              </a:rPr>
              <a:t>VQM which allows </a:t>
            </a:r>
            <a:r>
              <a:rPr lang="en-GB" sz="2000" b="1" dirty="0" smtClean="0">
                <a:solidFill>
                  <a:srgbClr val="000000"/>
                </a:solidFill>
                <a:latin typeface="Calibri" panose="020F0502020204030204" pitchFamily="34" charset="0"/>
                <a:ea typeface="Times New Roman" panose="02020603050405020304" pitchFamily="18" charset="0"/>
              </a:rPr>
              <a:t>assessors </a:t>
            </a:r>
            <a:r>
              <a:rPr lang="en-GB" sz="2000" b="1" dirty="0">
                <a:solidFill>
                  <a:srgbClr val="000000"/>
                </a:solidFill>
                <a:latin typeface="Calibri" panose="020F0502020204030204" pitchFamily="34" charset="0"/>
                <a:ea typeface="Times New Roman" panose="02020603050405020304" pitchFamily="18" charset="0"/>
              </a:rPr>
              <a:t>and learners to correspond either on a 1:1 basis or as a </a:t>
            </a:r>
            <a:r>
              <a:rPr lang="en-GB" sz="2000" b="1" dirty="0" smtClean="0">
                <a:solidFill>
                  <a:srgbClr val="000000"/>
                </a:solidFill>
                <a:latin typeface="Calibri" panose="020F0502020204030204" pitchFamily="34" charset="0"/>
                <a:ea typeface="Times New Roman" panose="02020603050405020304" pitchFamily="18" charset="0"/>
              </a:rPr>
              <a:t>group/cohort.</a:t>
            </a:r>
          </a:p>
          <a:p>
            <a:pPr lvl="0">
              <a:spcAft>
                <a:spcPts val="0"/>
              </a:spcAft>
            </a:pPr>
            <a:endParaRPr lang="en-GB" dirty="0">
              <a:solidFill>
                <a:srgbClr val="000000"/>
              </a:solidFill>
              <a:latin typeface="Calibri" panose="020F0502020204030204" pitchFamily="34" charset="0"/>
              <a:ea typeface="Calibri" panose="020F0502020204030204" pitchFamily="34" charset="0"/>
            </a:endParaRPr>
          </a:p>
        </p:txBody>
      </p:sp>
      <p:sp>
        <p:nvSpPr>
          <p:cNvPr id="6" name="TextBox 5"/>
          <p:cNvSpPr txBox="1"/>
          <p:nvPr/>
        </p:nvSpPr>
        <p:spPr>
          <a:xfrm>
            <a:off x="8676456" y="6453336"/>
            <a:ext cx="1728192"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K</a:t>
            </a:r>
          </a:p>
        </p:txBody>
      </p:sp>
      <p:pic>
        <p:nvPicPr>
          <p:cNvPr id="3" name="Picture 2"/>
          <p:cNvPicPr>
            <a:picLocks noChangeAspect="1"/>
          </p:cNvPicPr>
          <p:nvPr/>
        </p:nvPicPr>
        <p:blipFill>
          <a:blip r:embed="rId2"/>
          <a:stretch>
            <a:fillRect/>
          </a:stretch>
        </p:blipFill>
        <p:spPr>
          <a:xfrm>
            <a:off x="4139952" y="2636912"/>
            <a:ext cx="3228975" cy="2876550"/>
          </a:xfrm>
          <a:prstGeom prst="rect">
            <a:avLst/>
          </a:prstGeom>
        </p:spPr>
      </p:pic>
    </p:spTree>
    <p:extLst>
      <p:ext uri="{BB962C8B-B14F-4D97-AF65-F5344CB8AC3E}">
        <p14:creationId xmlns:p14="http://schemas.microsoft.com/office/powerpoint/2010/main" val="31177172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2"/>
          <a:srcRect b="58833"/>
          <a:stretch/>
        </p:blipFill>
        <p:spPr>
          <a:xfrm>
            <a:off x="2373466" y="2858199"/>
            <a:ext cx="6454994" cy="1611952"/>
          </a:xfrm>
          <a:prstGeom prst="rect">
            <a:avLst/>
          </a:prstGeom>
        </p:spPr>
      </p:pic>
      <p:pic>
        <p:nvPicPr>
          <p:cNvPr id="5" name="Picture 4"/>
          <p:cNvPicPr>
            <a:picLocks noChangeAspect="1"/>
          </p:cNvPicPr>
          <p:nvPr/>
        </p:nvPicPr>
        <p:blipFill>
          <a:blip r:embed="rId3"/>
          <a:stretch>
            <a:fillRect/>
          </a:stretch>
        </p:blipFill>
        <p:spPr>
          <a:xfrm>
            <a:off x="2373466" y="4415776"/>
            <a:ext cx="6454994" cy="1853335"/>
          </a:xfrm>
          <a:prstGeom prst="rect">
            <a:avLst/>
          </a:prstGeom>
        </p:spPr>
      </p:pic>
      <p:sp>
        <p:nvSpPr>
          <p:cNvPr id="6" name="TextBox 5"/>
          <p:cNvSpPr txBox="1"/>
          <p:nvPr/>
        </p:nvSpPr>
        <p:spPr>
          <a:xfrm>
            <a:off x="2566519" y="404664"/>
            <a:ext cx="6068888" cy="1938992"/>
          </a:xfrm>
          <a:prstGeom prst="rect">
            <a:avLst/>
          </a:prstGeom>
          <a:noFill/>
        </p:spPr>
        <p:txBody>
          <a:bodyPr wrap="square" rtlCol="0">
            <a:spAutoFit/>
          </a:bodyPr>
          <a:lstStyle/>
          <a:p>
            <a:r>
              <a:rPr lang="en-GB" sz="2000" b="1" dirty="0" smtClean="0">
                <a:latin typeface="Calibri" panose="020F0502020204030204" pitchFamily="34" charset="0"/>
                <a:cs typeface="Calibri" panose="020F0502020204030204" pitchFamily="34" charset="0"/>
              </a:rPr>
              <a:t>Expand My VQManager network tab for assessors and IQAs to indicate who is associated with who</a:t>
            </a:r>
            <a:r>
              <a:rPr lang="en-GB" sz="2000" dirty="0" smtClean="0">
                <a:latin typeface="Calibri" panose="020F0502020204030204" pitchFamily="34" charset="0"/>
                <a:cs typeface="Calibri" panose="020F0502020204030204" pitchFamily="34" charset="0"/>
              </a:rPr>
              <a:t>.</a:t>
            </a:r>
          </a:p>
          <a:p>
            <a:endParaRPr lang="en-GB" sz="2000"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Currently just lists people in network but can’t easily see which employer is linked with which learner for example This would be for assessors and IQA</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2424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23859</TotalTime>
  <Words>2099</Words>
  <Application>Microsoft Office PowerPoint</Application>
  <PresentationFormat>On-screen Show (4:3)</PresentationFormat>
  <Paragraphs>278</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Arial Black</vt:lpstr>
      <vt:lpstr>Arial Narrow</vt:lpstr>
      <vt:lpstr>Calibri</vt:lpstr>
      <vt:lpstr>Comic Sans MS</vt:lpstr>
      <vt:lpstr>CommonBullets</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VQManager  </vt:lpstr>
      <vt:lpstr>VQManager  </vt:lpstr>
      <vt:lpstr>VQManager  </vt:lpstr>
    </vt:vector>
  </TitlesOfParts>
  <Company>Learning Dimension 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Paul Greenhalgh</cp:lastModifiedBy>
  <cp:revision>407</cp:revision>
  <dcterms:created xsi:type="dcterms:W3CDTF">2000-12-07T15:45:22Z</dcterms:created>
  <dcterms:modified xsi:type="dcterms:W3CDTF">2022-11-14T15:25:40Z</dcterms:modified>
</cp:coreProperties>
</file>