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84" r:id="rId2"/>
    <p:sldId id="587" r:id="rId3"/>
    <p:sldId id="588" r:id="rId4"/>
    <p:sldId id="589" r:id="rId5"/>
    <p:sldId id="616" r:id="rId6"/>
    <p:sldId id="617" r:id="rId7"/>
    <p:sldId id="618" r:id="rId8"/>
    <p:sldId id="620" r:id="rId9"/>
    <p:sldId id="619" r:id="rId10"/>
    <p:sldId id="626" r:id="rId11"/>
    <p:sldId id="627" r:id="rId12"/>
    <p:sldId id="628" r:id="rId13"/>
    <p:sldId id="590" r:id="rId14"/>
    <p:sldId id="585" r:id="rId15"/>
    <p:sldId id="647" r:id="rId16"/>
    <p:sldId id="591" r:id="rId17"/>
    <p:sldId id="593" r:id="rId18"/>
    <p:sldId id="594" r:id="rId19"/>
    <p:sldId id="595" r:id="rId20"/>
    <p:sldId id="596" r:id="rId21"/>
    <p:sldId id="597" r:id="rId22"/>
    <p:sldId id="648" r:id="rId23"/>
    <p:sldId id="649" r:id="rId24"/>
    <p:sldId id="598" r:id="rId25"/>
    <p:sldId id="643" r:id="rId26"/>
    <p:sldId id="599" r:id="rId27"/>
    <p:sldId id="600" r:id="rId28"/>
    <p:sldId id="644" r:id="rId29"/>
    <p:sldId id="645" r:id="rId30"/>
    <p:sldId id="630" r:id="rId31"/>
    <p:sldId id="646" r:id="rId32"/>
    <p:sldId id="633" r:id="rId33"/>
    <p:sldId id="636" r:id="rId34"/>
    <p:sldId id="638" r:id="rId35"/>
    <p:sldId id="652" r:id="rId36"/>
    <p:sldId id="651" r:id="rId37"/>
    <p:sldId id="650" r:id="rId38"/>
    <p:sldId id="639" r:id="rId39"/>
    <p:sldId id="640" r:id="rId40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C0C0C0"/>
    <a:srgbClr val="B2B2B2"/>
    <a:srgbClr val="85FD85"/>
    <a:srgbClr val="CC3399"/>
    <a:srgbClr val="E5CBC1"/>
    <a:srgbClr val="000099"/>
    <a:srgbClr val="FF99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3960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C27D27-FABA-475D-81F3-FB7226D8C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91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FFA60E-4236-4510-B8C3-FF771344F5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990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814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688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1900" y="1143000"/>
            <a:ext cx="1562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1143000"/>
            <a:ext cx="4533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144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867400"/>
            <a:ext cx="6248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95600" y="1143000"/>
            <a:ext cx="2895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143000"/>
            <a:ext cx="2895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5690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95600" y="5867400"/>
            <a:ext cx="6248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95600" y="1143000"/>
            <a:ext cx="2895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143000"/>
            <a:ext cx="2895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895600" y="3276600"/>
            <a:ext cx="2895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3276600"/>
            <a:ext cx="2895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630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63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4739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143000"/>
            <a:ext cx="2895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143000"/>
            <a:ext cx="2895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12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566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948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3537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0633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0567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5867400"/>
            <a:ext cx="6248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143000"/>
            <a:ext cx="5943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CommonBullets" pitchFamily="34" charset="2"/>
        <a:buChar char="&gt;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73" y="1312006"/>
            <a:ext cx="5169197" cy="977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8174" y="3001054"/>
            <a:ext cx="435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0099"/>
                </a:solidFill>
              </a:rPr>
              <a:t>How to involve the </a:t>
            </a:r>
            <a:r>
              <a:rPr lang="en-GB" b="1" i="1" dirty="0" smtClean="0">
                <a:solidFill>
                  <a:srgbClr val="000099"/>
                </a:solidFill>
              </a:rPr>
              <a:t>employer</a:t>
            </a:r>
            <a:endParaRPr lang="en-GB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43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5810D69B-ECFB-463B-BF11-705AA5E86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60646" y="6331759"/>
            <a:ext cx="34628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72371" y="631860"/>
            <a:ext cx="6271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Viewing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Progression tracker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evaluations when complete by all contributors: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543707" y="1267086"/>
            <a:ext cx="6287818" cy="17502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80007" y="2031485"/>
            <a:ext cx="451517" cy="36133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543707" y="3169460"/>
            <a:ext cx="6287817" cy="2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1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5810D69B-ECFB-463B-BF11-705AA5E86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4891" y="11421745"/>
            <a:ext cx="457200" cy="2381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14500" y="757814"/>
            <a:ext cx="642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results of the evaluations are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also available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in a graph format. </a:t>
            </a:r>
          </a:p>
          <a:p>
            <a:endParaRPr lang="en-GB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where you can clearly evidence the data for Ofsted, start point, progress whilst on programme.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different colours represent the different contributors.</a:t>
            </a: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97266" y="3483223"/>
            <a:ext cx="276225" cy="2381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614500" y="2448772"/>
            <a:ext cx="6205972" cy="3674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419872" y="3439142"/>
            <a:ext cx="232463" cy="835603"/>
          </a:xfrm>
          <a:prstGeom prst="rect">
            <a:avLst/>
          </a:prstGeom>
          <a:gradFill flip="none" rotWithShape="1">
            <a:gsLst>
              <a:gs pos="0">
                <a:srgbClr val="C0C0C0">
                  <a:tint val="66000"/>
                  <a:satMod val="160000"/>
                </a:srgbClr>
              </a:gs>
              <a:gs pos="50000">
                <a:srgbClr val="C0C0C0">
                  <a:tint val="44500"/>
                  <a:satMod val="160000"/>
                </a:srgbClr>
              </a:gs>
              <a:gs pos="100000">
                <a:srgbClr val="C0C0C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Tx/>
              <a:buChar char="•"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59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5810D69B-ECFB-463B-BF11-705AA5E86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60646" y="6331759"/>
            <a:ext cx="34628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744891" y="11421745"/>
            <a:ext cx="457200" cy="2381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92911" y="888156"/>
            <a:ext cx="6055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By clicking on the individual data points in the graph, it is possible to drill down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and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see the results of a single evaluation as a graph, again with separate coloured lines for learner, assessor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employer:</a:t>
            </a: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659539" y="2442441"/>
            <a:ext cx="5731510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1410624"/>
            <a:ext cx="63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employer can contribute to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sign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 learner progress reviews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29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699826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 Review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completed by the assessor, the assessor can request that both the learner and the employer read and confirm the review and also add comments.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407" y="1735233"/>
            <a:ext cx="6448930" cy="4157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81407" y="5229200"/>
            <a:ext cx="1730553" cy="6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10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699826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 in the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lists all of the progress reviews that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employers needs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confirm for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learners.  The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overdue ones will appear in </a:t>
            </a: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2160"/>
          <a:stretch/>
        </p:blipFill>
        <p:spPr bwMode="auto">
          <a:xfrm>
            <a:off x="2729678" y="2202669"/>
            <a:ext cx="6048672" cy="3172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8928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3214" y="744099"/>
            <a:ext cx="572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employer selects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hyperlink on the right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View/confirm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open the review, read it and add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0" y="1682857"/>
            <a:ext cx="5731510" cy="3261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194" y="4797152"/>
            <a:ext cx="5713915" cy="14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0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119675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employer can confirm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add comments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 the Job Training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hours (OTJT)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7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0410" y="418784"/>
            <a:ext cx="6273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employer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be asked to confirm off the job hours that the learner is claiming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completed. 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asked to do so, the employer will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notification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Do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 notification in </a:t>
            </a:r>
            <a:r>
              <a:rPr lang="en-GB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VQManager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view and confirm these hours. </a:t>
            </a:r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View/confirm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hyperlink to open up the entry.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4598"/>
          <a:stretch/>
        </p:blipFill>
        <p:spPr bwMode="auto">
          <a:xfrm>
            <a:off x="2895600" y="2125093"/>
            <a:ext cx="5731510" cy="405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08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6660" y="560002"/>
            <a:ext cx="568778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OTJ hours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have been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to either the Diary – see below: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1454064"/>
            <a:ext cx="6408712" cy="4413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627784" y="3163548"/>
            <a:ext cx="6336704" cy="11295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42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52288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020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see that from both operational and inspection perspectives, involving the Employer with the learner’s journey – and being able to </a:t>
            </a:r>
            <a:r>
              <a:rPr lang="en-GB" sz="1600" i="1" dirty="0">
                <a:solidFill>
                  <a:srgbClr val="2020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</a:t>
            </a:r>
            <a:r>
              <a:rPr lang="en-GB" sz="1600" dirty="0">
                <a:solidFill>
                  <a:srgbClr val="2020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that you have involved the Employer – is becoming increasingly important to providers. </a:t>
            </a:r>
            <a:r>
              <a:rPr lang="en-GB" sz="1200" dirty="0">
                <a:solidFill>
                  <a:srgbClr val="202020"/>
                </a:solidFill>
                <a:ea typeface="Calibri" panose="020F0502020204030204" pitchFamily="34" charset="0"/>
              </a:rPr>
              <a:t/>
            </a:r>
            <a:br>
              <a:rPr lang="en-GB" sz="1200" dirty="0">
                <a:solidFill>
                  <a:srgbClr val="202020"/>
                </a:solidFill>
                <a:ea typeface="Calibri" panose="020F0502020204030204" pitchFamily="34" charset="0"/>
              </a:rPr>
            </a:br>
            <a:r>
              <a:rPr lang="en-GB" sz="1200" dirty="0">
                <a:solidFill>
                  <a:srgbClr val="202020"/>
                </a:solidFill>
                <a:ea typeface="Calibri" panose="020F0502020204030204" pitchFamily="34" charset="0"/>
              </a:rPr>
              <a:t/>
            </a:r>
            <a:br>
              <a:rPr lang="en-GB" sz="1200" dirty="0">
                <a:solidFill>
                  <a:srgbClr val="202020"/>
                </a:solidFill>
                <a:ea typeface="Calibri" panose="020F050202020403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45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7245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to the Activity log – see below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1412776"/>
            <a:ext cx="6696743" cy="4536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339751" y="4869160"/>
            <a:ext cx="6696743" cy="9937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1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1159955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employer can view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dashboard-style reports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showing:</a:t>
            </a:r>
          </a:p>
          <a:p>
            <a:pPr lvl="0"/>
            <a:endParaRPr lang="en-GB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earner progress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requency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log-ins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OTJT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hours </a:t>
            </a:r>
            <a:endParaRPr lang="en-GB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rogress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</a:p>
        </p:txBody>
      </p:sp>
    </p:spTree>
    <p:extLst>
      <p:ext uri="{BB962C8B-B14F-4D97-AF65-F5344CB8AC3E}">
        <p14:creationId xmlns:p14="http://schemas.microsoft.com/office/powerpoint/2010/main" val="351819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1950" y="58580"/>
            <a:ext cx="590360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employer can click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light or dark green or amber areas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on those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learners. 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81950" y="1058854"/>
            <a:ext cx="6054546" cy="561050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3203848" y="2610719"/>
            <a:ext cx="1008112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9863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7784" y="876861"/>
            <a:ext cx="62646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employer can click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(commenced)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dark green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 target) or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amber areas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 yet started) to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on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those learners. 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88840"/>
            <a:ext cx="7164288" cy="28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3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7420" y="260648"/>
            <a:ext cx="590360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employer can click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white area and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see all of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learners.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81950" y="1058854"/>
            <a:ext cx="6054546" cy="561050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2555776" y="1700808"/>
            <a:ext cx="1008112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242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1950" y="912559"/>
            <a:ext cx="590360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white area and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employer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see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for all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learners.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86" y="1844825"/>
            <a:ext cx="6329269" cy="33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2099" y="1196752"/>
            <a:ext cx="6056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employer can confirm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qualification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sign-off and add comments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4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83" y="813250"/>
            <a:ext cx="6710481" cy="2463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83" y="3236975"/>
            <a:ext cx="6710481" cy="3000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850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signing off a qualification, the assessor can elect not only for the learner to add comments, but for the employer too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04256" y="5157192"/>
            <a:ext cx="5940152" cy="3526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6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8661" y="652993"/>
            <a:ext cx="607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employer will get a notification in the 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Do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 to open the 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Qualification sign off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page and confirm with a tick and add comments.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12" y="1809120"/>
            <a:ext cx="6562776" cy="1129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712" y="3056775"/>
            <a:ext cx="6562776" cy="21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779943"/>
            <a:ext cx="5852864" cy="15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employer can add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calendar entries for a learner and share with other learners they are linked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7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8460" y="1628800"/>
            <a:ext cx="64548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session,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we will show you how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enables the Employer to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Participate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 periodic three-way learner progression tracking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assessments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comments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and sign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 learner progress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Confirm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and add comments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Off the Job Training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View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dashboard-style reports showing learner progress,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frequency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of log-ins, OTJT hours and progress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Confirm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qualification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sign-off and add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 calendar entries for a learner and share with other learners they are linked to</a:t>
            </a:r>
          </a:p>
          <a:p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71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9530" y="1018618"/>
            <a:ext cx="630447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learner’s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Calendar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tab is located in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employer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28853"/>
            <a:ext cx="6228581" cy="3400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19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1891" y="1014464"/>
            <a:ext cx="630447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entries will have a title, a start date, an end date (optional), and a description (optional).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2"/>
          <a:stretch/>
        </p:blipFill>
        <p:spPr bwMode="auto">
          <a:xfrm>
            <a:off x="2591891" y="2132856"/>
            <a:ext cx="6444605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501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830744"/>
            <a:ext cx="55446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employer can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 the entry to other learners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the link and copy it to copy other learners they are supervising.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637958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86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3366" y="246633"/>
            <a:ext cx="592487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select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learner(s) to copy to, and click the ‘copy’ arrow at the bottom of the page: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2295" b="6482"/>
          <a:stretch/>
        </p:blipFill>
        <p:spPr bwMode="auto">
          <a:xfrm>
            <a:off x="2806824" y="923425"/>
            <a:ext cx="6120680" cy="3153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06824" y="4136231"/>
            <a:ext cx="6120680" cy="1597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56334" y="5809501"/>
            <a:ext cx="638766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page refreshes the event has been copied to the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learners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8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4107" y="332656"/>
            <a:ext cx="549833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my employer’s To Do tab may look like</a:t>
            </a:r>
            <a:endParaRPr lang="en-GB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30" y="1325149"/>
            <a:ext cx="6315486" cy="46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8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0259" y="410238"/>
            <a:ext cx="549833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activity has my employer completed in </a:t>
            </a:r>
            <a:r>
              <a:rPr lang="en-GB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VQManager</a:t>
            </a:r>
            <a:r>
              <a:rPr lang="en-GB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6873055" cy="47302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283532" y="5080446"/>
            <a:ext cx="2504492" cy="13008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1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4108" y="511324"/>
            <a:ext cx="549833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activity has my employer completed in </a:t>
            </a:r>
            <a:r>
              <a:rPr lang="en-GB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VQManager</a:t>
            </a:r>
            <a:r>
              <a:rPr lang="en-GB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923" y="1611971"/>
            <a:ext cx="1790700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502" y="2441079"/>
            <a:ext cx="7226422" cy="34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2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4108" y="511324"/>
            <a:ext cx="549833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Reminder about the location of Support:</a:t>
            </a:r>
            <a:endParaRPr lang="en-GB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340768"/>
            <a:ext cx="5184575" cy="15072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164288" y="1340768"/>
            <a:ext cx="1224135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88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607" y="581025"/>
            <a:ext cx="5799480" cy="4000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4581128"/>
            <a:ext cx="2688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support for employers: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709" y="5166115"/>
            <a:ext cx="2581275" cy="1019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6732240" y="3555758"/>
            <a:ext cx="576064" cy="3772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2475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80" y="2708920"/>
            <a:ext cx="6444208" cy="3386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80" y="476672"/>
            <a:ext cx="6444208" cy="22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1484784"/>
            <a:ext cx="4572000" cy="784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7121" y="2242177"/>
            <a:ext cx="6048672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99"/>
              </a:buClr>
            </a:pP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Amongst many other things, Ofsted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from Training Providers:</a:t>
            </a:r>
          </a:p>
          <a:p>
            <a:pPr marL="342900" lvl="0" indent="-342900"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need to track progress and show ‘value added’ as the learner works through their qualification. </a:t>
            </a:r>
          </a:p>
          <a:p>
            <a:pPr marL="342900" lvl="0" indent="-342900"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that the learner is at the right level for the qualification they are starting for funding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342900" lvl="0" indent="-342900"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where the employer is contributing to the learner’s apprenticeship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4870" y="842171"/>
            <a:ext cx="6262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employer 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participate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periodic three-way learner progression tracking assessments</a:t>
            </a:r>
          </a:p>
        </p:txBody>
      </p:sp>
    </p:spTree>
    <p:extLst>
      <p:ext uri="{BB962C8B-B14F-4D97-AF65-F5344CB8AC3E}">
        <p14:creationId xmlns:p14="http://schemas.microsoft.com/office/powerpoint/2010/main" val="60871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5810D69B-ECFB-463B-BF11-705AA5E86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E938496C-7E2E-4E07-8A13-FDB04356C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9792" y="188293"/>
            <a:ext cx="6011044" cy="21605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Progression Tracker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function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allows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learners, assessors and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employers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to show a ‘rating’ against the criteria for a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qualification/standard,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to show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initial competence level and also any advancement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whilst on programme.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tab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located in the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area and is visible for all users. </a:t>
            </a:r>
            <a:endParaRPr lang="en-GB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b="64680"/>
          <a:stretch/>
        </p:blipFill>
        <p:spPr bwMode="auto">
          <a:xfrm>
            <a:off x="2515523" y="2564904"/>
            <a:ext cx="6379582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7875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5810D69B-ECFB-463B-BF11-705AA5E86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E938496C-7E2E-4E07-8A13-FDB04356C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5776" y="524667"/>
            <a:ext cx="6706294" cy="21605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Evaluations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are initiated and completed on an ad hoc basis, with the assessor deciding how many to do and when.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en-US" sz="16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370" t="47777" r="2247"/>
          <a:stretch/>
        </p:blipFill>
        <p:spPr bwMode="auto">
          <a:xfrm>
            <a:off x="2555776" y="1663694"/>
            <a:ext cx="6480720" cy="4285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3892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5810D69B-ECFB-463B-BF11-705AA5E86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E938496C-7E2E-4E07-8A13-FDB04356C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0" y="440172"/>
            <a:ext cx="6515100" cy="21605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assessor enters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 due date in the date field for both the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and the learner.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en-US" sz="16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8900" y="4598694"/>
            <a:ext cx="651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notification via email is automatically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sent to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and the learner. </a:t>
            </a:r>
            <a:endParaRPr lang="en-GB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will also post a notification on the target users’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To Do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lists.  These notifications will show </a:t>
            </a: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 if the ‘due date’ has passed. 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661628" y="1446122"/>
            <a:ext cx="6230852" cy="29909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83607" y="3645024"/>
            <a:ext cx="276225" cy="2381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757487" y="2276872"/>
            <a:ext cx="276225" cy="2381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0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5810D69B-ECFB-463B-BF11-705AA5E86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3715" r="4571"/>
          <a:stretch/>
        </p:blipFill>
        <p:spPr>
          <a:xfrm>
            <a:off x="2895601" y="1412776"/>
            <a:ext cx="5731510" cy="295232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895600" y="4502942"/>
            <a:ext cx="5731510" cy="1374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6926" y="375149"/>
            <a:ext cx="5901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</a:pP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employer selects the link in their </a:t>
            </a:r>
            <a:r>
              <a:rPr lang="en-GB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Do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en-GB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evaluation opens up displaying a qualification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then allows the employer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rate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employee’s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competence.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5810D69B-ECFB-463B-BF11-705AA5E86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VQManager</a:t>
            </a:r>
            <a:r>
              <a:rPr lang="en-GB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E938496C-7E2E-4E07-8A13-FDB04356C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9772" y="332656"/>
            <a:ext cx="6515100" cy="21605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do this in three ways: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at unit level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by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level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learner is at – this will then populate the criteria boxes with that number for every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 within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unit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at learning outcome level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 exactly the same way.  Click on the number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learner is at – this will then populate the criteria boxes in that learning outcome with that number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a number against each </a:t>
            </a:r>
            <a:r>
              <a:rPr lang="en-GB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criteria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allows more flexibility in terms of assigning a different grade to each criteria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en-US" sz="16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1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4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99"/>
          </a:buClr>
          <a:buSzPct val="125000"/>
          <a:buFontTx/>
          <a:buChar char="•"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99"/>
          </a:buClr>
          <a:buSzPct val="125000"/>
          <a:buFontTx/>
          <a:buChar char="•"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13408</TotalTime>
  <Words>1050</Words>
  <Application>Microsoft Office PowerPoint</Application>
  <PresentationFormat>On-screen Show (4:3)</PresentationFormat>
  <Paragraphs>129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Arial Narrow</vt:lpstr>
      <vt:lpstr>Calibri</vt:lpstr>
      <vt:lpstr>Comic Sans MS</vt:lpstr>
      <vt:lpstr>CommonBullets</vt:lpstr>
      <vt:lpstr>Times New Roman</vt:lpstr>
      <vt:lpstr>Default Design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PowerPoint Presentation</vt:lpstr>
      <vt:lpstr>PowerPoint Presentation</vt:lpstr>
      <vt:lpstr>PowerPoint Presentation</vt:lpstr>
      <vt:lpstr>PowerPoint Presentation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  <vt:lpstr>VQManager  </vt:lpstr>
    </vt:vector>
  </TitlesOfParts>
  <Company>Learning Dimension 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Wayne Soutter</dc:creator>
  <cp:lastModifiedBy>Paul Greenhalgh</cp:lastModifiedBy>
  <cp:revision>316</cp:revision>
  <dcterms:created xsi:type="dcterms:W3CDTF">2000-12-07T15:45:22Z</dcterms:created>
  <dcterms:modified xsi:type="dcterms:W3CDTF">2022-10-18T08:20:14Z</dcterms:modified>
</cp:coreProperties>
</file>