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721" r:id="rId2"/>
    <p:sldId id="722" r:id="rId3"/>
    <p:sldId id="791" r:id="rId4"/>
    <p:sldId id="793" r:id="rId5"/>
    <p:sldId id="805" r:id="rId6"/>
    <p:sldId id="806" r:id="rId7"/>
    <p:sldId id="807" r:id="rId8"/>
    <p:sldId id="808" r:id="rId9"/>
    <p:sldId id="829" r:id="rId10"/>
    <p:sldId id="809" r:id="rId11"/>
    <p:sldId id="810" r:id="rId12"/>
    <p:sldId id="792" r:id="rId13"/>
    <p:sldId id="811" r:id="rId14"/>
    <p:sldId id="812" r:id="rId15"/>
    <p:sldId id="813" r:id="rId16"/>
    <p:sldId id="815" r:id="rId17"/>
    <p:sldId id="816" r:id="rId18"/>
    <p:sldId id="817" r:id="rId19"/>
    <p:sldId id="818" r:id="rId20"/>
    <p:sldId id="819" r:id="rId21"/>
    <p:sldId id="820" r:id="rId22"/>
    <p:sldId id="821" r:id="rId23"/>
    <p:sldId id="822" r:id="rId24"/>
    <p:sldId id="823" r:id="rId25"/>
    <p:sldId id="824" r:id="rId26"/>
    <p:sldId id="825" r:id="rId27"/>
    <p:sldId id="826" r:id="rId28"/>
    <p:sldId id="827" r:id="rId29"/>
    <p:sldId id="828" r:id="rId30"/>
    <p:sldId id="789" r:id="rId31"/>
    <p:sldId id="790" r:id="rId32"/>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xmlns=""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xmlns=""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xmlns=""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xmlns=""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xmlns=""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xmlns=""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xmlns=""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xmlns=""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killwise.net/support/additional-suppo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1872779" y="692696"/>
            <a:ext cx="7271221" cy="1471612"/>
          </a:xfrm>
        </p:spPr>
        <p:txBody>
          <a:bodyPr/>
          <a:lstStyle/>
          <a:p>
            <a:pPr marL="0" indent="0" algn="ctr">
              <a:buFontTx/>
              <a:buNone/>
            </a:pPr>
            <a:r>
              <a:rPr lang="en-GB" altLang="en-US" sz="8000" b="1" dirty="0" err="1" smtClean="0">
                <a:latin typeface="Calibri" panose="020F0502020204030204" pitchFamily="34" charset="0"/>
                <a:cs typeface="Calibri" panose="020F0502020204030204" pitchFamily="34" charset="0"/>
              </a:rPr>
              <a:t>VQManager</a:t>
            </a:r>
            <a:r>
              <a:rPr lang="en-GB" altLang="en-US" sz="8000" b="1" dirty="0" smtClean="0">
                <a:latin typeface="Calibri" panose="020F0502020204030204" pitchFamily="34" charset="0"/>
                <a:cs typeface="Calibri" panose="020F0502020204030204" pitchFamily="34" charset="0"/>
              </a:rPr>
              <a:t> May </a:t>
            </a:r>
            <a:r>
              <a:rPr lang="en-GB" altLang="en-US" sz="8000" b="1" dirty="0" smtClean="0">
                <a:latin typeface="Calibri" panose="020F0502020204030204" pitchFamily="34" charset="0"/>
                <a:cs typeface="Calibri" panose="020F0502020204030204" pitchFamily="34" charset="0"/>
              </a:rPr>
              <a:t>2022 </a:t>
            </a:r>
            <a:r>
              <a:rPr lang="en-GB" altLang="en-US" sz="8000" b="1" dirty="0" smtClean="0">
                <a:latin typeface="Calibri" panose="020F0502020204030204" pitchFamily="34" charset="0"/>
                <a:cs typeface="Calibri" panose="020F0502020204030204" pitchFamily="34" charset="0"/>
              </a:rPr>
              <a:t>Enhancement</a:t>
            </a:r>
          </a:p>
          <a:p>
            <a:pPr marL="0" indent="0" algn="ctr">
              <a:buFontTx/>
              <a:buNone/>
            </a:pPr>
            <a:r>
              <a:rPr lang="en-GB" altLang="en-US" sz="8000" b="1" dirty="0">
                <a:latin typeface="Calibri" panose="020F0502020204030204" pitchFamily="34" charset="0"/>
                <a:cs typeface="Calibri" panose="020F0502020204030204" pitchFamily="34" charset="0"/>
              </a:rPr>
              <a:t>W</a:t>
            </a:r>
            <a:r>
              <a:rPr lang="en-GB" altLang="en-US" sz="8000" b="1" dirty="0" smtClean="0">
                <a:latin typeface="Calibri" panose="020F0502020204030204" pitchFamily="34" charset="0"/>
                <a:cs typeface="Calibri" panose="020F0502020204030204" pitchFamily="34" charset="0"/>
              </a:rPr>
              <a:t>ebinar</a:t>
            </a:r>
            <a:endParaRPr lang="en-GB" altLang="en-US" sz="8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10988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48731" y="1107058"/>
            <a:ext cx="6216666" cy="1077218"/>
          </a:xfrm>
          <a:prstGeom prst="rect">
            <a:avLst/>
          </a:prstGeom>
        </p:spPr>
        <p:txBody>
          <a:bodyPr wrap="square">
            <a:spAutoFit/>
          </a:bodyPr>
          <a:lstStyle/>
          <a:p>
            <a:r>
              <a:rPr lang="en-GB" sz="1600" b="0" dirty="0">
                <a:latin typeface="Calibri" panose="020F0502020204030204" pitchFamily="34" charset="0"/>
                <a:cs typeface="Calibri" panose="020F0502020204030204" pitchFamily="34" charset="0"/>
              </a:rPr>
              <a:t>All other links only show if you currently have them switched on in your centre set up. If you have custom names set up for any of these functions, the Shortcuts page will match that, as well.</a:t>
            </a:r>
          </a:p>
          <a:p>
            <a:endParaRPr lang="en-GB" sz="1600" b="0" dirty="0">
              <a:latin typeface="Calibri" panose="020F0502020204030204" pitchFamily="34" charset="0"/>
              <a:cs typeface="Calibri" panose="020F0502020204030204" pitchFamily="34" charset="0"/>
            </a:endParaRPr>
          </a:p>
        </p:txBody>
      </p:sp>
      <p:pic>
        <p:nvPicPr>
          <p:cNvPr id="7" name="Picture 6"/>
          <p:cNvPicPr/>
          <p:nvPr/>
        </p:nvPicPr>
        <p:blipFill rotWithShape="1">
          <a:blip r:embed="rId2"/>
          <a:srcRect l="3656" t="62880" r="84711" b="23442"/>
          <a:stretch/>
        </p:blipFill>
        <p:spPr bwMode="auto">
          <a:xfrm>
            <a:off x="2571642" y="2007266"/>
            <a:ext cx="1064254" cy="114934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682785" y="2412659"/>
            <a:ext cx="3028778" cy="338554"/>
          </a:xfrm>
          <a:prstGeom prst="rect">
            <a:avLst/>
          </a:prstGeom>
        </p:spPr>
        <p:txBody>
          <a:bodyPr wrap="none">
            <a:spAutoFit/>
          </a:bodyPr>
          <a:lstStyle/>
          <a:p>
            <a:r>
              <a:rPr lang="en-GB" sz="1600" b="0" dirty="0">
                <a:latin typeface="Calibri" panose="020F0502020204030204" pitchFamily="34" charset="0"/>
                <a:ea typeface="Calibri" panose="020F0502020204030204" pitchFamily="34" charset="0"/>
                <a:cs typeface="Times New Roman" panose="02020603050405020304" pitchFamily="18" charset="0"/>
              </a:rPr>
              <a:t>Takes the learner to the </a:t>
            </a:r>
            <a:r>
              <a:rPr lang="en-GB" sz="1600" dirty="0">
                <a:latin typeface="Calibri" panose="020F0502020204030204" pitchFamily="34" charset="0"/>
                <a:ea typeface="Calibri" panose="020F0502020204030204" pitchFamily="34" charset="0"/>
                <a:cs typeface="Times New Roman" panose="02020603050405020304" pitchFamily="18" charset="0"/>
              </a:rPr>
              <a:t>To do </a:t>
            </a:r>
            <a:r>
              <a:rPr lang="en-GB" sz="1600" b="0" dirty="0">
                <a:latin typeface="Calibri" panose="020F0502020204030204" pitchFamily="34" charset="0"/>
                <a:ea typeface="Calibri" panose="020F0502020204030204" pitchFamily="34" charset="0"/>
                <a:cs typeface="Times New Roman" panose="02020603050405020304" pitchFamily="18" charset="0"/>
              </a:rPr>
              <a:t>tab</a:t>
            </a:r>
            <a:endParaRPr lang="en-GB" sz="1600" b="0" dirty="0"/>
          </a:p>
        </p:txBody>
      </p:sp>
      <p:pic>
        <p:nvPicPr>
          <p:cNvPr id="9" name="Picture 8"/>
          <p:cNvPicPr/>
          <p:nvPr/>
        </p:nvPicPr>
        <p:blipFill rotWithShape="1">
          <a:blip r:embed="rId2"/>
          <a:srcRect l="3324" t="81877" r="85376" b="4825"/>
          <a:stretch/>
        </p:blipFill>
        <p:spPr bwMode="auto">
          <a:xfrm>
            <a:off x="2620739" y="3441294"/>
            <a:ext cx="1015157" cy="99581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682785" y="3747389"/>
            <a:ext cx="4572000" cy="338554"/>
          </a:xfrm>
          <a:prstGeom prst="rect">
            <a:avLst/>
          </a:prstGeom>
        </p:spPr>
        <p:txBody>
          <a:bodyPr>
            <a:spAutoFit/>
          </a:bodyPr>
          <a:lstStyle/>
          <a:p>
            <a:r>
              <a:rPr lang="en-GB" sz="1600" b="0" dirty="0">
                <a:latin typeface="Calibri" panose="020F0502020204030204" pitchFamily="34" charset="0"/>
                <a:ea typeface="Calibri" panose="020F0502020204030204" pitchFamily="34" charset="0"/>
                <a:cs typeface="Times New Roman" panose="02020603050405020304" pitchFamily="18" charset="0"/>
              </a:rPr>
              <a:t>Takes the learner to the </a:t>
            </a:r>
            <a:r>
              <a:rPr lang="en-GB" sz="1600" dirty="0">
                <a:latin typeface="Calibri" panose="020F0502020204030204" pitchFamily="34" charset="0"/>
                <a:ea typeface="Calibri" panose="020F0502020204030204" pitchFamily="34" charset="0"/>
                <a:cs typeface="Times New Roman" panose="02020603050405020304" pitchFamily="18" charset="0"/>
              </a:rPr>
              <a:t>Log new evidence </a:t>
            </a:r>
            <a:r>
              <a:rPr lang="en-GB" sz="1600" b="0" dirty="0">
                <a:latin typeface="Calibri" panose="020F0502020204030204" pitchFamily="34" charset="0"/>
                <a:ea typeface="Calibri" panose="020F0502020204030204" pitchFamily="34" charset="0"/>
                <a:cs typeface="Times New Roman" panose="02020603050405020304" pitchFamily="18" charset="0"/>
              </a:rPr>
              <a:t>tab</a:t>
            </a:r>
            <a:endParaRPr lang="en-GB" sz="1600" b="0" dirty="0"/>
          </a:p>
        </p:txBody>
      </p:sp>
      <p:pic>
        <p:nvPicPr>
          <p:cNvPr id="11" name="Picture 10"/>
          <p:cNvPicPr/>
          <p:nvPr/>
        </p:nvPicPr>
        <p:blipFill rotWithShape="1">
          <a:blip r:embed="rId2"/>
          <a:srcRect l="61988" t="42173" r="25050" b="45099"/>
          <a:stretch/>
        </p:blipFill>
        <p:spPr bwMode="auto">
          <a:xfrm>
            <a:off x="2603806" y="4707885"/>
            <a:ext cx="1081698" cy="104227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733800" y="5197481"/>
            <a:ext cx="4572000" cy="338554"/>
          </a:xfrm>
          <a:prstGeom prst="rect">
            <a:avLst/>
          </a:prstGeom>
        </p:spPr>
        <p:txBody>
          <a:bodyPr>
            <a:spAutoFit/>
          </a:bodyPr>
          <a:lstStyle/>
          <a:p>
            <a:r>
              <a:rPr lang="en-GB" sz="1600" b="0" dirty="0">
                <a:latin typeface="Calibri" panose="020F0502020204030204" pitchFamily="34" charset="0"/>
                <a:ea typeface="Calibri" panose="020F0502020204030204" pitchFamily="34" charset="0"/>
                <a:cs typeface="Times New Roman" panose="02020603050405020304" pitchFamily="18" charset="0"/>
              </a:rPr>
              <a:t>Takes the learner to the </a:t>
            </a:r>
            <a:r>
              <a:rPr lang="en-GB" sz="1600" dirty="0">
                <a:latin typeface="Calibri" panose="020F0502020204030204" pitchFamily="34" charset="0"/>
                <a:ea typeface="Calibri" panose="020F0502020204030204" pitchFamily="34" charset="0"/>
                <a:cs typeface="Times New Roman" panose="02020603050405020304" pitchFamily="18" charset="0"/>
              </a:rPr>
              <a:t>Progress review </a:t>
            </a:r>
            <a:r>
              <a:rPr lang="en-GB" sz="1600" b="0" dirty="0">
                <a:latin typeface="Calibri" panose="020F0502020204030204" pitchFamily="34" charset="0"/>
                <a:ea typeface="Calibri" panose="020F0502020204030204" pitchFamily="34" charset="0"/>
                <a:cs typeface="Times New Roman" panose="02020603050405020304" pitchFamily="18" charset="0"/>
              </a:rPr>
              <a:t>tab</a:t>
            </a:r>
            <a:endParaRPr lang="en-GB" sz="1600" b="0" dirty="0"/>
          </a:p>
        </p:txBody>
      </p:sp>
    </p:spTree>
    <p:extLst>
      <p:ext uri="{BB962C8B-B14F-4D97-AF65-F5344CB8AC3E}">
        <p14:creationId xmlns:p14="http://schemas.microsoft.com/office/powerpoint/2010/main" val="6090950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u="sng"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u="sng" dirty="0">
                <a:latin typeface="Calibri" panose="020F0502020204030204" pitchFamily="34" charset="0"/>
                <a:ea typeface="Calibri" panose="020F0502020204030204" pitchFamily="34" charset="0"/>
                <a:cs typeface="Times New Roman" panose="02020603050405020304" pitchFamily="18" charset="0"/>
              </a:rPr>
              <a:t>shortcuts page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3635896" y="1735077"/>
            <a:ext cx="6216666" cy="338554"/>
          </a:xfrm>
          <a:prstGeom prst="rect">
            <a:avLst/>
          </a:prstGeom>
        </p:spPr>
        <p:txBody>
          <a:bodyPr wrap="square">
            <a:spAutoFit/>
          </a:bodyPr>
          <a:lstStyle/>
          <a:p>
            <a:r>
              <a:rPr lang="en-GB" sz="1600" b="0" dirty="0">
                <a:latin typeface="Calibri" panose="020F0502020204030204" pitchFamily="34" charset="0"/>
                <a:cs typeface="Calibri" panose="020F0502020204030204" pitchFamily="34" charset="0"/>
              </a:rPr>
              <a:t>Takes the learner to the </a:t>
            </a:r>
            <a:r>
              <a:rPr lang="en-GB" sz="1600" dirty="0">
                <a:latin typeface="Calibri" panose="020F0502020204030204" pitchFamily="34" charset="0"/>
                <a:cs typeface="Calibri" panose="020F0502020204030204" pitchFamily="34" charset="0"/>
              </a:rPr>
              <a:t>Learning content </a:t>
            </a:r>
            <a:r>
              <a:rPr lang="en-GB" sz="1600" b="0" dirty="0">
                <a:latin typeface="Calibri" panose="020F0502020204030204" pitchFamily="34" charset="0"/>
                <a:cs typeface="Calibri" panose="020F0502020204030204" pitchFamily="34" charset="0"/>
              </a:rPr>
              <a:t>tab</a:t>
            </a:r>
          </a:p>
        </p:txBody>
      </p:sp>
      <p:sp>
        <p:nvSpPr>
          <p:cNvPr id="3" name="Rectangle 2"/>
          <p:cNvSpPr/>
          <p:nvPr/>
        </p:nvSpPr>
        <p:spPr>
          <a:xfrm>
            <a:off x="3635896" y="2906340"/>
            <a:ext cx="3908249" cy="338554"/>
          </a:xfrm>
          <a:prstGeom prst="rect">
            <a:avLst/>
          </a:prstGeom>
        </p:spPr>
        <p:txBody>
          <a:bodyPr wrap="none">
            <a:spAutoFit/>
          </a:bodyPr>
          <a:lstStyle/>
          <a:p>
            <a:r>
              <a:rPr lang="en-GB" sz="1600" b="0" dirty="0">
                <a:latin typeface="Calibri" panose="020F0502020204030204" pitchFamily="34" charset="0"/>
                <a:cs typeface="Calibri" panose="020F0502020204030204" pitchFamily="34" charset="0"/>
              </a:rPr>
              <a:t>Takes the learner to the </a:t>
            </a:r>
            <a:r>
              <a:rPr lang="en-GB" sz="1600" dirty="0">
                <a:latin typeface="Calibri" panose="020F0502020204030204" pitchFamily="34" charset="0"/>
                <a:cs typeface="Calibri" panose="020F0502020204030204" pitchFamily="34" charset="0"/>
              </a:rPr>
              <a:t>Assessment plan </a:t>
            </a:r>
            <a:r>
              <a:rPr lang="en-GB" sz="1600" b="0" dirty="0">
                <a:latin typeface="Calibri" panose="020F0502020204030204" pitchFamily="34" charset="0"/>
                <a:cs typeface="Calibri" panose="020F0502020204030204" pitchFamily="34" charset="0"/>
              </a:rPr>
              <a:t>tab</a:t>
            </a:r>
          </a:p>
        </p:txBody>
      </p:sp>
      <p:sp>
        <p:nvSpPr>
          <p:cNvPr id="5" name="Rectangle 4"/>
          <p:cNvSpPr/>
          <p:nvPr/>
        </p:nvSpPr>
        <p:spPr>
          <a:xfrm>
            <a:off x="3646995" y="5292498"/>
            <a:ext cx="4572000" cy="338554"/>
          </a:xfrm>
          <a:prstGeom prst="rect">
            <a:avLst/>
          </a:prstGeom>
        </p:spPr>
        <p:txBody>
          <a:bodyPr>
            <a:spAutoFit/>
          </a:bodyPr>
          <a:lstStyle/>
          <a:p>
            <a:r>
              <a:rPr lang="en-GB" sz="1600" b="0" dirty="0">
                <a:latin typeface="Calibri" panose="020F0502020204030204" pitchFamily="34" charset="0"/>
                <a:cs typeface="Calibri" panose="020F0502020204030204" pitchFamily="34" charset="0"/>
              </a:rPr>
              <a:t>Takes the learner to the </a:t>
            </a:r>
            <a:r>
              <a:rPr lang="en-GB" sz="1600" dirty="0">
                <a:latin typeface="Calibri" panose="020F0502020204030204" pitchFamily="34" charset="0"/>
                <a:cs typeface="Calibri" panose="020F0502020204030204" pitchFamily="34" charset="0"/>
              </a:rPr>
              <a:t>Activity Log </a:t>
            </a:r>
            <a:r>
              <a:rPr lang="en-GB" sz="1600" b="0" dirty="0">
                <a:latin typeface="Calibri" panose="020F0502020204030204" pitchFamily="34" charset="0"/>
                <a:cs typeface="Calibri" panose="020F0502020204030204" pitchFamily="34" charset="0"/>
              </a:rPr>
              <a:t>tab</a:t>
            </a:r>
          </a:p>
        </p:txBody>
      </p:sp>
      <p:pic>
        <p:nvPicPr>
          <p:cNvPr id="12" name="Picture 11"/>
          <p:cNvPicPr/>
          <p:nvPr/>
        </p:nvPicPr>
        <p:blipFill rotWithShape="1">
          <a:blip r:embed="rId2"/>
          <a:srcRect l="15289" t="63450" r="73244" b="21163"/>
          <a:stretch/>
        </p:blipFill>
        <p:spPr bwMode="auto">
          <a:xfrm>
            <a:off x="2555776" y="1314155"/>
            <a:ext cx="936104" cy="1048693"/>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27255" t="62690" r="60780" b="22303"/>
          <a:stretch/>
        </p:blipFill>
        <p:spPr bwMode="auto">
          <a:xfrm>
            <a:off x="2540750" y="2614737"/>
            <a:ext cx="951129" cy="958913"/>
          </a:xfrm>
          <a:prstGeom prst="rect">
            <a:avLst/>
          </a:prstGeom>
          <a:ln>
            <a:noFill/>
          </a:ln>
          <a:extLst>
            <a:ext uri="{53640926-AAD7-44D8-BBD7-CCE9431645EC}">
              <a14:shadowObscured xmlns:a14="http://schemas.microsoft.com/office/drawing/2010/main"/>
            </a:ext>
          </a:extLst>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2530915" y="3825539"/>
            <a:ext cx="960964" cy="988567"/>
          </a:xfrm>
          <a:prstGeom prst="rect">
            <a:avLst/>
          </a:prstGeom>
          <a:noFill/>
          <a:ln>
            <a:noFill/>
          </a:ln>
        </p:spPr>
      </p:pic>
      <p:sp>
        <p:nvSpPr>
          <p:cNvPr id="8" name="Rectangle 7"/>
          <p:cNvSpPr/>
          <p:nvPr/>
        </p:nvSpPr>
        <p:spPr>
          <a:xfrm>
            <a:off x="3677556" y="4073978"/>
            <a:ext cx="3066673" cy="338554"/>
          </a:xfrm>
          <a:prstGeom prst="rect">
            <a:avLst/>
          </a:prstGeom>
        </p:spPr>
        <p:txBody>
          <a:bodyPr wrap="none">
            <a:spAutoFit/>
          </a:bodyPr>
          <a:lstStyle/>
          <a:p>
            <a:r>
              <a:rPr lang="en-GB" sz="1600" b="0" dirty="0">
                <a:latin typeface="Calibri" panose="020F0502020204030204" pitchFamily="34" charset="0"/>
                <a:ea typeface="Calibri" panose="020F0502020204030204" pitchFamily="34" charset="0"/>
                <a:cs typeface="Times New Roman" panose="02020603050405020304" pitchFamily="18" charset="0"/>
              </a:rPr>
              <a:t>Takes the learner to the </a:t>
            </a:r>
            <a:r>
              <a:rPr lang="en-GB" sz="1600" dirty="0">
                <a:latin typeface="Calibri" panose="020F0502020204030204" pitchFamily="34" charset="0"/>
                <a:ea typeface="Calibri" panose="020F0502020204030204" pitchFamily="34" charset="0"/>
                <a:cs typeface="Times New Roman" panose="02020603050405020304" pitchFamily="18" charset="0"/>
              </a:rPr>
              <a:t>Diary</a:t>
            </a:r>
            <a:r>
              <a:rPr lang="en-GB" sz="1600" b="0" dirty="0">
                <a:latin typeface="Calibri" panose="020F0502020204030204" pitchFamily="34" charset="0"/>
                <a:ea typeface="Calibri" panose="020F0502020204030204" pitchFamily="34" charset="0"/>
                <a:cs typeface="Times New Roman" panose="02020603050405020304" pitchFamily="18" charset="0"/>
              </a:rPr>
              <a:t> tab </a:t>
            </a:r>
            <a:endParaRPr lang="en-GB" sz="1600" b="0" dirty="0"/>
          </a:p>
        </p:txBody>
      </p:sp>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2540749" y="5065994"/>
            <a:ext cx="951129" cy="1056351"/>
          </a:xfrm>
          <a:prstGeom prst="rect">
            <a:avLst/>
          </a:prstGeom>
          <a:noFill/>
          <a:ln>
            <a:noFill/>
          </a:ln>
        </p:spPr>
      </p:pic>
    </p:spTree>
    <p:extLst>
      <p:ext uri="{BB962C8B-B14F-4D97-AF65-F5344CB8AC3E}">
        <p14:creationId xmlns:p14="http://schemas.microsoft.com/office/powerpoint/2010/main" val="42218764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699792" y="1332377"/>
            <a:ext cx="5976664" cy="1123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Helvetica Neue"/>
            </a:endParaRPr>
          </a:p>
          <a:p>
            <a:r>
              <a:rPr lang="en-GB" sz="1600" b="0" dirty="0">
                <a:latin typeface="Calibri" panose="020F0502020204030204" pitchFamily="34" charset="0"/>
                <a:cs typeface="Calibri" panose="020F0502020204030204" pitchFamily="34" charset="0"/>
              </a:rPr>
              <a:t>In addition to the development above, the learner can now upload a photo of themselves. </a:t>
            </a:r>
            <a:endParaRPr lang="en-GB" sz="1600" b="0" dirty="0" smtClean="0">
              <a:latin typeface="Calibri" panose="020F0502020204030204" pitchFamily="34" charset="0"/>
              <a:cs typeface="Calibri" panose="020F0502020204030204" pitchFamily="34" charset="0"/>
            </a:endParaRPr>
          </a:p>
          <a:p>
            <a:r>
              <a:rPr lang="en-GB" sz="1600" b="0" dirty="0" smtClean="0">
                <a:latin typeface="Calibri" panose="020F0502020204030204" pitchFamily="34" charset="0"/>
                <a:cs typeface="Calibri" panose="020F0502020204030204" pitchFamily="34" charset="0"/>
              </a:rPr>
              <a:t> </a:t>
            </a:r>
            <a:endParaRPr lang="en-GB" sz="1600" b="0" dirty="0">
              <a:latin typeface="Calibri" panose="020F0502020204030204" pitchFamily="34" charset="0"/>
              <a:cs typeface="Calibri" panose="020F0502020204030204" pitchFamily="34" charset="0"/>
            </a:endParaRPr>
          </a:p>
          <a:p>
            <a:r>
              <a:rPr lang="en-GB" sz="1600" b="0" dirty="0">
                <a:latin typeface="Calibri" panose="020F0502020204030204" pitchFamily="34" charset="0"/>
                <a:cs typeface="Calibri" panose="020F0502020204030204" pitchFamily="34" charset="0"/>
              </a:rPr>
              <a:t>On the new </a:t>
            </a:r>
            <a:r>
              <a:rPr lang="en-GB" sz="1600" dirty="0">
                <a:latin typeface="Calibri" panose="020F0502020204030204" pitchFamily="34" charset="0"/>
                <a:cs typeface="Calibri" panose="020F0502020204030204" pitchFamily="34" charset="0"/>
              </a:rPr>
              <a:t>Shortcuts</a:t>
            </a:r>
            <a:r>
              <a:rPr lang="en-GB" sz="1600" b="0" dirty="0">
                <a:latin typeface="Calibri" panose="020F0502020204030204" pitchFamily="34" charset="0"/>
                <a:cs typeface="Calibri" panose="020F0502020204030204" pitchFamily="34" charset="0"/>
              </a:rPr>
              <a:t> tab, select </a:t>
            </a:r>
            <a:r>
              <a:rPr lang="en-GB" sz="1600" dirty="0">
                <a:latin typeface="Calibri" panose="020F0502020204030204" pitchFamily="34" charset="0"/>
                <a:cs typeface="Calibri" panose="020F0502020204030204" pitchFamily="34" charset="0"/>
              </a:rPr>
              <a:t>Upload/change my photo</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08920"/>
            <a:ext cx="6264696" cy="3335268"/>
          </a:xfrm>
          <a:prstGeom prst="rect">
            <a:avLst/>
          </a:prstGeom>
          <a:noFill/>
          <a:ln>
            <a:noFill/>
          </a:ln>
        </p:spPr>
      </p:pic>
    </p:spTree>
    <p:extLst>
      <p:ext uri="{BB962C8B-B14F-4D97-AF65-F5344CB8AC3E}">
        <p14:creationId xmlns:p14="http://schemas.microsoft.com/office/powerpoint/2010/main" val="10535802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717540" y="1006378"/>
            <a:ext cx="6264696" cy="1123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Helvetica Neue"/>
            </a:endParaRPr>
          </a:p>
          <a:p>
            <a:r>
              <a:rPr lang="en-GB" sz="1600" b="0" dirty="0">
                <a:latin typeface="Calibri" panose="020F0502020204030204" pitchFamily="34" charset="0"/>
                <a:cs typeface="Calibri" panose="020F0502020204030204" pitchFamily="34" charset="0"/>
              </a:rPr>
              <a:t>When the learner selects </a:t>
            </a:r>
            <a:r>
              <a:rPr lang="en-GB" sz="1600" dirty="0">
                <a:latin typeface="Calibri" panose="020F0502020204030204" pitchFamily="34" charset="0"/>
                <a:cs typeface="Calibri" panose="020F0502020204030204" pitchFamily="34" charset="0"/>
              </a:rPr>
              <a:t>Upload/change my photo</a:t>
            </a:r>
            <a:r>
              <a:rPr lang="en-GB" sz="1600" b="0" dirty="0">
                <a:latin typeface="Calibri" panose="020F0502020204030204" pitchFamily="34" charset="0"/>
                <a:cs typeface="Calibri" panose="020F0502020204030204" pitchFamily="34" charset="0"/>
              </a:rPr>
              <a:t>, they are taken to the </a:t>
            </a:r>
            <a:r>
              <a:rPr lang="en-GB" sz="1600" dirty="0">
                <a:latin typeface="Calibri" panose="020F0502020204030204" pitchFamily="34" charset="0"/>
                <a:cs typeface="Calibri" panose="020F0502020204030204" pitchFamily="34" charset="0"/>
              </a:rPr>
              <a:t>Personal details </a:t>
            </a:r>
            <a:r>
              <a:rPr lang="en-GB" sz="1600" b="0" dirty="0">
                <a:latin typeface="Calibri" panose="020F0502020204030204" pitchFamily="34" charset="0"/>
                <a:cs typeface="Calibri" panose="020F0502020204030204" pitchFamily="34" charset="0"/>
              </a:rPr>
              <a:t>tab where the learner can upload a photo of him/herself.</a:t>
            </a:r>
          </a:p>
          <a:p>
            <a:r>
              <a:rPr lang="en-GB" sz="1600" b="0" dirty="0">
                <a:latin typeface="Calibri" panose="020F0502020204030204" pitchFamily="34" charset="0"/>
                <a:cs typeface="Calibri" panose="020F0502020204030204" pitchFamily="34" charset="0"/>
              </a:rPr>
              <a:t>The learner can also click directly on the </a:t>
            </a:r>
            <a:r>
              <a:rPr lang="en-GB" sz="1600" dirty="0">
                <a:latin typeface="Calibri" panose="020F0502020204030204" pitchFamily="34" charset="0"/>
                <a:cs typeface="Calibri" panose="020F0502020204030204" pitchFamily="34" charset="0"/>
              </a:rPr>
              <a:t>Personal details </a:t>
            </a:r>
            <a:r>
              <a:rPr lang="en-GB" sz="1600" b="0" dirty="0">
                <a:latin typeface="Calibri" panose="020F0502020204030204" pitchFamily="34" charset="0"/>
                <a:cs typeface="Calibri" panose="020F0502020204030204" pitchFamily="34" charset="0"/>
              </a:rPr>
              <a:t>tab on the </a:t>
            </a:r>
            <a:r>
              <a:rPr lang="en-GB" sz="1600" dirty="0">
                <a:latin typeface="Calibri" panose="020F0502020204030204" pitchFamily="34" charset="0"/>
                <a:cs typeface="Calibri" panose="020F0502020204030204" pitchFamily="34" charset="0"/>
              </a:rPr>
              <a:t>Home</a:t>
            </a:r>
            <a:r>
              <a:rPr lang="en-GB" sz="1600" b="0" dirty="0">
                <a:latin typeface="Calibri" panose="020F0502020204030204" pitchFamily="34" charset="0"/>
                <a:cs typeface="Calibri" panose="020F0502020204030204" pitchFamily="34" charset="0"/>
              </a:rPr>
              <a:t> menu if they prefer.</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62868"/>
            <a:ext cx="5760639" cy="4002436"/>
          </a:xfrm>
          <a:prstGeom prst="rect">
            <a:avLst/>
          </a:prstGeom>
          <a:noFill/>
          <a:ln>
            <a:noFill/>
          </a:ln>
        </p:spPr>
      </p:pic>
    </p:spTree>
    <p:extLst>
      <p:ext uri="{BB962C8B-B14F-4D97-AF65-F5344CB8AC3E}">
        <p14:creationId xmlns:p14="http://schemas.microsoft.com/office/powerpoint/2010/main" val="1708978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645532" y="1147897"/>
            <a:ext cx="6408712" cy="13696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Helvetica Neue"/>
            </a:endParaRPr>
          </a:p>
          <a:p>
            <a:r>
              <a:rPr lang="en-GB" sz="1600" b="0" dirty="0">
                <a:latin typeface="Calibri" panose="020F0502020204030204" pitchFamily="34" charset="0"/>
                <a:cs typeface="Calibri" panose="020F0502020204030204" pitchFamily="34" charset="0"/>
              </a:rPr>
              <a:t>By selecting </a:t>
            </a:r>
            <a:r>
              <a:rPr lang="en-GB" sz="1600" dirty="0">
                <a:latin typeface="Calibri" panose="020F0502020204030204" pitchFamily="34" charset="0"/>
                <a:cs typeface="Calibri" panose="020F0502020204030204" pitchFamily="34" charset="0"/>
              </a:rPr>
              <a:t>Upload</a:t>
            </a:r>
            <a:r>
              <a:rPr lang="en-GB" sz="1600" b="0" dirty="0">
                <a:latin typeface="Calibri" panose="020F0502020204030204" pitchFamily="34" charset="0"/>
                <a:cs typeface="Calibri" panose="020F0502020204030204" pitchFamily="34" charset="0"/>
              </a:rPr>
              <a:t> or </a:t>
            </a:r>
            <a:r>
              <a:rPr lang="en-GB" sz="1600" dirty="0">
                <a:latin typeface="Calibri" panose="020F0502020204030204" pitchFamily="34" charset="0"/>
                <a:cs typeface="Calibri" panose="020F0502020204030204" pitchFamily="34" charset="0"/>
              </a:rPr>
              <a:t>change photo </a:t>
            </a:r>
            <a:r>
              <a:rPr lang="en-GB" sz="1600" b="0" dirty="0">
                <a:latin typeface="Calibri" panose="020F0502020204030204" pitchFamily="34" charset="0"/>
                <a:cs typeface="Calibri" panose="020F0502020204030204" pitchFamily="34" charset="0"/>
              </a:rPr>
              <a:t>the learner can add a photo from their device in exactly the same way they would add attachments to evidence or attach a document to an email</a:t>
            </a:r>
            <a:r>
              <a:rPr lang="en-GB" sz="1600" b="0" dirty="0" smtClean="0">
                <a:latin typeface="Calibri" panose="020F0502020204030204" pitchFamily="34" charset="0"/>
                <a:cs typeface="Calibri" panose="020F0502020204030204" pitchFamily="34" charset="0"/>
              </a:rPr>
              <a:t>.</a:t>
            </a:r>
          </a:p>
          <a:p>
            <a:endParaRPr lang="en-GB" sz="1600" b="0" dirty="0">
              <a:latin typeface="Calibri" panose="020F0502020204030204" pitchFamily="34" charset="0"/>
              <a:cs typeface="Calibri" panose="020F0502020204030204" pitchFamily="34" charset="0"/>
            </a:endParaRPr>
          </a:p>
          <a:p>
            <a:r>
              <a:rPr lang="en-GB" sz="1600" b="0" dirty="0">
                <a:latin typeface="Calibri" panose="020F0502020204030204" pitchFamily="34" charset="0"/>
                <a:cs typeface="Calibri" panose="020F0502020204030204" pitchFamily="34" charset="0"/>
              </a:rPr>
              <a:t>S/he will be first need to click on </a:t>
            </a:r>
            <a:r>
              <a:rPr lang="en-GB" sz="1600" dirty="0">
                <a:latin typeface="Calibri" panose="020F0502020204030204" pitchFamily="34" charset="0"/>
                <a:cs typeface="Calibri" panose="020F0502020204030204" pitchFamily="34" charset="0"/>
              </a:rPr>
              <a:t>Choose file</a:t>
            </a:r>
          </a:p>
        </p:txBody>
      </p:sp>
      <p:pic>
        <p:nvPicPr>
          <p:cNvPr id="7" name="Picture 6"/>
          <p:cNvPicPr/>
          <p:nvPr/>
        </p:nvPicPr>
        <p:blipFill>
          <a:blip r:embed="rId2"/>
          <a:stretch>
            <a:fillRect/>
          </a:stretch>
        </p:blipFill>
        <p:spPr>
          <a:xfrm>
            <a:off x="2555776" y="2659022"/>
            <a:ext cx="5788124" cy="3506282"/>
          </a:xfrm>
          <a:prstGeom prst="rect">
            <a:avLst/>
          </a:prstGeom>
        </p:spPr>
      </p:pic>
    </p:spTree>
    <p:extLst>
      <p:ext uri="{BB962C8B-B14F-4D97-AF65-F5344CB8AC3E}">
        <p14:creationId xmlns:p14="http://schemas.microsoft.com/office/powerpoint/2010/main" val="403818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55776" y="1294459"/>
            <a:ext cx="6336704" cy="2639569"/>
          </a:xfrm>
          <a:prstGeom prst="rect">
            <a:avLst/>
          </a:prstGeom>
        </p:spPr>
        <p:txBody>
          <a:bodyPr wrap="square">
            <a:spAutoFit/>
          </a:bodyPr>
          <a:lstStyle/>
          <a:p>
            <a:pPr>
              <a:lnSpc>
                <a:spcPct val="107000"/>
              </a:lnSpc>
              <a:spcAft>
                <a:spcPts val="800"/>
              </a:spcAft>
            </a:pPr>
            <a:r>
              <a:rPr lang="en-GB" sz="1600" b="0" dirty="0">
                <a:latin typeface="Calibri" panose="020F0502020204030204" pitchFamily="34" charset="0"/>
                <a:cs typeface="Calibri" panose="020F0502020204030204" pitchFamily="34" charset="0"/>
              </a:rPr>
              <a:t>The image can be resized by dragging the button along the bar underneath, and centred by clicking and dragging the photo. Once the user is happy, they should click on </a:t>
            </a:r>
            <a:r>
              <a:rPr lang="en-GB" sz="1600" dirty="0">
                <a:latin typeface="Calibri" panose="020F0502020204030204" pitchFamily="34" charset="0"/>
                <a:cs typeface="Calibri" panose="020F0502020204030204" pitchFamily="34" charset="0"/>
              </a:rPr>
              <a:t>Upload</a:t>
            </a:r>
            <a:r>
              <a:rPr lang="en-GB" sz="1600" b="0" dirty="0">
                <a:latin typeface="Calibri" panose="020F0502020204030204" pitchFamily="34" charset="0"/>
                <a:cs typeface="Calibri" panose="020F0502020204030204" pitchFamily="34" charset="0"/>
              </a:rPr>
              <a:t>. This will close the pop up and return them to the </a:t>
            </a:r>
            <a:r>
              <a:rPr lang="en-GB" sz="1600" dirty="0">
                <a:latin typeface="Calibri" panose="020F0502020204030204" pitchFamily="34" charset="0"/>
                <a:cs typeface="Calibri" panose="020F0502020204030204" pitchFamily="34" charset="0"/>
              </a:rPr>
              <a:t>Personal details </a:t>
            </a:r>
            <a:r>
              <a:rPr lang="en-GB" sz="1600" b="0" dirty="0">
                <a:latin typeface="Calibri" panose="020F0502020204030204" pitchFamily="34" charset="0"/>
                <a:cs typeface="Calibri" panose="020F0502020204030204" pitchFamily="34" charset="0"/>
              </a:rPr>
              <a:t>page. They will need to scroll down to the bottom of that page and click on </a:t>
            </a:r>
            <a:r>
              <a:rPr lang="en-GB" sz="1600" dirty="0">
                <a:latin typeface="Calibri" panose="020F0502020204030204" pitchFamily="34" charset="0"/>
                <a:cs typeface="Calibri" panose="020F0502020204030204" pitchFamily="34" charset="0"/>
              </a:rPr>
              <a:t>Save</a:t>
            </a:r>
            <a:r>
              <a:rPr lang="en-GB" sz="1600" b="0" dirty="0" smtClean="0">
                <a:latin typeface="Calibri" panose="020F0502020204030204" pitchFamily="34" charset="0"/>
                <a:cs typeface="Calibri" panose="020F0502020204030204" pitchFamily="34" charset="0"/>
              </a:rPr>
              <a:t>.</a:t>
            </a:r>
          </a:p>
          <a:p>
            <a:pPr>
              <a:lnSpc>
                <a:spcPct val="107000"/>
              </a:lnSpc>
              <a:spcAft>
                <a:spcPts val="800"/>
              </a:spcAft>
            </a:pPr>
            <a:r>
              <a:rPr lang="en-GB" sz="1600" b="0" dirty="0">
                <a:latin typeface="Calibri" panose="020F0502020204030204" pitchFamily="34" charset="0"/>
                <a:cs typeface="Calibri" panose="020F0502020204030204" pitchFamily="34" charset="0"/>
              </a:rPr>
              <a:t>The image can be changed if required.</a:t>
            </a:r>
          </a:p>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2"/>
          <a:stretch>
            <a:fillRect/>
          </a:stretch>
        </p:blipFill>
        <p:spPr>
          <a:xfrm>
            <a:off x="3491880" y="3140968"/>
            <a:ext cx="2660898" cy="3396952"/>
          </a:xfrm>
          <a:prstGeom prst="rect">
            <a:avLst/>
          </a:prstGeom>
        </p:spPr>
      </p:pic>
    </p:spTree>
    <p:extLst>
      <p:ext uri="{BB962C8B-B14F-4D97-AF65-F5344CB8AC3E}">
        <p14:creationId xmlns:p14="http://schemas.microsoft.com/office/powerpoint/2010/main" val="32992835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55776" y="1380343"/>
            <a:ext cx="6036434" cy="1346010"/>
          </a:xfrm>
          <a:prstGeom prst="rect">
            <a:avLst/>
          </a:prstGeom>
        </p:spPr>
        <p:txBody>
          <a:bodyPr wrap="square">
            <a:spAutoFit/>
          </a:bodyPr>
          <a:lstStyle/>
          <a:p>
            <a:r>
              <a:rPr lang="en-GB" sz="1600" b="0" dirty="0">
                <a:latin typeface="Calibri" panose="020F0502020204030204" pitchFamily="34" charset="0"/>
                <a:cs typeface="Calibri" panose="020F0502020204030204" pitchFamily="34" charset="0"/>
              </a:rPr>
              <a:t>When you return to the </a:t>
            </a:r>
            <a:r>
              <a:rPr lang="en-GB" sz="1600" dirty="0">
                <a:latin typeface="Calibri" panose="020F0502020204030204" pitchFamily="34" charset="0"/>
                <a:cs typeface="Calibri" panose="020F0502020204030204" pitchFamily="34" charset="0"/>
              </a:rPr>
              <a:t>Shortcuts </a:t>
            </a:r>
            <a:r>
              <a:rPr lang="en-GB" sz="1600" b="0" dirty="0">
                <a:latin typeface="Calibri" panose="020F0502020204030204" pitchFamily="34" charset="0"/>
                <a:cs typeface="Calibri" panose="020F0502020204030204" pitchFamily="34" charset="0"/>
              </a:rPr>
              <a:t>tab, the picture will now be in place of the previous icon.</a:t>
            </a:r>
          </a:p>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2555776" y="2420888"/>
            <a:ext cx="6264696" cy="3386386"/>
          </a:xfrm>
          <a:prstGeom prst="rect">
            <a:avLst/>
          </a:prstGeom>
        </p:spPr>
      </p:pic>
    </p:spTree>
    <p:extLst>
      <p:ext uri="{BB962C8B-B14F-4D97-AF65-F5344CB8AC3E}">
        <p14:creationId xmlns:p14="http://schemas.microsoft.com/office/powerpoint/2010/main" val="40419165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4" y="1193022"/>
            <a:ext cx="6186569" cy="2330895"/>
          </a:xfrm>
          <a:prstGeom prst="rect">
            <a:avLst/>
          </a:prstGeom>
        </p:spPr>
        <p:txBody>
          <a:bodyPr wrap="square">
            <a:spAutoFit/>
          </a:bodyPr>
          <a:lstStyle/>
          <a:p>
            <a:r>
              <a:rPr lang="en-GB" sz="1600" b="0" dirty="0">
                <a:latin typeface="Calibri" panose="020F0502020204030204" pitchFamily="34" charset="0"/>
                <a:cs typeface="Calibri" panose="020F0502020204030204" pitchFamily="34" charset="0"/>
              </a:rPr>
              <a:t>The Centre Admin is also able to add, remove or change the learner’s picture. This allows flexibility on who does this job, and enables the Centre Admin to remove any inappropriate content quickly if necessary.</a:t>
            </a:r>
          </a:p>
          <a:p>
            <a:endParaRPr lang="en-GB" sz="1600" b="0" dirty="0" smtClean="0">
              <a:latin typeface="Calibri" panose="020F0502020204030204" pitchFamily="34" charset="0"/>
              <a:cs typeface="Calibri" panose="020F0502020204030204" pitchFamily="34" charset="0"/>
            </a:endParaRPr>
          </a:p>
          <a:p>
            <a:r>
              <a:rPr lang="en-GB" sz="1600" b="0" dirty="0" smtClean="0">
                <a:latin typeface="Calibri" panose="020F0502020204030204" pitchFamily="34" charset="0"/>
                <a:cs typeface="Calibri" panose="020F0502020204030204" pitchFamily="34" charset="0"/>
              </a:rPr>
              <a:t>For </a:t>
            </a:r>
            <a:r>
              <a:rPr lang="en-GB" sz="1600" b="0" dirty="0">
                <a:latin typeface="Calibri" panose="020F0502020204030204" pitchFamily="34" charset="0"/>
                <a:cs typeface="Calibri" panose="020F0502020204030204" pitchFamily="34" charset="0"/>
              </a:rPr>
              <a:t>the Centre Admin, the picture is included in the </a:t>
            </a:r>
            <a:r>
              <a:rPr lang="en-GB" sz="1600" dirty="0" smtClean="0">
                <a:latin typeface="Calibri" panose="020F0502020204030204" pitchFamily="34" charset="0"/>
                <a:cs typeface="Calibri" panose="020F0502020204030204" pitchFamily="34" charset="0"/>
              </a:rPr>
              <a:t>User</a:t>
            </a:r>
            <a:r>
              <a:rPr lang="en-GB" sz="1600" b="0" dirty="0" smtClean="0">
                <a:latin typeface="Calibri" panose="020F0502020204030204" pitchFamily="34" charset="0"/>
                <a:cs typeface="Calibri" panose="020F0502020204030204" pitchFamily="34" charset="0"/>
              </a:rPr>
              <a:t> </a:t>
            </a:r>
            <a:r>
              <a:rPr lang="en-GB" sz="1600" b="0" dirty="0">
                <a:latin typeface="Calibri" panose="020F0502020204030204" pitchFamily="34" charset="0"/>
                <a:cs typeface="Calibri" panose="020F0502020204030204" pitchFamily="34" charset="0"/>
              </a:rPr>
              <a:t>profile and can be added at the point of creation or edited at a later date.</a:t>
            </a:r>
          </a:p>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a:srcRect b="28264"/>
          <a:stretch/>
        </p:blipFill>
        <p:spPr bwMode="auto">
          <a:xfrm>
            <a:off x="2555776" y="2968801"/>
            <a:ext cx="6264696" cy="26924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69989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3592463" y="1193022"/>
            <a:ext cx="3583657" cy="2463119"/>
          </a:xfrm>
          <a:prstGeom prst="rect">
            <a:avLst/>
          </a:prstGeom>
        </p:spPr>
      </p:pic>
      <p:pic>
        <p:nvPicPr>
          <p:cNvPr id="9" name="Picture 8"/>
          <p:cNvPicPr/>
          <p:nvPr/>
        </p:nvPicPr>
        <p:blipFill>
          <a:blip r:embed="rId3"/>
          <a:stretch>
            <a:fillRect/>
          </a:stretch>
        </p:blipFill>
        <p:spPr>
          <a:xfrm>
            <a:off x="3592463" y="3656141"/>
            <a:ext cx="4514850" cy="2705100"/>
          </a:xfrm>
          <a:prstGeom prst="rect">
            <a:avLst/>
          </a:prstGeom>
        </p:spPr>
      </p:pic>
    </p:spTree>
    <p:extLst>
      <p:ext uri="{BB962C8B-B14F-4D97-AF65-F5344CB8AC3E}">
        <p14:creationId xmlns:p14="http://schemas.microsoft.com/office/powerpoint/2010/main" val="4361415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627784" y="545794"/>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1600" b="1" dirty="0" smtClean="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Below </a:t>
            </a:r>
            <a:r>
              <a:rPr lang="en-GB" sz="1600" dirty="0">
                <a:latin typeface="Calibri" panose="020F0502020204030204" pitchFamily="34" charset="0"/>
                <a:cs typeface="Calibri" panose="020F0502020204030204" pitchFamily="34" charset="0"/>
              </a:rPr>
              <a:t>is an example of where the CA has selected </a:t>
            </a:r>
            <a:r>
              <a:rPr lang="en-GB" sz="1600" b="1" dirty="0">
                <a:latin typeface="Calibri" panose="020F0502020204030204" pitchFamily="34" charset="0"/>
                <a:cs typeface="Calibri" panose="020F0502020204030204" pitchFamily="34" charset="0"/>
              </a:rPr>
              <a:t>Remove photo. </a:t>
            </a:r>
            <a:r>
              <a:rPr lang="en-GB" sz="1600" dirty="0">
                <a:latin typeface="Calibri" panose="020F0502020204030204" pitchFamily="34" charset="0"/>
                <a:cs typeface="Calibri" panose="020F0502020204030204" pitchFamily="34" charset="0"/>
              </a:rPr>
              <a:t>A pop up asks for confirmation before removal.</a:t>
            </a: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2627784" y="1928828"/>
            <a:ext cx="6192688" cy="4164468"/>
          </a:xfrm>
          <a:prstGeom prst="rect">
            <a:avLst/>
          </a:prstGeom>
        </p:spPr>
      </p:pic>
    </p:spTree>
    <p:extLst>
      <p:ext uri="{BB962C8B-B14F-4D97-AF65-F5344CB8AC3E}">
        <p14:creationId xmlns:p14="http://schemas.microsoft.com/office/powerpoint/2010/main" val="41337406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a:latin typeface="Calibri" panose="020F0502020204030204" pitchFamily="34" charset="0"/>
                <a:cs typeface="Calibri" panose="020F0502020204030204" pitchFamily="34" charset="0"/>
              </a:rPr>
              <a:t>This webinar contains </a:t>
            </a:r>
            <a:r>
              <a:rPr lang="en-GB" altLang="en-US" sz="2400" b="1" dirty="0" smtClean="0">
                <a:latin typeface="Calibri" panose="020F0502020204030204" pitchFamily="34" charset="0"/>
                <a:cs typeface="Calibri" panose="020F0502020204030204" pitchFamily="34" charset="0"/>
              </a:rPr>
              <a:t>information regarding:</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895600" y="1612974"/>
            <a:ext cx="5564832" cy="1615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Helvetica Neue"/>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Learner shortcuts page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Adding learner photo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Making the title of the Off the Job Hours function editable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Adding notification to learners when a Diary entry needs action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Adding fields to the Employer area, and viewing these in the Learner details tab</a:t>
            </a:r>
            <a:r>
              <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882129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altLang="en-US" sz="2400" b="1" dirty="0" smtClean="0">
                <a:latin typeface="Calibri" panose="020F0502020204030204" pitchFamily="34" charset="0"/>
                <a:cs typeface="Calibri" panose="020F0502020204030204" pitchFamily="34" charset="0"/>
              </a:rPr>
              <a:t>Adding learner photo</a:t>
            </a:r>
          </a:p>
          <a:p>
            <a:pPr marL="0" indent="0">
              <a:buNone/>
            </a:pPr>
            <a:endParaRPr lang="en-GB" altLang="en-US" sz="24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photo is visible for the assessor, IQA and EQA in the </a:t>
            </a:r>
            <a:r>
              <a:rPr lang="en-GB" sz="1600" b="1" dirty="0">
                <a:latin typeface="Calibri" panose="020F0502020204030204" pitchFamily="34" charset="0"/>
                <a:cs typeface="Calibri" panose="020F0502020204030204" pitchFamily="34" charset="0"/>
              </a:rPr>
              <a:t>Learner details</a:t>
            </a:r>
            <a:r>
              <a:rPr lang="en-GB" sz="1600" dirty="0">
                <a:latin typeface="Calibri" panose="020F0502020204030204" pitchFamily="34" charset="0"/>
                <a:cs typeface="Calibri" panose="020F0502020204030204" pitchFamily="34" charset="0"/>
              </a:rPr>
              <a:t> tab</a:t>
            </a:r>
            <a:r>
              <a:rPr lang="en-GB" sz="1600" dirty="0" smtClean="0">
                <a:latin typeface="Calibri" panose="020F0502020204030204" pitchFamily="34" charset="0"/>
                <a:cs typeface="Calibri" panose="020F0502020204030204" pitchFamily="34" charset="0"/>
              </a:rPr>
              <a:t>.</a:t>
            </a:r>
          </a:p>
          <a:p>
            <a:pPr marL="0" indent="0">
              <a:buNone/>
            </a:pPr>
            <a:r>
              <a:rPr lang="en-GB" sz="1600" dirty="0">
                <a:latin typeface="Calibri" panose="020F0502020204030204" pitchFamily="34" charset="0"/>
                <a:cs typeface="Calibri" panose="020F0502020204030204" pitchFamily="34" charset="0"/>
              </a:rPr>
              <a:t>The Employer (line manager) can view the learner photo when viewing the learner’s e-portfolio, if they click on either the </a:t>
            </a:r>
            <a:r>
              <a:rPr lang="en-GB" sz="1600" b="1" dirty="0">
                <a:latin typeface="Calibri" panose="020F0502020204030204" pitchFamily="34" charset="0"/>
                <a:cs typeface="Calibri" panose="020F0502020204030204" pitchFamily="34" charset="0"/>
              </a:rPr>
              <a:t>Personal details </a:t>
            </a:r>
            <a:r>
              <a:rPr lang="en-GB" sz="1600" dirty="0">
                <a:latin typeface="Calibri" panose="020F0502020204030204" pitchFamily="34" charset="0"/>
                <a:cs typeface="Calibri" panose="020F0502020204030204" pitchFamily="34" charset="0"/>
              </a:rPr>
              <a:t>or </a:t>
            </a:r>
            <a:r>
              <a:rPr lang="en-GB" sz="1600" b="1" dirty="0">
                <a:latin typeface="Calibri" panose="020F0502020204030204" pitchFamily="34" charset="0"/>
                <a:cs typeface="Calibri" panose="020F0502020204030204" pitchFamily="34" charset="0"/>
              </a:rPr>
              <a:t>Shortcuts</a:t>
            </a:r>
            <a:r>
              <a:rPr lang="en-GB" sz="1600" dirty="0">
                <a:latin typeface="Calibri" panose="020F0502020204030204" pitchFamily="34" charset="0"/>
                <a:cs typeface="Calibri" panose="020F0502020204030204" pitchFamily="34" charset="0"/>
              </a:rPr>
              <a:t> page. </a:t>
            </a:r>
          </a:p>
          <a:p>
            <a:pPr marL="0" indent="0">
              <a:buNone/>
            </a:pPr>
            <a:endParaRPr lang="en-GB" sz="1600"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2728922" y="2145119"/>
            <a:ext cx="5731510" cy="4020185"/>
          </a:xfrm>
          <a:prstGeom prst="rect">
            <a:avLst/>
          </a:prstGeom>
        </p:spPr>
      </p:pic>
    </p:spTree>
    <p:extLst>
      <p:ext uri="{BB962C8B-B14F-4D97-AF65-F5344CB8AC3E}">
        <p14:creationId xmlns:p14="http://schemas.microsoft.com/office/powerpoint/2010/main" val="10789354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699792" y="792363"/>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Making the title of the Off the Job Hours function editable</a:t>
            </a:r>
            <a:endParaRPr lang="en-GB" sz="2400" dirty="0">
              <a:latin typeface="Calibri" panose="020F0502020204030204" pitchFamily="34" charset="0"/>
              <a:cs typeface="Calibri" panose="020F0502020204030204" pitchFamily="34" charset="0"/>
            </a:endParaRPr>
          </a:p>
          <a:p>
            <a:pPr marL="0" indent="0">
              <a:buNone/>
            </a:pPr>
            <a:endParaRPr lang="en-GB" altLang="en-US" sz="24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As mentioned above, the title of the </a:t>
            </a:r>
            <a:r>
              <a:rPr lang="en-GB" sz="1600" b="1" dirty="0">
                <a:latin typeface="Calibri" panose="020F0502020204030204" pitchFamily="34" charset="0"/>
                <a:cs typeface="Calibri" panose="020F0502020204030204" pitchFamily="34" charset="0"/>
              </a:rPr>
              <a:t>Off the job</a:t>
            </a:r>
            <a:r>
              <a:rPr lang="en-GB" sz="1600" dirty="0">
                <a:latin typeface="Calibri" panose="020F0502020204030204" pitchFamily="34" charset="0"/>
                <a:cs typeface="Calibri" panose="020F0502020204030204" pitchFamily="34" charset="0"/>
              </a:rPr>
              <a:t> function can now be renamed. The change will apply to the Diary, Activity log, To Do list and Progress Summary, and the names on all the relevant reports too. </a:t>
            </a:r>
            <a:endParaRPr lang="en-GB" sz="1600" dirty="0" smtClean="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Please contact us if you should like this to be renamed at all</a:t>
            </a:r>
            <a:endParaRPr lang="en-GB" sz="1600"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1782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a notification to learner when a Diary entry needs </a:t>
            </a:r>
            <a:r>
              <a:rPr lang="en-GB" sz="2400" b="1" dirty="0" smtClean="0">
                <a:latin typeface="Calibri" panose="020F0502020204030204" pitchFamily="34" charset="0"/>
                <a:cs typeface="Calibri" panose="020F0502020204030204" pitchFamily="34" charset="0"/>
              </a:rPr>
              <a:t>action</a:t>
            </a:r>
          </a:p>
          <a:p>
            <a:pPr marL="0" indent="0">
              <a:buNone/>
            </a:pPr>
            <a:r>
              <a:rPr lang="en-GB" sz="1600" dirty="0" smtClean="0">
                <a:latin typeface="Calibri" panose="020F0502020204030204" pitchFamily="34" charset="0"/>
                <a:cs typeface="Calibri" panose="020F0502020204030204" pitchFamily="34" charset="0"/>
              </a:rPr>
              <a:t>Currently </a:t>
            </a:r>
            <a:r>
              <a:rPr lang="en-GB" sz="1600" dirty="0">
                <a:latin typeface="Calibri" panose="020F0502020204030204" pitchFamily="34" charset="0"/>
                <a:cs typeface="Calibri" panose="020F0502020204030204" pitchFamily="34" charset="0"/>
              </a:rPr>
              <a:t>if a diary entry has been added or edited by someone else, the user receives a notification of this. To make this notification more helpful, especially if action has been highlighted, a new field </a:t>
            </a:r>
            <a:r>
              <a:rPr lang="en-GB" sz="1600" dirty="0" smtClean="0">
                <a:latin typeface="Calibri" panose="020F0502020204030204" pitchFamily="34" charset="0"/>
                <a:cs typeface="Calibri" panose="020F0502020204030204" pitchFamily="34" charset="0"/>
              </a:rPr>
              <a:t>at the bottom will </a:t>
            </a:r>
            <a:r>
              <a:rPr lang="en-GB" sz="1600" dirty="0">
                <a:latin typeface="Calibri" panose="020F0502020204030204" pitchFamily="34" charset="0"/>
                <a:cs typeface="Calibri" panose="020F0502020204030204" pitchFamily="34" charset="0"/>
              </a:rPr>
              <a:t>allow the assessor to notify the learner that action is required.</a:t>
            </a: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2699792" y="2348880"/>
            <a:ext cx="6005211" cy="3745739"/>
          </a:xfrm>
          <a:prstGeom prst="rect">
            <a:avLst/>
          </a:prstGeom>
        </p:spPr>
      </p:pic>
      <p:pic>
        <p:nvPicPr>
          <p:cNvPr id="8" name="Picture 7"/>
          <p:cNvPicPr/>
          <p:nvPr/>
        </p:nvPicPr>
        <p:blipFill rotWithShape="1">
          <a:blip r:embed="rId3"/>
          <a:srcRect t="17341" b="24381"/>
          <a:stretch/>
        </p:blipFill>
        <p:spPr>
          <a:xfrm>
            <a:off x="4499992" y="6239777"/>
            <a:ext cx="1735832" cy="360041"/>
          </a:xfrm>
          <a:prstGeom prst="rect">
            <a:avLst/>
          </a:prstGeom>
        </p:spPr>
      </p:pic>
    </p:spTree>
    <p:extLst>
      <p:ext uri="{BB962C8B-B14F-4D97-AF65-F5344CB8AC3E}">
        <p14:creationId xmlns:p14="http://schemas.microsoft.com/office/powerpoint/2010/main" val="9063337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a notification to learner when a Diary entry needs </a:t>
            </a:r>
            <a:r>
              <a:rPr lang="en-GB" sz="2400" b="1" dirty="0" smtClean="0">
                <a:latin typeface="Calibri" panose="020F0502020204030204" pitchFamily="34" charset="0"/>
                <a:cs typeface="Calibri" panose="020F0502020204030204" pitchFamily="34" charset="0"/>
              </a:rPr>
              <a:t>action</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learner will see the usual notification on their </a:t>
            </a:r>
            <a:r>
              <a:rPr lang="en-GB" sz="1600" b="1" dirty="0">
                <a:latin typeface="Calibri" panose="020F0502020204030204" pitchFamily="34" charset="0"/>
                <a:cs typeface="Calibri" panose="020F0502020204030204" pitchFamily="34" charset="0"/>
              </a:rPr>
              <a:t>To Do </a:t>
            </a:r>
            <a:r>
              <a:rPr lang="en-GB" sz="1600" dirty="0">
                <a:latin typeface="Calibri" panose="020F0502020204030204" pitchFamily="34" charset="0"/>
                <a:cs typeface="Calibri" panose="020F0502020204030204" pitchFamily="34" charset="0"/>
              </a:rPr>
              <a:t>list with a new column </a:t>
            </a:r>
            <a:r>
              <a:rPr lang="en-GB" sz="1600" b="1" dirty="0">
                <a:latin typeface="Calibri" panose="020F0502020204030204" pitchFamily="34" charset="0"/>
                <a:cs typeface="Calibri" panose="020F0502020204030204" pitchFamily="34" charset="0"/>
              </a:rPr>
              <a:t>Action required? </a:t>
            </a:r>
            <a:endParaRPr lang="en-GB" sz="1600"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a:stretch>
            <a:fillRect/>
          </a:stretch>
        </p:blipFill>
        <p:spPr>
          <a:xfrm>
            <a:off x="2561895" y="2220380"/>
            <a:ext cx="6114561" cy="1372700"/>
          </a:xfrm>
          <a:prstGeom prst="rect">
            <a:avLst/>
          </a:prstGeom>
        </p:spPr>
      </p:pic>
      <p:sp>
        <p:nvSpPr>
          <p:cNvPr id="3" name="Rectangle 2"/>
          <p:cNvSpPr/>
          <p:nvPr/>
        </p:nvSpPr>
        <p:spPr>
          <a:xfrm>
            <a:off x="2561895" y="3861048"/>
            <a:ext cx="6114559" cy="882742"/>
          </a:xfrm>
          <a:prstGeom prst="rect">
            <a:avLst/>
          </a:prstGeom>
        </p:spPr>
        <p:txBody>
          <a:bodyPr wrap="square">
            <a:spAutoFit/>
          </a:bodyPr>
          <a:lstStyle/>
          <a:p>
            <a:pPr>
              <a:lnSpc>
                <a:spcPct val="107000"/>
              </a:lnSpc>
              <a:spcAft>
                <a:spcPts val="800"/>
              </a:spcAft>
            </a:pPr>
            <a:r>
              <a:rPr lang="en-GB" sz="1600" b="0" dirty="0">
                <a:latin typeface="Calibri" panose="020F0502020204030204" pitchFamily="34" charset="0"/>
                <a:ea typeface="Calibri" panose="020F0502020204030204" pitchFamily="34" charset="0"/>
                <a:cs typeface="Times New Roman" panose="02020603050405020304" pitchFamily="18" charset="0"/>
              </a:rPr>
              <a:t>The assessor’s tick will be cleared when the learner edits and saves the item, meaning that the assessor can re-tick ‘action required’ if they are wanting the learner to do subsequent work on the </a:t>
            </a:r>
            <a:r>
              <a:rPr lang="en-GB" sz="1600" b="0" dirty="0" smtClean="0">
                <a:latin typeface="Calibri" panose="020F0502020204030204" pitchFamily="34" charset="0"/>
                <a:ea typeface="Calibri" panose="020F0502020204030204" pitchFamily="34" charset="0"/>
                <a:cs typeface="Times New Roman" panose="02020603050405020304" pitchFamily="18" charset="0"/>
              </a:rPr>
              <a:t>diary </a:t>
            </a:r>
            <a:r>
              <a:rPr lang="en-GB" sz="1600" b="0" dirty="0">
                <a:latin typeface="Calibri" panose="020F0502020204030204" pitchFamily="34" charset="0"/>
                <a:ea typeface="Calibri" panose="020F0502020204030204" pitchFamily="34" charset="0"/>
                <a:cs typeface="Times New Roman" panose="02020603050405020304" pitchFamily="18" charset="0"/>
              </a:rPr>
              <a:t>entry.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83628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fields to the </a:t>
            </a:r>
            <a:r>
              <a:rPr lang="en-GB" sz="2400" b="1" dirty="0" smtClean="0">
                <a:latin typeface="Calibri" panose="020F0502020204030204" pitchFamily="34" charset="0"/>
                <a:cs typeface="Calibri" panose="020F0502020204030204" pitchFamily="34" charset="0"/>
              </a:rPr>
              <a:t>Employer area, </a:t>
            </a:r>
            <a:r>
              <a:rPr lang="en-GB" sz="2400" b="1" dirty="0">
                <a:latin typeface="Calibri" panose="020F0502020204030204" pitchFamily="34" charset="0"/>
                <a:cs typeface="Calibri" panose="020F0502020204030204" pitchFamily="34" charset="0"/>
              </a:rPr>
              <a:t>and viewing these in Learner details tab</a:t>
            </a:r>
            <a:endParaRPr lang="en-GB" sz="2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In the </a:t>
            </a:r>
            <a:r>
              <a:rPr lang="en-GB" sz="1600" b="1" dirty="0">
                <a:latin typeface="Calibri" panose="020F0502020204030204" pitchFamily="34" charset="0"/>
                <a:cs typeface="Calibri" panose="020F0502020204030204" pitchFamily="34" charset="0"/>
              </a:rPr>
              <a:t>New employer </a:t>
            </a:r>
            <a:r>
              <a:rPr lang="en-GB" sz="1600" dirty="0">
                <a:latin typeface="Calibri" panose="020F0502020204030204" pitchFamily="34" charset="0"/>
                <a:cs typeface="Calibri" panose="020F0502020204030204" pitchFamily="34" charset="0"/>
              </a:rPr>
              <a:t>tab accessed by either the Org Admin or Centre Admin we </a:t>
            </a:r>
            <a:r>
              <a:rPr lang="en-GB" sz="1600" dirty="0" smtClean="0">
                <a:latin typeface="Calibri" panose="020F0502020204030204" pitchFamily="34" charset="0"/>
                <a:cs typeface="Calibri" panose="020F0502020204030204" pitchFamily="34" charset="0"/>
              </a:rPr>
              <a:t>have </a:t>
            </a:r>
            <a:r>
              <a:rPr lang="en-GB" sz="1600" dirty="0">
                <a:latin typeface="Calibri" panose="020F0502020204030204" pitchFamily="34" charset="0"/>
                <a:cs typeface="Calibri" panose="020F0502020204030204" pitchFamily="34" charset="0"/>
              </a:rPr>
              <a:t>added some additional fields.  They can be completed for new employers and also edited for existing employers</a:t>
            </a: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2671686" y="1916832"/>
            <a:ext cx="6220794" cy="4104456"/>
          </a:xfrm>
          <a:prstGeom prst="rect">
            <a:avLst/>
          </a:prstGeom>
        </p:spPr>
      </p:pic>
    </p:spTree>
    <p:extLst>
      <p:ext uri="{BB962C8B-B14F-4D97-AF65-F5344CB8AC3E}">
        <p14:creationId xmlns:p14="http://schemas.microsoft.com/office/powerpoint/2010/main" val="20952022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fields to the </a:t>
            </a:r>
            <a:r>
              <a:rPr lang="en-GB" sz="2400" b="1" dirty="0" smtClean="0">
                <a:latin typeface="Calibri" panose="020F0502020204030204" pitchFamily="34" charset="0"/>
                <a:cs typeface="Calibri" panose="020F0502020204030204" pitchFamily="34" charset="0"/>
              </a:rPr>
              <a:t>Employer area, </a:t>
            </a:r>
            <a:r>
              <a:rPr lang="en-GB" sz="2400" b="1" dirty="0">
                <a:latin typeface="Calibri" panose="020F0502020204030204" pitchFamily="34" charset="0"/>
                <a:cs typeface="Calibri" panose="020F0502020204030204" pitchFamily="34" charset="0"/>
              </a:rPr>
              <a:t>and viewing these in Learner details tab</a:t>
            </a:r>
            <a:endParaRPr lang="en-GB" sz="2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new fields are:</a:t>
            </a:r>
          </a:p>
          <a:p>
            <a:r>
              <a:rPr lang="en-GB" sz="1600" dirty="0">
                <a:latin typeface="Calibri" panose="020F0502020204030204" pitchFamily="34" charset="0"/>
                <a:cs typeface="Calibri" panose="020F0502020204030204" pitchFamily="34" charset="0"/>
              </a:rPr>
              <a:t>Health and safety (date can be set for a reminder for review)</a:t>
            </a:r>
          </a:p>
          <a:p>
            <a:r>
              <a:rPr lang="en-GB" sz="1600" dirty="0">
                <a:latin typeface="Calibri" panose="020F0502020204030204" pitchFamily="34" charset="0"/>
                <a:cs typeface="Calibri" panose="020F0502020204030204" pitchFamily="34" charset="0"/>
              </a:rPr>
              <a:t>Liability Insurance (date can be set for a reminder for review)</a:t>
            </a:r>
          </a:p>
          <a:p>
            <a:r>
              <a:rPr lang="en-GB" sz="1600" dirty="0">
                <a:latin typeface="Calibri" panose="020F0502020204030204" pitchFamily="34" charset="0"/>
                <a:cs typeface="Calibri" panose="020F0502020204030204" pitchFamily="34" charset="0"/>
              </a:rPr>
              <a:t>Contact name at employer</a:t>
            </a:r>
          </a:p>
          <a:p>
            <a:r>
              <a:rPr lang="en-GB" sz="1600" dirty="0">
                <a:latin typeface="Calibri" panose="020F0502020204030204" pitchFamily="34" charset="0"/>
                <a:cs typeface="Calibri" panose="020F0502020204030204" pitchFamily="34" charset="0"/>
              </a:rPr>
              <a:t>Contact email at employer</a:t>
            </a:r>
          </a:p>
          <a:p>
            <a:r>
              <a:rPr lang="en-GB" sz="1600" dirty="0">
                <a:latin typeface="Calibri" panose="020F0502020204030204" pitchFamily="34" charset="0"/>
                <a:cs typeface="Calibri" panose="020F0502020204030204" pitchFamily="34" charset="0"/>
              </a:rPr>
              <a:t>Contact telephone number at employer</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rotWithShape="1">
          <a:blip r:embed="rId2"/>
          <a:srcRect t="23378"/>
          <a:stretch/>
        </p:blipFill>
        <p:spPr bwMode="auto">
          <a:xfrm>
            <a:off x="2561895" y="3033710"/>
            <a:ext cx="6402593" cy="283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081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fields to the </a:t>
            </a:r>
            <a:r>
              <a:rPr lang="en-GB" sz="2400" b="1" dirty="0" smtClean="0">
                <a:latin typeface="Calibri" panose="020F0502020204030204" pitchFamily="34" charset="0"/>
                <a:cs typeface="Calibri" panose="020F0502020204030204" pitchFamily="34" charset="0"/>
              </a:rPr>
              <a:t>Employer area, </a:t>
            </a:r>
            <a:r>
              <a:rPr lang="en-GB" sz="2400" b="1" dirty="0">
                <a:latin typeface="Calibri" panose="020F0502020204030204" pitchFamily="34" charset="0"/>
                <a:cs typeface="Calibri" panose="020F0502020204030204" pitchFamily="34" charset="0"/>
              </a:rPr>
              <a:t>and viewing these in Learner details tab</a:t>
            </a:r>
            <a:endParaRPr lang="en-GB" sz="2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The Centre Admin will receive a reminder on the </a:t>
            </a:r>
            <a:r>
              <a:rPr lang="en-GB" sz="1600" b="1" dirty="0">
                <a:latin typeface="Calibri" panose="020F0502020204030204" pitchFamily="34" charset="0"/>
                <a:cs typeface="Calibri" panose="020F0502020204030204" pitchFamily="34" charset="0"/>
              </a:rPr>
              <a:t>To Do </a:t>
            </a:r>
            <a:r>
              <a:rPr lang="en-GB" sz="1600" dirty="0">
                <a:latin typeface="Calibri" panose="020F0502020204030204" pitchFamily="34" charset="0"/>
                <a:cs typeface="Calibri" panose="020F0502020204030204" pitchFamily="34" charset="0"/>
              </a:rPr>
              <a:t>tab in a new table if either of the </a:t>
            </a:r>
            <a:r>
              <a:rPr lang="en-GB" sz="1600" b="1" dirty="0">
                <a:latin typeface="Calibri" panose="020F0502020204030204" pitchFamily="34" charset="0"/>
                <a:cs typeface="Calibri" panose="020F0502020204030204" pitchFamily="34" charset="0"/>
              </a:rPr>
              <a:t>Health and safety </a:t>
            </a:r>
            <a:r>
              <a:rPr lang="en-GB" sz="1600" dirty="0">
                <a:latin typeface="Calibri" panose="020F0502020204030204" pitchFamily="34" charset="0"/>
                <a:cs typeface="Calibri" panose="020F0502020204030204" pitchFamily="34" charset="0"/>
              </a:rPr>
              <a:t>or </a:t>
            </a:r>
            <a:r>
              <a:rPr lang="en-GB" sz="1600" b="1" dirty="0">
                <a:latin typeface="Calibri" panose="020F0502020204030204" pitchFamily="34" charset="0"/>
                <a:cs typeface="Calibri" panose="020F0502020204030204" pitchFamily="34" charset="0"/>
              </a:rPr>
              <a:t>Liability Insurance </a:t>
            </a:r>
            <a:r>
              <a:rPr lang="en-GB" sz="1600" dirty="0">
                <a:latin typeface="Calibri" panose="020F0502020204030204" pitchFamily="34" charset="0"/>
                <a:cs typeface="Calibri" panose="020F0502020204030204" pitchFamily="34" charset="0"/>
              </a:rPr>
              <a:t>document review is due in the next 30 days. The date will turn red when the reviews become overdue.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2580608" y="2261642"/>
            <a:ext cx="6311872" cy="3605758"/>
          </a:xfrm>
          <a:prstGeom prst="rect">
            <a:avLst/>
          </a:prstGeom>
        </p:spPr>
      </p:pic>
    </p:spTree>
    <p:extLst>
      <p:ext uri="{BB962C8B-B14F-4D97-AF65-F5344CB8AC3E}">
        <p14:creationId xmlns:p14="http://schemas.microsoft.com/office/powerpoint/2010/main" val="4426945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fields to the </a:t>
            </a:r>
            <a:r>
              <a:rPr lang="en-GB" sz="2400" b="1" dirty="0" smtClean="0">
                <a:latin typeface="Calibri" panose="020F0502020204030204" pitchFamily="34" charset="0"/>
                <a:cs typeface="Calibri" panose="020F0502020204030204" pitchFamily="34" charset="0"/>
              </a:rPr>
              <a:t>Employer area, </a:t>
            </a:r>
            <a:r>
              <a:rPr lang="en-GB" sz="2400" b="1" dirty="0">
                <a:latin typeface="Calibri" panose="020F0502020204030204" pitchFamily="34" charset="0"/>
                <a:cs typeface="Calibri" panose="020F0502020204030204" pitchFamily="34" charset="0"/>
              </a:rPr>
              <a:t>and viewing these in Learner details tab</a:t>
            </a:r>
            <a:endParaRPr lang="en-GB" sz="2400" dirty="0">
              <a:latin typeface="Calibri" panose="020F0502020204030204" pitchFamily="34" charset="0"/>
              <a:cs typeface="Calibri" panose="020F0502020204030204" pitchFamily="34" charset="0"/>
            </a:endParaRPr>
          </a:p>
          <a:p>
            <a:pPr marL="0" indent="0">
              <a:buNone/>
            </a:pPr>
            <a:endParaRPr lang="en-GB" sz="1600" dirty="0" smtClean="0">
              <a:latin typeface="Calibri" panose="020F0502020204030204" pitchFamily="34" charset="0"/>
              <a:cs typeface="Calibri" panose="020F0502020204030204" pitchFamily="34" charset="0"/>
            </a:endParaRPr>
          </a:p>
          <a:p>
            <a:pPr marL="0" indent="0">
              <a:buNone/>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assessor and also the IQA are able to see this new employer information in the </a:t>
            </a:r>
            <a:r>
              <a:rPr lang="en-GB" sz="1600" b="1" dirty="0">
                <a:latin typeface="Calibri" panose="020F0502020204030204" pitchFamily="34" charset="0"/>
                <a:cs typeface="Calibri" panose="020F0502020204030204" pitchFamily="34" charset="0"/>
              </a:rPr>
              <a:t>Learner details </a:t>
            </a:r>
            <a:r>
              <a:rPr lang="en-GB" sz="1600" dirty="0">
                <a:latin typeface="Calibri" panose="020F0502020204030204" pitchFamily="34" charset="0"/>
                <a:cs typeface="Calibri" panose="020F0502020204030204" pitchFamily="34" charset="0"/>
              </a:rPr>
              <a:t>tab.</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2561894" y="2297832"/>
            <a:ext cx="6330585" cy="2837133"/>
          </a:xfrm>
          <a:prstGeom prst="rect">
            <a:avLst/>
          </a:prstGeom>
        </p:spPr>
      </p:pic>
    </p:spTree>
    <p:extLst>
      <p:ext uri="{BB962C8B-B14F-4D97-AF65-F5344CB8AC3E}">
        <p14:creationId xmlns:p14="http://schemas.microsoft.com/office/powerpoint/2010/main" val="390895319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61895" y="205972"/>
            <a:ext cx="6588224" cy="735806"/>
          </a:xfrm>
        </p:spPr>
        <p:txBody>
          <a:bodyPr/>
          <a:lstStyle/>
          <a:p>
            <a:pPr marL="0" indent="0">
              <a:buNone/>
            </a:pPr>
            <a:r>
              <a:rPr lang="en-GB" sz="2400" b="1" dirty="0">
                <a:latin typeface="Calibri" panose="020F0502020204030204" pitchFamily="34" charset="0"/>
                <a:cs typeface="Calibri" panose="020F0502020204030204" pitchFamily="34" charset="0"/>
              </a:rPr>
              <a:t>Adding fields to the </a:t>
            </a:r>
            <a:r>
              <a:rPr lang="en-GB" sz="2400" b="1" dirty="0" smtClean="0">
                <a:latin typeface="Calibri" panose="020F0502020204030204" pitchFamily="34" charset="0"/>
                <a:cs typeface="Calibri" panose="020F0502020204030204" pitchFamily="34" charset="0"/>
              </a:rPr>
              <a:t>Employer area, </a:t>
            </a:r>
            <a:r>
              <a:rPr lang="en-GB" sz="2400" b="1" dirty="0">
                <a:latin typeface="Calibri" panose="020F0502020204030204" pitchFamily="34" charset="0"/>
                <a:cs typeface="Calibri" panose="020F0502020204030204" pitchFamily="34" charset="0"/>
              </a:rPr>
              <a:t>and viewing these in Learner details tab</a:t>
            </a: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2699792" y="1127476"/>
            <a:ext cx="5898537" cy="5013468"/>
          </a:xfrm>
          <a:prstGeom prst="rect">
            <a:avLst/>
          </a:prstGeom>
        </p:spPr>
      </p:pic>
    </p:spTree>
    <p:extLst>
      <p:ext uri="{BB962C8B-B14F-4D97-AF65-F5344CB8AC3E}">
        <p14:creationId xmlns:p14="http://schemas.microsoft.com/office/powerpoint/2010/main" val="11894440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699792" y="2233233"/>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All of these enhancements have been automatically added to </a:t>
            </a:r>
            <a:r>
              <a:rPr lang="en-GB" sz="2000" b="1" dirty="0" err="1">
                <a:latin typeface="Calibri" panose="020F0502020204030204" pitchFamily="34" charset="0"/>
                <a:cs typeface="Calibri" panose="020F0502020204030204" pitchFamily="34" charset="0"/>
              </a:rPr>
              <a:t>VQManager</a:t>
            </a:r>
            <a:r>
              <a:rPr lang="en-GB" sz="2000" b="1" dirty="0">
                <a:latin typeface="Calibri" panose="020F0502020204030204" pitchFamily="34" charset="0"/>
                <a:cs typeface="Calibri" panose="020F0502020204030204" pitchFamily="34" charset="0"/>
              </a:rPr>
              <a:t> for you, with the exception of re-naming the Off the Job Hours function, which will remain as now unless you request a change.</a:t>
            </a:r>
            <a:endParaRPr lang="en-GB" sz="20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1140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Shortcuts </a:t>
            </a:r>
            <a:r>
              <a:rPr lang="en-GB" sz="2400" b="1" dirty="0">
                <a:latin typeface="Calibri" panose="020F0502020204030204" pitchFamily="34" charset="0"/>
                <a:ea typeface="Calibri" panose="020F0502020204030204" pitchFamily="34" charset="0"/>
                <a:cs typeface="Times New Roman" panose="02020603050405020304" pitchFamily="18" charset="0"/>
              </a:rPr>
              <a:t>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90284" y="1633661"/>
            <a:ext cx="6158180" cy="2829621"/>
          </a:xfrm>
          <a:prstGeom prst="rect">
            <a:avLst/>
          </a:prstGeom>
        </p:spPr>
        <p:txBody>
          <a:bodyPr wrap="square">
            <a:spAutoFit/>
          </a:bodyPr>
          <a:lstStyle/>
          <a:p>
            <a:pPr>
              <a:lnSpc>
                <a:spcPct val="107000"/>
              </a:lnSpc>
              <a:spcAft>
                <a:spcPts val="800"/>
              </a:spcAft>
            </a:pPr>
            <a:r>
              <a:rPr lang="en-GB" sz="1600" b="0" dirty="0" smtClean="0">
                <a:latin typeface="Calibri" panose="020F0502020204030204" pitchFamily="34" charset="0"/>
                <a:ea typeface="Calibri" panose="020F0502020204030204" pitchFamily="34" charset="0"/>
                <a:cs typeface="Times New Roman" panose="02020603050405020304" pitchFamily="18" charset="0"/>
              </a:rPr>
              <a:t>To </a:t>
            </a:r>
            <a:r>
              <a:rPr lang="en-GB" sz="1600" b="0" dirty="0">
                <a:latin typeface="Calibri" panose="020F0502020204030204" pitchFamily="34" charset="0"/>
                <a:ea typeface="Calibri" panose="020F0502020204030204" pitchFamily="34" charset="0"/>
                <a:cs typeface="Times New Roman" panose="02020603050405020304" pitchFamily="18" charset="0"/>
              </a:rPr>
              <a:t>make navigation easier for the learners, we have added a new tab to allow learners to view all the most important information on the one tab, </a:t>
            </a:r>
            <a:r>
              <a:rPr lang="en-GB" sz="1600" dirty="0">
                <a:latin typeface="Calibri" panose="020F0502020204030204" pitchFamily="34" charset="0"/>
                <a:ea typeface="Calibri" panose="020F0502020204030204" pitchFamily="34" charset="0"/>
                <a:cs typeface="Times New Roman" panose="02020603050405020304" pitchFamily="18" charset="0"/>
              </a:rPr>
              <a:t>Shortcuts</a:t>
            </a:r>
            <a:r>
              <a:rPr lang="en-GB" sz="1600" b="0" dirty="0">
                <a:latin typeface="Calibri" panose="020F0502020204030204" pitchFamily="34" charset="0"/>
                <a:ea typeface="Calibri" panose="020F0502020204030204" pitchFamily="34" charset="0"/>
                <a:cs typeface="Times New Roman" panose="02020603050405020304" pitchFamily="18" charset="0"/>
              </a:rPr>
              <a:t>.  From there, the different links will take the learner to the different tabs.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The </a:t>
            </a:r>
            <a:r>
              <a:rPr lang="en-GB" sz="1600" dirty="0" smtClean="0">
                <a:latin typeface="Calibri" panose="020F0502020204030204" pitchFamily="34" charset="0"/>
                <a:ea typeface="Calibri" panose="020F0502020204030204" pitchFamily="34" charset="0"/>
                <a:cs typeface="Times New Roman" panose="02020603050405020304" pitchFamily="18" charset="0"/>
              </a:rPr>
              <a:t>Shortcuts </a:t>
            </a:r>
            <a:r>
              <a:rPr lang="en-GB" sz="1600" dirty="0">
                <a:latin typeface="Calibri" panose="020F0502020204030204" pitchFamily="34" charset="0"/>
                <a:ea typeface="Calibri" panose="020F0502020204030204" pitchFamily="34" charset="0"/>
                <a:cs typeface="Times New Roman" panose="02020603050405020304" pitchFamily="18" charset="0"/>
              </a:rPr>
              <a:t>page will be available for all learners, but if you wish, we can set your centre so this is the first page they see when logging in. Please contact us with the date you’d like the change and we will implement this for you. This will help limit confusion should you wish to communicate this change to your learners prior to us making the adjustment.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6837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4438" y="461963"/>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r>
              <a:rPr lang="en-GB" sz="1600" dirty="0">
                <a:latin typeface="Calibri" panose="020F0502020204030204" pitchFamily="34" charset="0"/>
                <a:cs typeface="Calibri" panose="020F0502020204030204" pitchFamily="34" charset="0"/>
              </a:rPr>
              <a:t>The password is solution. </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6F7EDCF-929C-4A51-9370-ACB7587C060E}"/>
              </a:ext>
            </a:extLst>
          </p:cNvPr>
          <p:cNvPicPr>
            <a:picLocks noChangeAspect="1"/>
          </p:cNvPicPr>
          <p:nvPr/>
        </p:nvPicPr>
        <p:blipFill>
          <a:blip r:embed="rId2"/>
          <a:stretch>
            <a:fillRect/>
          </a:stretch>
        </p:blipFill>
        <p:spPr>
          <a:xfrm>
            <a:off x="2312486" y="2996952"/>
            <a:ext cx="6660232" cy="3109314"/>
          </a:xfrm>
          <a:prstGeom prst="rect">
            <a:avLst/>
          </a:prstGeom>
        </p:spPr>
      </p:pic>
    </p:spTree>
    <p:extLst>
      <p:ext uri="{BB962C8B-B14F-4D97-AF65-F5344CB8AC3E}">
        <p14:creationId xmlns:p14="http://schemas.microsoft.com/office/powerpoint/2010/main" val="18554022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97885" y="938901"/>
            <a:ext cx="6515100" cy="921124"/>
          </a:xfrm>
        </p:spPr>
        <p:txBody>
          <a:bodyPr>
            <a:noAutofit/>
          </a:bodyPr>
          <a:lstStyle/>
          <a:p>
            <a:pPr marL="0" indent="0">
              <a:buNone/>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page in the support area </a:t>
            </a:r>
            <a:r>
              <a:rPr lang="en-GB" sz="1600" dirty="0" smtClean="0">
                <a:latin typeface="Calibri" panose="020F0502020204030204" pitchFamily="34" charset="0"/>
                <a:cs typeface="Calibri" panose="020F0502020204030204" pitchFamily="34" charset="0"/>
              </a:rPr>
              <a:t>indicates </a:t>
            </a:r>
            <a:r>
              <a:rPr lang="en-GB" sz="1600" dirty="0">
                <a:latin typeface="Calibri" panose="020F0502020204030204" pitchFamily="34" charset="0"/>
                <a:cs typeface="Calibri" panose="020F0502020204030204" pitchFamily="34" charset="0"/>
              </a:rPr>
              <a:t>when we will be holding more webinars to support you</a:t>
            </a:r>
            <a:r>
              <a:rPr lang="en-GB" sz="1600" dirty="0" smtClean="0">
                <a:latin typeface="Calibri" panose="020F0502020204030204" pitchFamily="34" charset="0"/>
                <a:cs typeface="Calibri" panose="020F0502020204030204" pitchFamily="34" charset="0"/>
              </a:rPr>
              <a:t>.</a:t>
            </a: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895600" y="2199616"/>
            <a:ext cx="5310336" cy="338554"/>
          </a:xfrm>
          <a:prstGeom prst="rect">
            <a:avLst/>
          </a:prstGeom>
        </p:spPr>
        <p:txBody>
          <a:bodyPr wrap="square">
            <a:spAutoFit/>
          </a:bodyPr>
          <a:lstStyle/>
          <a:p>
            <a:r>
              <a:rPr lang="en-GB" sz="1600" dirty="0">
                <a:hlinkClick r:id="rId2"/>
              </a:rPr>
              <a:t>https://www.skillwise.net/support/additional-support/</a:t>
            </a:r>
            <a:endParaRPr lang="en-GB"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3"/>
          <a:stretch>
            <a:fillRect/>
          </a:stretch>
        </p:blipFill>
        <p:spPr>
          <a:xfrm>
            <a:off x="2987824" y="2538170"/>
            <a:ext cx="5309871" cy="3590026"/>
          </a:xfrm>
          <a:prstGeom prst="rect">
            <a:avLst/>
          </a:prstGeom>
        </p:spPr>
      </p:pic>
    </p:spTree>
    <p:extLst>
      <p:ext uri="{BB962C8B-B14F-4D97-AF65-F5344CB8AC3E}">
        <p14:creationId xmlns:p14="http://schemas.microsoft.com/office/powerpoint/2010/main" val="34164986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Shortcuts </a:t>
            </a:r>
            <a:r>
              <a:rPr lang="en-GB" sz="2400" b="1" dirty="0">
                <a:latin typeface="Calibri" panose="020F0502020204030204" pitchFamily="34" charset="0"/>
                <a:ea typeface="Calibri" panose="020F0502020204030204" pitchFamily="34" charset="0"/>
                <a:cs typeface="Times New Roman" panose="02020603050405020304" pitchFamily="18" charset="0"/>
              </a:rPr>
              <a:t>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pic>
        <p:nvPicPr>
          <p:cNvPr id="7" name="Picture 6"/>
          <p:cNvPicPr/>
          <p:nvPr/>
        </p:nvPicPr>
        <p:blipFill>
          <a:blip r:embed="rId2"/>
          <a:stretch>
            <a:fillRect/>
          </a:stretch>
        </p:blipFill>
        <p:spPr>
          <a:xfrm>
            <a:off x="2580506" y="1246187"/>
            <a:ext cx="6383982" cy="4775101"/>
          </a:xfrm>
          <a:prstGeom prst="rect">
            <a:avLst/>
          </a:prstGeom>
        </p:spPr>
      </p:pic>
    </p:spTree>
    <p:extLst>
      <p:ext uri="{BB962C8B-B14F-4D97-AF65-F5344CB8AC3E}">
        <p14:creationId xmlns:p14="http://schemas.microsoft.com/office/powerpoint/2010/main" val="41201190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55776" y="1160266"/>
            <a:ext cx="6216666" cy="2062103"/>
          </a:xfrm>
          <a:prstGeom prst="rect">
            <a:avLst/>
          </a:prstGeom>
        </p:spPr>
        <p:txBody>
          <a:bodyPr wrap="square">
            <a:spAutoFit/>
          </a:bodyPr>
          <a:lstStyle/>
          <a:p>
            <a:r>
              <a:rPr lang="en-GB" sz="1600" b="0" dirty="0">
                <a:latin typeface="Calibri" panose="020F0502020204030204" pitchFamily="34" charset="0"/>
                <a:ea typeface="Calibri" panose="020F0502020204030204" pitchFamily="34" charset="0"/>
                <a:cs typeface="Times New Roman" panose="02020603050405020304" pitchFamily="18" charset="0"/>
              </a:rPr>
              <a:t>Progress against qualifications/standards can be viewed top left.  Where several qualifications and Standards may be assigned to the learner, the grey scroll bar on the right allows the learner to view all progress. If applicable, OTJ hours are also visible – in this example above, it has been renamed </a:t>
            </a:r>
            <a:r>
              <a:rPr lang="en-GB" sz="1600" b="0" dirty="0" smtClean="0">
                <a:latin typeface="Calibri" panose="020F0502020204030204" pitchFamily="34" charset="0"/>
                <a:cs typeface="Calibri" panose="020F0502020204030204" pitchFamily="34" charset="0"/>
              </a:rPr>
              <a:t>Trainee </a:t>
            </a:r>
            <a:r>
              <a:rPr lang="en-GB" sz="1600" b="0" dirty="0">
                <a:latin typeface="Calibri" panose="020F0502020204030204" pitchFamily="34" charset="0"/>
                <a:cs typeface="Calibri" panose="020F0502020204030204" pitchFamily="34" charset="0"/>
              </a:rPr>
              <a:t>learning time. (See our development </a:t>
            </a:r>
            <a:r>
              <a:rPr lang="en-GB" sz="1600" b="0" dirty="0" smtClean="0">
                <a:latin typeface="Calibri" panose="020F0502020204030204" pitchFamily="34" charset="0"/>
                <a:cs typeface="Calibri" panose="020F0502020204030204" pitchFamily="34" charset="0"/>
              </a:rPr>
              <a:t>later –should you </a:t>
            </a:r>
            <a:r>
              <a:rPr lang="en-GB" sz="1600" b="0" dirty="0">
                <a:latin typeface="Calibri" panose="020F0502020204030204" pitchFamily="34" charset="0"/>
                <a:cs typeface="Calibri" panose="020F0502020204030204" pitchFamily="34" charset="0"/>
              </a:rPr>
              <a:t>too wish to change the Off the Job Hours </a:t>
            </a:r>
            <a:r>
              <a:rPr lang="en-GB" sz="1600" b="0" dirty="0" smtClean="0">
                <a:latin typeface="Calibri" panose="020F0502020204030204" pitchFamily="34" charset="0"/>
                <a:cs typeface="Calibri" panose="020F0502020204030204" pitchFamily="34" charset="0"/>
              </a:rPr>
              <a:t>title in your centre).  </a:t>
            </a:r>
            <a:r>
              <a:rPr lang="en-GB" sz="1600" b="0" dirty="0">
                <a:latin typeface="Calibri" panose="020F0502020204030204" pitchFamily="34" charset="0"/>
                <a:cs typeface="Calibri" panose="020F0502020204030204" pitchFamily="34" charset="0"/>
              </a:rPr>
              <a:t>Click on the image and the learner is taken to the </a:t>
            </a:r>
            <a:r>
              <a:rPr lang="en-GB" sz="1600" dirty="0">
                <a:latin typeface="Calibri" panose="020F0502020204030204" pitchFamily="34" charset="0"/>
                <a:cs typeface="Calibri" panose="020F0502020204030204" pitchFamily="34" charset="0"/>
              </a:rPr>
              <a:t>My progress summary </a:t>
            </a:r>
            <a:r>
              <a:rPr lang="en-GB" sz="1600" b="0" dirty="0">
                <a:latin typeface="Calibri" panose="020F0502020204030204" pitchFamily="34" charset="0"/>
                <a:cs typeface="Calibri" panose="020F0502020204030204" pitchFamily="34" charset="0"/>
              </a:rPr>
              <a:t>tab.  </a:t>
            </a:r>
          </a:p>
          <a:p>
            <a:endParaRPr lang="en-GB" sz="1600" b="0" dirty="0"/>
          </a:p>
        </p:txBody>
      </p:sp>
      <p:pic>
        <p:nvPicPr>
          <p:cNvPr id="8" name="Picture 7"/>
          <p:cNvPicPr/>
          <p:nvPr/>
        </p:nvPicPr>
        <p:blipFill rotWithShape="1">
          <a:blip r:embed="rId2"/>
          <a:srcRect t="22037" r="38178" b="37880"/>
          <a:stretch/>
        </p:blipFill>
        <p:spPr bwMode="auto">
          <a:xfrm>
            <a:off x="2699792" y="3526870"/>
            <a:ext cx="5400600" cy="2710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9543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55776" y="1160266"/>
            <a:ext cx="6216666" cy="1323439"/>
          </a:xfrm>
          <a:prstGeom prst="rect">
            <a:avLst/>
          </a:prstGeom>
        </p:spPr>
        <p:txBody>
          <a:bodyPr wrap="square">
            <a:spAutoFit/>
          </a:bodyPr>
          <a:lstStyle/>
          <a:p>
            <a:r>
              <a:rPr lang="en-GB" sz="1600" b="0" dirty="0">
                <a:latin typeface="Calibri" panose="020F0502020204030204" pitchFamily="34" charset="0"/>
                <a:cs typeface="Calibri" panose="020F0502020204030204" pitchFamily="34" charset="0"/>
              </a:rPr>
              <a:t>Bottom right has the calendar and shows any activity which has been undertaken in the current month, as well as the dates of scheduled Progress reviews, Assessment plan target dates and unit target dates. These last 3 are shown in colour, to highlight them.  Click on the image and the learner is taken to the </a:t>
            </a:r>
            <a:r>
              <a:rPr lang="en-GB" sz="1600" dirty="0">
                <a:latin typeface="Calibri" panose="020F0502020204030204" pitchFamily="34" charset="0"/>
                <a:cs typeface="Calibri" panose="020F0502020204030204" pitchFamily="34" charset="0"/>
              </a:rPr>
              <a:t>Calendar</a:t>
            </a:r>
            <a:r>
              <a:rPr lang="en-GB" sz="1600" b="0" dirty="0">
                <a:latin typeface="Calibri" panose="020F0502020204030204" pitchFamily="34" charset="0"/>
                <a:cs typeface="Calibri" panose="020F0502020204030204" pitchFamily="34" charset="0"/>
              </a:rPr>
              <a:t> tab.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69842" y="2637593"/>
            <a:ext cx="5302558" cy="3599719"/>
          </a:xfrm>
          <a:prstGeom prst="rect">
            <a:avLst/>
          </a:prstGeom>
          <a:noFill/>
          <a:ln>
            <a:noFill/>
          </a:ln>
        </p:spPr>
      </p:pic>
    </p:spTree>
    <p:extLst>
      <p:ext uri="{BB962C8B-B14F-4D97-AF65-F5344CB8AC3E}">
        <p14:creationId xmlns:p14="http://schemas.microsoft.com/office/powerpoint/2010/main" val="15860662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31798" y="1556792"/>
            <a:ext cx="6216666" cy="1569660"/>
          </a:xfrm>
          <a:prstGeom prst="rect">
            <a:avLst/>
          </a:prstGeom>
        </p:spPr>
        <p:txBody>
          <a:bodyPr wrap="square">
            <a:spAutoFit/>
          </a:bodyPr>
          <a:lstStyle/>
          <a:p>
            <a:r>
              <a:rPr lang="en-GB" sz="1600" b="0" dirty="0" smtClean="0">
                <a:latin typeface="Calibri" panose="020F0502020204030204" pitchFamily="34" charset="0"/>
                <a:cs typeface="Calibri" panose="020F0502020204030204" pitchFamily="34" charset="0"/>
              </a:rPr>
              <a:t>Top </a:t>
            </a:r>
            <a:r>
              <a:rPr lang="en-GB" sz="1600" b="0" dirty="0">
                <a:latin typeface="Calibri" panose="020F0502020204030204" pitchFamily="34" charset="0"/>
                <a:cs typeface="Calibri" panose="020F0502020204030204" pitchFamily="34" charset="0"/>
              </a:rPr>
              <a:t>right is the option to add a photograph.  (See </a:t>
            </a:r>
            <a:r>
              <a:rPr lang="en-GB" sz="1600" b="0" dirty="0" smtClean="0">
                <a:latin typeface="Calibri" panose="020F0502020204030204" pitchFamily="34" charset="0"/>
                <a:cs typeface="Calibri" panose="020F0502020204030204" pitchFamily="34" charset="0"/>
              </a:rPr>
              <a:t>next development </a:t>
            </a:r>
            <a:r>
              <a:rPr lang="en-GB" sz="1600" b="0" dirty="0">
                <a:latin typeface="Calibri" panose="020F0502020204030204" pitchFamily="34" charset="0"/>
                <a:cs typeface="Calibri" panose="020F0502020204030204" pitchFamily="34" charset="0"/>
              </a:rPr>
              <a:t>for details on how this works.) </a:t>
            </a:r>
            <a:endParaRPr lang="en-GB" sz="1600" b="0" dirty="0" smtClean="0">
              <a:latin typeface="Calibri" panose="020F0502020204030204" pitchFamily="34" charset="0"/>
              <a:cs typeface="Calibri" panose="020F0502020204030204" pitchFamily="34" charset="0"/>
            </a:endParaRPr>
          </a:p>
          <a:p>
            <a:endParaRPr lang="en-GB" sz="1600" b="0" dirty="0">
              <a:latin typeface="Calibri" panose="020F0502020204030204" pitchFamily="34" charset="0"/>
              <a:cs typeface="Calibri" panose="020F0502020204030204" pitchFamily="34" charset="0"/>
            </a:endParaRPr>
          </a:p>
          <a:p>
            <a:r>
              <a:rPr lang="en-GB" sz="1600" b="0" dirty="0" smtClean="0">
                <a:latin typeface="Calibri" panose="020F0502020204030204" pitchFamily="34" charset="0"/>
                <a:cs typeface="Calibri" panose="020F0502020204030204" pitchFamily="34" charset="0"/>
              </a:rPr>
              <a:t>When </a:t>
            </a:r>
            <a:r>
              <a:rPr lang="en-GB" sz="1600" b="0" dirty="0">
                <a:latin typeface="Calibri" panose="020F0502020204030204" pitchFamily="34" charset="0"/>
                <a:cs typeface="Calibri" panose="020F0502020204030204" pitchFamily="34" charset="0"/>
              </a:rPr>
              <a:t>the learner has a photo attached to their profile, a thumbnail of that will show here, as illustrated below.</a:t>
            </a:r>
          </a:p>
          <a:p>
            <a:endParaRPr lang="en-GB" sz="1600" b="0" dirty="0">
              <a:latin typeface="Calibri" panose="020F0502020204030204" pitchFamily="34" charset="0"/>
              <a:cs typeface="Calibri" panose="020F0502020204030204" pitchFamily="34" charset="0"/>
            </a:endParaRPr>
          </a:p>
        </p:txBody>
      </p:sp>
      <p:pic>
        <p:nvPicPr>
          <p:cNvPr id="8" name="Picture 7"/>
          <p:cNvPicPr/>
          <p:nvPr/>
        </p:nvPicPr>
        <p:blipFill rotWithShape="1">
          <a:blip r:embed="rId2"/>
          <a:srcRect l="84257" t="42115" r="3778" b="38251"/>
          <a:stretch/>
        </p:blipFill>
        <p:spPr bwMode="auto">
          <a:xfrm>
            <a:off x="2549868" y="3126452"/>
            <a:ext cx="1495028" cy="1090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93765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pic>
        <p:nvPicPr>
          <p:cNvPr id="2050" name="Picture 48"/>
          <p:cNvPicPr>
            <a:picLocks noChangeAspect="1" noChangeArrowheads="1"/>
          </p:cNvPicPr>
          <p:nvPr/>
        </p:nvPicPr>
        <p:blipFill>
          <a:blip r:embed="rId2">
            <a:extLst>
              <a:ext uri="{28A0092B-C50C-407E-A947-70E740481C1C}">
                <a14:useLocalDpi xmlns:a14="http://schemas.microsoft.com/office/drawing/2010/main" val="0"/>
              </a:ext>
            </a:extLst>
          </a:blip>
          <a:srcRect l="62985" t="24695" r="25716" b="62576"/>
          <a:stretch>
            <a:fillRect/>
          </a:stretch>
        </p:blipFill>
        <p:spPr bwMode="auto">
          <a:xfrm>
            <a:off x="2687496" y="2018635"/>
            <a:ext cx="1174825" cy="115754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892" y="3669875"/>
            <a:ext cx="1096429" cy="13551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614387" y="1264510"/>
            <a:ext cx="620608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Alongside the calendar, these following links will </a:t>
            </a:r>
            <a:r>
              <a:rPr kumimoji="0" lang="en-GB"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always</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 visible</a:t>
            </a:r>
            <a:r>
              <a:rPr kumimoji="0" lang="en-GB"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2599728" y="3233947"/>
            <a:ext cx="33934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Takes the learner to the </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Messages </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5" name="Rectangle 5"/>
          <p:cNvSpPr>
            <a:spLocks noChangeArrowheads="1"/>
          </p:cNvSpPr>
          <p:nvPr/>
        </p:nvSpPr>
        <p:spPr bwMode="auto">
          <a:xfrm>
            <a:off x="2614387" y="5092918"/>
            <a:ext cx="5567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Takes the learner to the </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My </a:t>
            </a:r>
            <a:r>
              <a:rPr kumimoji="0" lang="en-GB" altLang="en-US" sz="16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VQManager</a:t>
            </a: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network </a:t>
            </a: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 </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8023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sz="2400" b="1" dirty="0" smtClean="0">
                <a:latin typeface="Calibri" panose="020F0502020204030204" pitchFamily="34" charset="0"/>
                <a:ea typeface="Calibri" panose="020F0502020204030204" pitchFamily="34" charset="0"/>
                <a:cs typeface="Times New Roman" panose="02020603050405020304" pitchFamily="18" charset="0"/>
              </a:rPr>
              <a:t>Learner </a:t>
            </a:r>
            <a:r>
              <a:rPr lang="en-GB" sz="2400" b="1" dirty="0">
                <a:latin typeface="Calibri" panose="020F0502020204030204" pitchFamily="34" charset="0"/>
                <a:ea typeface="Calibri" panose="020F0502020204030204" pitchFamily="34" charset="0"/>
                <a:cs typeface="Times New Roman" panose="02020603050405020304" pitchFamily="18" charset="0"/>
              </a:rPr>
              <a:t>shortcuts page</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sz="1600" b="1" dirty="0" smtClean="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3" name="Rectangle 3"/>
          <p:cNvSpPr>
            <a:spLocks noChangeArrowheads="1"/>
          </p:cNvSpPr>
          <p:nvPr/>
        </p:nvSpPr>
        <p:spPr bwMode="auto">
          <a:xfrm>
            <a:off x="2614387" y="1279899"/>
            <a:ext cx="62060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an example of the minimum details which will be displayed when no other functionality </a:t>
            </a:r>
            <a:r>
              <a:rPr kumimoji="0" lang="en-GB"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switched on.</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2672305" y="1916831"/>
            <a:ext cx="5932143" cy="4169643"/>
          </a:xfrm>
          <a:prstGeom prst="rect">
            <a:avLst/>
          </a:prstGeom>
        </p:spPr>
      </p:pic>
    </p:spTree>
    <p:extLst>
      <p:ext uri="{BB962C8B-B14F-4D97-AF65-F5344CB8AC3E}">
        <p14:creationId xmlns:p14="http://schemas.microsoft.com/office/powerpoint/2010/main" val="3053011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25115</TotalTime>
  <Words>1470</Words>
  <Application>Microsoft Office PowerPoint</Application>
  <PresentationFormat>On-screen Show (4:3)</PresentationFormat>
  <Paragraphs>173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Arial Narrow</vt:lpstr>
      <vt:lpstr>Calibri</vt:lpstr>
      <vt:lpstr>Comic Sans MS</vt:lpstr>
      <vt:lpstr>CommonBullets</vt:lpstr>
      <vt:lpstr>Helvetica Neue</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552</cp:revision>
  <dcterms:created xsi:type="dcterms:W3CDTF">2000-12-07T15:45:22Z</dcterms:created>
  <dcterms:modified xsi:type="dcterms:W3CDTF">2022-05-11T09:55:40Z</dcterms:modified>
</cp:coreProperties>
</file>