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749" r:id="rId2"/>
    <p:sldId id="765" r:id="rId3"/>
    <p:sldId id="781" r:id="rId4"/>
    <p:sldId id="766" r:id="rId5"/>
    <p:sldId id="767" r:id="rId6"/>
    <p:sldId id="768" r:id="rId7"/>
    <p:sldId id="769" r:id="rId8"/>
    <p:sldId id="779" r:id="rId9"/>
    <p:sldId id="780" r:id="rId10"/>
    <p:sldId id="778" r:id="rId11"/>
    <p:sldId id="776" r:id="rId12"/>
    <p:sldId id="773" r:id="rId13"/>
    <p:sldId id="777" r:id="rId14"/>
    <p:sldId id="774" r:id="rId15"/>
    <p:sldId id="784" r:id="rId16"/>
    <p:sldId id="785" r:id="rId17"/>
    <p:sldId id="786" r:id="rId18"/>
    <p:sldId id="783" r:id="rId19"/>
    <p:sldId id="782" r:id="rId20"/>
    <p:sldId id="787" r:id="rId21"/>
    <p:sldId id="789" r:id="rId22"/>
    <p:sldId id="788" r:id="rId23"/>
    <p:sldId id="790" r:id="rId24"/>
    <p:sldId id="770" r:id="rId25"/>
    <p:sldId id="791" r:id="rId26"/>
    <p:sldId id="792" r:id="rId27"/>
    <p:sldId id="795" r:id="rId28"/>
  </p:sldIdLst>
  <p:sldSz cx="9144000" cy="6858000" type="screen4x3"/>
  <p:notesSz cx="6797675" cy="9928225"/>
  <p:defaultTextStyle>
    <a:defPPr>
      <a:defRPr lang="en-GB"/>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DDDDDD"/>
    <a:srgbClr val="000099"/>
    <a:srgbClr val="B2B2B2"/>
    <a:srgbClr val="FF99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9926" autoAdjust="0"/>
    <p:restoredTop sz="93960" autoAdjust="0"/>
  </p:normalViewPr>
  <p:slideViewPr>
    <p:cSldViewPr>
      <p:cViewPr varScale="1">
        <p:scale>
          <a:sx n="74" d="100"/>
          <a:sy n="74" d="100"/>
        </p:scale>
        <p:origin x="1668"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xmlns="" id="{361B4C75-7B20-468F-B439-C4105CDA9EAD}"/>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7" name="Rectangle 3">
            <a:extLst>
              <a:ext uri="{FF2B5EF4-FFF2-40B4-BE49-F238E27FC236}">
                <a16:creationId xmlns:a16="http://schemas.microsoft.com/office/drawing/2014/main" xmlns="" id="{26853DC6-E56B-4979-973D-03530A4C6324}"/>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8" name="Rectangle 4">
            <a:extLst>
              <a:ext uri="{FF2B5EF4-FFF2-40B4-BE49-F238E27FC236}">
                <a16:creationId xmlns:a16="http://schemas.microsoft.com/office/drawing/2014/main" xmlns="" id="{E0136EAF-B717-4864-A300-C084247E4BB9}"/>
              </a:ext>
            </a:extLst>
          </p:cNvPr>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9" name="Rectangle 5">
            <a:extLst>
              <a:ext uri="{FF2B5EF4-FFF2-40B4-BE49-F238E27FC236}">
                <a16:creationId xmlns:a16="http://schemas.microsoft.com/office/drawing/2014/main" xmlns="" id="{97E85068-11AF-4663-B51E-99C6BF5AF3B8}"/>
              </a:ext>
            </a:extLst>
          </p:cNvPr>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AD7ECB46-1F94-4D1D-9E6E-847B90EDBDFB}" type="slidenum">
              <a:rPr lang="en-US" altLang="en-US"/>
              <a:pPr>
                <a:defRPr/>
              </a:pPr>
              <a:t>‹#›</a:t>
            </a:fld>
            <a:endParaRPr lang="en-US" altLang="en-US" dirty="0"/>
          </a:p>
        </p:txBody>
      </p:sp>
    </p:spTree>
    <p:extLst>
      <p:ext uri="{BB962C8B-B14F-4D97-AF65-F5344CB8AC3E}">
        <p14:creationId xmlns:p14="http://schemas.microsoft.com/office/powerpoint/2010/main" val="736896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0BB90176-6049-4B97-93D7-FD2978932FB0}"/>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47" name="Rectangle 3">
            <a:extLst>
              <a:ext uri="{FF2B5EF4-FFF2-40B4-BE49-F238E27FC236}">
                <a16:creationId xmlns:a16="http://schemas.microsoft.com/office/drawing/2014/main" xmlns="" id="{4755DA11-4792-4426-B5D2-33BC16F93EAD}"/>
              </a:ext>
            </a:extLst>
          </p:cNvPr>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2052" name="Rectangle 4">
            <a:extLst>
              <a:ext uri="{FF2B5EF4-FFF2-40B4-BE49-F238E27FC236}">
                <a16:creationId xmlns:a16="http://schemas.microsoft.com/office/drawing/2014/main" xmlns="" id="{124D3057-E581-4344-94E6-43219D370312}"/>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xmlns="" id="{0A8F48ED-8EF5-46D5-8E2F-9EA313F8CD84}"/>
              </a:ext>
            </a:extLst>
          </p:cNvPr>
          <p:cNvSpPr>
            <a:spLocks noGrp="1" noChangeArrowheads="1"/>
          </p:cNvSpPr>
          <p:nvPr>
            <p:ph type="body" sz="quarter" idx="3"/>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150" name="Rectangle 6">
            <a:extLst>
              <a:ext uri="{FF2B5EF4-FFF2-40B4-BE49-F238E27FC236}">
                <a16:creationId xmlns:a16="http://schemas.microsoft.com/office/drawing/2014/main" xmlns="" id="{70F1823A-DFFF-4074-9905-04D7F8C41216}"/>
              </a:ext>
            </a:extLst>
          </p:cNvPr>
          <p:cNvSpPr>
            <a:spLocks noGrp="1" noChangeArrowheads="1"/>
          </p:cNvSpPr>
          <p:nvPr>
            <p:ph type="ftr" sz="quarter" idx="4"/>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51" name="Rectangle 7">
            <a:extLst>
              <a:ext uri="{FF2B5EF4-FFF2-40B4-BE49-F238E27FC236}">
                <a16:creationId xmlns:a16="http://schemas.microsoft.com/office/drawing/2014/main" xmlns="" id="{F00071FD-2273-4F51-863F-7FCA0D0FD9A1}"/>
              </a:ext>
            </a:extLst>
          </p:cNvPr>
          <p:cNvSpPr>
            <a:spLocks noGrp="1" noChangeArrowheads="1"/>
          </p:cNvSpPr>
          <p:nvPr>
            <p:ph type="sldNum" sz="quarter" idx="5"/>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322A35F0-ED50-4CF5-AB8A-690CB94A5C51}" type="slidenum">
              <a:rPr lang="en-GB" altLang="en-US"/>
              <a:pPr>
                <a:defRPr/>
              </a:pPr>
              <a:t>‹#›</a:t>
            </a:fld>
            <a:endParaRPr lang="en-GB" altLang="en-US" dirty="0"/>
          </a:p>
        </p:txBody>
      </p:sp>
    </p:spTree>
    <p:extLst>
      <p:ext uri="{BB962C8B-B14F-4D97-AF65-F5344CB8AC3E}">
        <p14:creationId xmlns:p14="http://schemas.microsoft.com/office/powerpoint/2010/main" val="54507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301551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04072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1900" y="1143000"/>
            <a:ext cx="15621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95600" y="1143000"/>
            <a:ext cx="4533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29889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09625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915192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895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43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72994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542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09047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162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11830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134797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36D65EE6-0026-4C7E-BC1E-97F6614173C6}"/>
              </a:ext>
            </a:extLst>
          </p:cNvPr>
          <p:cNvSpPr>
            <a:spLocks noGrp="1" noChangeArrowheads="1"/>
          </p:cNvSpPr>
          <p:nvPr>
            <p:ph type="title"/>
          </p:nvPr>
        </p:nvSpPr>
        <p:spPr bwMode="auto">
          <a:xfrm>
            <a:off x="2895600" y="5867400"/>
            <a:ext cx="624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a:t>
            </a:r>
          </a:p>
        </p:txBody>
      </p:sp>
      <p:sp>
        <p:nvSpPr>
          <p:cNvPr id="1027" name="Rectangle 3">
            <a:extLst>
              <a:ext uri="{FF2B5EF4-FFF2-40B4-BE49-F238E27FC236}">
                <a16:creationId xmlns:a16="http://schemas.microsoft.com/office/drawing/2014/main" xmlns="" id="{ECBB28C2-6CE0-4FCD-8315-C18584C855CD}"/>
              </a:ext>
            </a:extLst>
          </p:cNvPr>
          <p:cNvSpPr>
            <a:spLocks noGrp="1" noChangeArrowheads="1"/>
          </p:cNvSpPr>
          <p:nvPr>
            <p:ph type="body" idx="1"/>
          </p:nvPr>
        </p:nvSpPr>
        <p:spPr bwMode="auto">
          <a:xfrm>
            <a:off x="2895600" y="1143000"/>
            <a:ext cx="5943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r" rtl="0" eaLnBrk="0" fontAlgn="base" hangingPunct="0">
        <a:spcBef>
          <a:spcPct val="0"/>
        </a:spcBef>
        <a:spcAft>
          <a:spcPct val="0"/>
        </a:spcAft>
        <a:defRPr sz="3600" kern="12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Arial Black" panose="020B0A04020102020204" pitchFamily="34" charset="0"/>
        </a:defRPr>
      </a:lvl2pPr>
      <a:lvl3pPr algn="r" rtl="0" eaLnBrk="0" fontAlgn="base" hangingPunct="0">
        <a:spcBef>
          <a:spcPct val="0"/>
        </a:spcBef>
        <a:spcAft>
          <a:spcPct val="0"/>
        </a:spcAft>
        <a:defRPr sz="3600">
          <a:solidFill>
            <a:schemeClr val="tx2"/>
          </a:solidFill>
          <a:latin typeface="Arial Black" panose="020B0A04020102020204" pitchFamily="34" charset="0"/>
        </a:defRPr>
      </a:lvl3pPr>
      <a:lvl4pPr algn="r" rtl="0" eaLnBrk="0" fontAlgn="base" hangingPunct="0">
        <a:spcBef>
          <a:spcPct val="0"/>
        </a:spcBef>
        <a:spcAft>
          <a:spcPct val="0"/>
        </a:spcAft>
        <a:defRPr sz="3600">
          <a:solidFill>
            <a:schemeClr val="tx2"/>
          </a:solidFill>
          <a:latin typeface="Arial Black" panose="020B0A04020102020204" pitchFamily="34" charset="0"/>
        </a:defRPr>
      </a:lvl4pPr>
      <a:lvl5pPr algn="r" rtl="0" eaLnBrk="0" fontAlgn="base" hangingPunct="0">
        <a:spcBef>
          <a:spcPct val="0"/>
        </a:spcBef>
        <a:spcAft>
          <a:spcPct val="0"/>
        </a:spcAft>
        <a:defRPr sz="3600">
          <a:solidFill>
            <a:schemeClr val="tx2"/>
          </a:solidFill>
          <a:latin typeface="Arial Black" panose="020B0A04020102020204" pitchFamily="34" charset="0"/>
        </a:defRPr>
      </a:lvl5pPr>
      <a:lvl6pPr marL="457200" algn="r" rtl="0" eaLnBrk="0" fontAlgn="base" hangingPunct="0">
        <a:spcBef>
          <a:spcPct val="0"/>
        </a:spcBef>
        <a:spcAft>
          <a:spcPct val="0"/>
        </a:spcAft>
        <a:defRPr sz="3600">
          <a:solidFill>
            <a:schemeClr val="tx2"/>
          </a:solidFill>
          <a:latin typeface="Arial Black" panose="020B0A04020102020204" pitchFamily="34" charset="0"/>
        </a:defRPr>
      </a:lvl6pPr>
      <a:lvl7pPr marL="914400" algn="r" rtl="0" eaLnBrk="0" fontAlgn="base" hangingPunct="0">
        <a:spcBef>
          <a:spcPct val="0"/>
        </a:spcBef>
        <a:spcAft>
          <a:spcPct val="0"/>
        </a:spcAft>
        <a:defRPr sz="3600">
          <a:solidFill>
            <a:schemeClr val="tx2"/>
          </a:solidFill>
          <a:latin typeface="Arial Black" panose="020B0A04020102020204" pitchFamily="34" charset="0"/>
        </a:defRPr>
      </a:lvl7pPr>
      <a:lvl8pPr marL="1371600" algn="r" rtl="0" eaLnBrk="0" fontAlgn="base" hangingPunct="0">
        <a:spcBef>
          <a:spcPct val="0"/>
        </a:spcBef>
        <a:spcAft>
          <a:spcPct val="0"/>
        </a:spcAft>
        <a:defRPr sz="3600">
          <a:solidFill>
            <a:schemeClr val="tx2"/>
          </a:solidFill>
          <a:latin typeface="Arial Black" panose="020B0A04020102020204" pitchFamily="34" charset="0"/>
        </a:defRPr>
      </a:lvl8pPr>
      <a:lvl9pPr marL="1828800" algn="r" rtl="0" eaLnBrk="0" fontAlgn="base" hangingPunct="0">
        <a:spcBef>
          <a:spcPct val="0"/>
        </a:spcBef>
        <a:spcAft>
          <a:spcPct val="0"/>
        </a:spcAft>
        <a:defRPr sz="36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cid:image005.png@01D270C1.2DE7CA10"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cid:image005.png@01D270C1.2DE7CA10" TargetMode="Externa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cid:image004.png@01D270C0.A22B63B0"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cid:image003.png@01D270C0.1BFA83C0"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r>
              <a:rPr lang="en-GB" sz="4800" b="1" u="sng" dirty="0" smtClean="0">
                <a:latin typeface="Calibri" panose="020F0502020204030204" pitchFamily="34" charset="0"/>
                <a:cs typeface="Calibri" panose="020F0502020204030204" pitchFamily="34" charset="0"/>
              </a:rPr>
              <a:t>IV/IQA Sampling Plans</a:t>
            </a: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69439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22722" y="211139"/>
            <a:ext cx="6011044" cy="553566"/>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Rectangle 2"/>
          <p:cNvSpPr/>
          <p:nvPr/>
        </p:nvSpPr>
        <p:spPr>
          <a:xfrm>
            <a:off x="2773820" y="883962"/>
            <a:ext cx="6046652" cy="1077218"/>
          </a:xfrm>
          <a:prstGeom prst="rect">
            <a:avLst/>
          </a:prstGeom>
        </p:spPr>
        <p:txBody>
          <a:bodyPr wrap="square">
            <a:spAutoFit/>
          </a:bodyPr>
          <a:lstStyle/>
          <a:p>
            <a:pPr>
              <a:spcBef>
                <a:spcPts val="1200"/>
              </a:spcBef>
              <a:spcAft>
                <a:spcPts val="0"/>
              </a:spcAft>
              <a:tabLst>
                <a:tab pos="685800" algn="l"/>
                <a:tab pos="1257300" algn="l"/>
                <a:tab pos="3886200" algn="l"/>
              </a:tabLst>
            </a:pP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If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Other</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(see notes</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 selected, please use the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notes</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area to stipulate your intentions. The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notes</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icon changes to include writing if notes have been added so it is easy to identify whether notes have been added or not when closed.</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7" name="Picture 6"/>
          <p:cNvPicPr/>
          <p:nvPr/>
        </p:nvPicPr>
        <p:blipFill rotWithShape="1">
          <a:blip r:embed="rId2"/>
          <a:srcRect l="4819" t="14483" r="50644" b="19902"/>
          <a:stretch/>
        </p:blipFill>
        <p:spPr bwMode="auto">
          <a:xfrm>
            <a:off x="3059832" y="2155355"/>
            <a:ext cx="2788518" cy="233092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5983" t="28079" r="59284" b="21084"/>
          <a:stretch/>
        </p:blipFill>
        <p:spPr bwMode="auto">
          <a:xfrm>
            <a:off x="5848350" y="2155355"/>
            <a:ext cx="2839754" cy="2321395"/>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srcRect l="24902" t="28835" r="28825" b="36158"/>
          <a:stretch/>
        </p:blipFill>
        <p:spPr bwMode="auto">
          <a:xfrm>
            <a:off x="3923928" y="4509120"/>
            <a:ext cx="3888432" cy="16537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89572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3132956" y="88176"/>
            <a:ext cx="6011044" cy="685118"/>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1031" name="Picture 13"/>
          <p:cNvPicPr>
            <a:picLocks noChangeAspect="1" noChangeArrowheads="1"/>
          </p:cNvPicPr>
          <p:nvPr/>
        </p:nvPicPr>
        <p:blipFill>
          <a:blip r:embed="rId2">
            <a:extLst>
              <a:ext uri="{28A0092B-C50C-407E-A947-70E740481C1C}">
                <a14:useLocalDpi xmlns:a14="http://schemas.microsoft.com/office/drawing/2010/main" val="0"/>
              </a:ext>
            </a:extLst>
          </a:blip>
          <a:srcRect l="73621" t="69164" r="6769" b="16946"/>
          <a:stretch>
            <a:fillRect/>
          </a:stretch>
        </p:blipFill>
        <p:spPr bwMode="auto">
          <a:xfrm>
            <a:off x="4572000" y="1866362"/>
            <a:ext cx="2314575" cy="923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2699792" y="1112228"/>
            <a:ext cx="61513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685800" algn="l"/>
                <a:tab pos="1257300" algn="l"/>
                <a:tab pos="3886200" algn="l"/>
              </a:tabLst>
              <a:defRPr>
                <a:solidFill>
                  <a:schemeClr val="tx1"/>
                </a:solidFill>
                <a:latin typeface="Arial" panose="020B0604020202020204" pitchFamily="34" charset="0"/>
              </a:defRPr>
            </a:lvl1pPr>
            <a:lvl2pPr>
              <a:tabLst>
                <a:tab pos="685800" algn="l"/>
                <a:tab pos="1257300" algn="l"/>
                <a:tab pos="3886200" algn="l"/>
              </a:tabLst>
              <a:defRPr>
                <a:solidFill>
                  <a:schemeClr val="tx1"/>
                </a:solidFill>
                <a:latin typeface="Arial" panose="020B0604020202020204" pitchFamily="34" charset="0"/>
              </a:defRPr>
            </a:lvl2pPr>
            <a:lvl3pPr>
              <a:tabLst>
                <a:tab pos="685800" algn="l"/>
                <a:tab pos="1257300" algn="l"/>
                <a:tab pos="3886200" algn="l"/>
              </a:tabLst>
              <a:defRPr>
                <a:solidFill>
                  <a:schemeClr val="tx1"/>
                </a:solidFill>
                <a:latin typeface="Arial" panose="020B0604020202020204" pitchFamily="34" charset="0"/>
              </a:defRPr>
            </a:lvl3pPr>
            <a:lvl4pPr>
              <a:tabLst>
                <a:tab pos="685800" algn="l"/>
                <a:tab pos="1257300" algn="l"/>
                <a:tab pos="3886200" algn="l"/>
              </a:tabLst>
              <a:defRPr>
                <a:solidFill>
                  <a:schemeClr val="tx1"/>
                </a:solidFill>
                <a:latin typeface="Arial" panose="020B0604020202020204" pitchFamily="34" charset="0"/>
              </a:defRPr>
            </a:lvl4pPr>
            <a:lvl5pPr>
              <a:tabLst>
                <a:tab pos="685800" algn="l"/>
                <a:tab pos="1257300" algn="l"/>
                <a:tab pos="38862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85800" algn="l"/>
                <a:tab pos="1257300" algn="l"/>
                <a:tab pos="3886200" algn="l"/>
              </a:tabLst>
            </a:pPr>
            <a:r>
              <a:rPr kumimoji="0" lang="en-GB" altLang="en-US" sz="16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Always make sure you </a:t>
            </a:r>
            <a:r>
              <a:rPr lang="en-GB" altLang="en-US"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a:t>
            </a:r>
            <a:r>
              <a:rPr kumimoji="0" lang="en-GB" altLang="en-US" sz="160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ave</a:t>
            </a:r>
            <a:r>
              <a:rPr kumimoji="0" lang="en-GB" altLang="en-US" sz="16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6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any additions or changes you make.</a:t>
            </a:r>
            <a:endParaRPr kumimoji="0" lang="en-GB"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 pos="1257300" algn="l"/>
                <a:tab pos="3886200" algn="l"/>
              </a:tabLst>
            </a:pPr>
            <a:endParaRPr kumimoji="0" lang="en-GB"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6" name="Rectangle 9"/>
          <p:cNvSpPr>
            <a:spLocks noChangeArrowheads="1"/>
          </p:cNvSpPr>
          <p:nvPr/>
        </p:nvSpPr>
        <p:spPr bwMode="auto">
          <a:xfrm>
            <a:off x="2699792" y="2971307"/>
            <a:ext cx="615139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685800" algn="l"/>
                <a:tab pos="1257300" algn="l"/>
                <a:tab pos="3886200" algn="l"/>
              </a:tabLst>
              <a:defRPr>
                <a:solidFill>
                  <a:schemeClr val="tx1"/>
                </a:solidFill>
                <a:latin typeface="Arial" panose="020B0604020202020204" pitchFamily="34" charset="0"/>
              </a:defRPr>
            </a:lvl1pPr>
            <a:lvl2pPr>
              <a:tabLst>
                <a:tab pos="685800" algn="l"/>
                <a:tab pos="1257300" algn="l"/>
                <a:tab pos="3886200" algn="l"/>
              </a:tabLst>
              <a:defRPr>
                <a:solidFill>
                  <a:schemeClr val="tx1"/>
                </a:solidFill>
                <a:latin typeface="Arial" panose="020B0604020202020204" pitchFamily="34" charset="0"/>
              </a:defRPr>
            </a:lvl2pPr>
            <a:lvl3pPr>
              <a:tabLst>
                <a:tab pos="685800" algn="l"/>
                <a:tab pos="1257300" algn="l"/>
                <a:tab pos="3886200" algn="l"/>
              </a:tabLst>
              <a:defRPr>
                <a:solidFill>
                  <a:schemeClr val="tx1"/>
                </a:solidFill>
                <a:latin typeface="Arial" panose="020B0604020202020204" pitchFamily="34" charset="0"/>
              </a:defRPr>
            </a:lvl3pPr>
            <a:lvl4pPr>
              <a:tabLst>
                <a:tab pos="685800" algn="l"/>
                <a:tab pos="1257300" algn="l"/>
                <a:tab pos="3886200" algn="l"/>
              </a:tabLst>
              <a:defRPr>
                <a:solidFill>
                  <a:schemeClr val="tx1"/>
                </a:solidFill>
                <a:latin typeface="Arial" panose="020B0604020202020204" pitchFamily="34" charset="0"/>
              </a:defRPr>
            </a:lvl4pPr>
            <a:lvl5pPr>
              <a:tabLst>
                <a:tab pos="685800" algn="l"/>
                <a:tab pos="1257300" algn="l"/>
                <a:tab pos="38862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85800" algn="l"/>
                <a:tab pos="1257300" algn="l"/>
                <a:tab pos="3886200" algn="l"/>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You will see a pop up advising you that any additions or changes you have made have been saved.</a:t>
            </a:r>
            <a:endParaRPr kumimoji="0" lang="en-GB"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 pos="1257300" algn="l"/>
                <a:tab pos="3886200" algn="l"/>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10"/>
          <p:cNvSpPr>
            <a:spLocks noChangeArrowheads="1"/>
          </p:cNvSpPr>
          <p:nvPr/>
        </p:nvSpPr>
        <p:spPr bwMode="auto">
          <a:xfrm>
            <a:off x="0" y="34671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p:cNvPicPr>
            <a:picLocks noChangeAspect="1"/>
          </p:cNvPicPr>
          <p:nvPr/>
        </p:nvPicPr>
        <p:blipFill>
          <a:blip r:embed="rId3"/>
          <a:stretch>
            <a:fillRect/>
          </a:stretch>
        </p:blipFill>
        <p:spPr>
          <a:xfrm>
            <a:off x="3675228" y="3962894"/>
            <a:ext cx="4200525" cy="1152525"/>
          </a:xfrm>
          <a:prstGeom prst="rect">
            <a:avLst/>
          </a:prstGeom>
        </p:spPr>
      </p:pic>
      <p:sp>
        <p:nvSpPr>
          <p:cNvPr id="9" name="Rectangle 8"/>
          <p:cNvSpPr/>
          <p:nvPr/>
        </p:nvSpPr>
        <p:spPr bwMode="auto">
          <a:xfrm>
            <a:off x="3635896" y="3962894"/>
            <a:ext cx="4248472" cy="1144491"/>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kumimoji="0" lang="en-GB"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790196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7"/>
            <a:ext cx="6011044" cy="751668"/>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r>
              <a:rPr lang="en-GB" altLang="en-US" sz="1600" u="sng" dirty="0" smtClean="0">
                <a:latin typeface="Calibri" panose="020F0502020204030204" pitchFamily="34" charset="0"/>
                <a:cs typeface="Calibri" panose="020F0502020204030204" pitchFamily="34" charset="0"/>
              </a:rPr>
              <a:t>Sampling a specific unit:</a:t>
            </a: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699792" y="1414784"/>
            <a:ext cx="6248400" cy="2215991"/>
          </a:xfrm>
          <a:prstGeom prst="rect">
            <a:avLst/>
          </a:prstGeom>
        </p:spPr>
        <p:txBody>
          <a:bodyPr wrap="square">
            <a:spAutoFit/>
          </a:bodyPr>
          <a:lstStyle/>
          <a:p>
            <a:pPr algn="just">
              <a:spcBef>
                <a:spcPts val="1200"/>
              </a:spcBef>
              <a:spcAft>
                <a:spcPts val="0"/>
              </a:spcAft>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If you intend to sample a specific unit, the process and all the options are exactly the same:</a:t>
            </a:r>
          </a:p>
          <a:p>
            <a:pPr marL="342900" lvl="0" indent="-342900" algn="just">
              <a:spcBef>
                <a:spcPts val="1200"/>
              </a:spcBef>
              <a:spcAft>
                <a:spcPts val="0"/>
              </a:spcAft>
              <a:buFont typeface="Symbol" panose="05050102010706020507" pitchFamily="18" charset="2"/>
              <a:buChar char=""/>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Select the unit</a:t>
            </a:r>
          </a:p>
          <a:p>
            <a:pPr marL="342900" lvl="0" indent="-342900" algn="just">
              <a:spcAft>
                <a:spcPts val="0"/>
              </a:spcAft>
              <a:buFont typeface="Symbol" panose="05050102010706020507" pitchFamily="18" charset="2"/>
              <a:buChar char=""/>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Add a date</a:t>
            </a:r>
          </a:p>
          <a:p>
            <a:pPr marL="342900" lvl="0" indent="-342900" algn="just">
              <a:spcAft>
                <a:spcPts val="0"/>
              </a:spcAft>
              <a:buFont typeface="Symbol" panose="05050102010706020507" pitchFamily="18" charset="2"/>
              <a:buChar char=""/>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Select interim or final</a:t>
            </a:r>
          </a:p>
          <a:p>
            <a:pPr marL="342900" lvl="0" indent="-342900" algn="just">
              <a:spcAft>
                <a:spcPts val="0"/>
              </a:spcAft>
              <a:buFont typeface="Symbol" panose="05050102010706020507" pitchFamily="18" charset="2"/>
              <a:buChar char=""/>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Select assessment cycle option</a:t>
            </a:r>
          </a:p>
          <a:p>
            <a:pPr marL="342900" lvl="0" indent="-342900" algn="just">
              <a:spcAft>
                <a:spcPts val="0"/>
              </a:spcAft>
              <a:buFont typeface="Symbol" panose="05050102010706020507" pitchFamily="18" charset="2"/>
              <a:buChar char=""/>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Add notes if required</a:t>
            </a:r>
          </a:p>
          <a:p>
            <a:pPr marL="342900" lvl="0" indent="-342900" algn="just">
              <a:spcAft>
                <a:spcPts val="0"/>
              </a:spcAft>
              <a:buFont typeface="Symbol" panose="05050102010706020507" pitchFamily="18" charset="2"/>
              <a:buChar char=""/>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Save</a:t>
            </a:r>
            <a:endParaRPr lang="en-GB" sz="1600" b="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p:cNvPicPr/>
          <p:nvPr/>
        </p:nvPicPr>
        <p:blipFill rotWithShape="1">
          <a:blip r:embed="rId2"/>
          <a:srcRect l="40550" t="22758" r="40671" b="26108"/>
          <a:stretch/>
        </p:blipFill>
        <p:spPr bwMode="auto">
          <a:xfrm>
            <a:off x="4445396" y="3446780"/>
            <a:ext cx="1581150" cy="24206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479359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4952" y="169209"/>
            <a:ext cx="6011044" cy="595495"/>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702034" y="725499"/>
            <a:ext cx="5996880" cy="584775"/>
          </a:xfrm>
          <a:prstGeom prst="rect">
            <a:avLst/>
          </a:prstGeom>
        </p:spPr>
        <p:txBody>
          <a:bodyPr wrap="square">
            <a:spAutoFit/>
          </a:bodyPr>
          <a:lstStyle/>
          <a:p>
            <a:pPr algn="just">
              <a:spcBef>
                <a:spcPts val="1200"/>
              </a:spcBef>
              <a:spcAft>
                <a:spcPts val="0"/>
              </a:spcAft>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Times New Roman" panose="02020603050405020304" pitchFamily="18" charset="0"/>
              </a:rPr>
              <a:t>Click on the </a:t>
            </a:r>
            <a:r>
              <a:rPr lang="en-GB" sz="1600" dirty="0" smtClean="0">
                <a:latin typeface="Calibri" panose="020F0502020204030204" pitchFamily="34" charset="0"/>
                <a:ea typeface="Times New Roman" panose="02020603050405020304" pitchFamily="18" charset="0"/>
                <a:cs typeface="Times New Roman" panose="02020603050405020304" pitchFamily="18" charset="0"/>
              </a:rPr>
              <a:t>world</a:t>
            </a:r>
            <a:r>
              <a:rPr lang="en-GB" sz="1600" b="0" dirty="0" smtClean="0">
                <a:latin typeface="Calibri" panose="020F0502020204030204" pitchFamily="34" charset="0"/>
                <a:ea typeface="Times New Roman" panose="02020603050405020304" pitchFamily="18" charset="0"/>
                <a:cs typeface="Times New Roman" panose="02020603050405020304" pitchFamily="18" charset="0"/>
              </a:rPr>
              <a:t> </a:t>
            </a:r>
            <a:r>
              <a:rPr lang="en-GB" sz="1600" b="0" dirty="0">
                <a:latin typeface="Calibri" panose="020F0502020204030204" pitchFamily="34" charset="0"/>
                <a:ea typeface="Times New Roman" panose="02020603050405020304" pitchFamily="18" charset="0"/>
                <a:cs typeface="Times New Roman" panose="02020603050405020304" pitchFamily="18" charset="0"/>
              </a:rPr>
              <a:t>icon in the top right hand corner of each unit to activate the zoom out. </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2"/>
          <a:srcRect l="17948" t="23054" r="32362" b="47854"/>
          <a:stretch/>
        </p:blipFill>
        <p:spPr bwMode="auto">
          <a:xfrm>
            <a:off x="4499992" y="1323755"/>
            <a:ext cx="2596194" cy="737093"/>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12298" t="20392" r="11922" b="7489"/>
          <a:stretch/>
        </p:blipFill>
        <p:spPr bwMode="auto">
          <a:xfrm>
            <a:off x="3193001" y="2329176"/>
            <a:ext cx="5210175" cy="278765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702034" y="5329821"/>
            <a:ext cx="5996880" cy="584775"/>
          </a:xfrm>
          <a:prstGeom prst="rect">
            <a:avLst/>
          </a:prstGeom>
        </p:spPr>
        <p:txBody>
          <a:bodyPr wrap="square">
            <a:spAutoFit/>
          </a:bodyPr>
          <a:lstStyle/>
          <a:p>
            <a:pPr algn="just">
              <a:spcAft>
                <a:spcPts val="0"/>
              </a:spcAft>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Times New Roman" panose="02020603050405020304" pitchFamily="18" charset="0"/>
              </a:rPr>
              <a:t>By clicking in a specific cell the pop up will close and you will be taken directly to that cell.</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bwMode="auto">
          <a:xfrm>
            <a:off x="6516216" y="1556792"/>
            <a:ext cx="432048" cy="288032"/>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kumimoji="0" lang="en-GB"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05502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575132" y="110534"/>
            <a:ext cx="6011044" cy="607652"/>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580397" y="720121"/>
            <a:ext cx="6240075" cy="1969770"/>
          </a:xfrm>
          <a:prstGeom prst="rect">
            <a:avLst/>
          </a:prstGeom>
        </p:spPr>
        <p:txBody>
          <a:bodyPr wrap="square">
            <a:spAutoFit/>
          </a:bodyPr>
          <a:lstStyle/>
          <a:p>
            <a:pPr>
              <a:spcBef>
                <a:spcPts val="1200"/>
              </a:spcBef>
              <a:spcAft>
                <a:spcPts val="0"/>
              </a:spcAft>
              <a:tabLst>
                <a:tab pos="685800" algn="l"/>
                <a:tab pos="1257300" algn="l"/>
                <a:tab pos="3886200" algn="l"/>
                <a:tab pos="457200" algn="l"/>
              </a:tabLst>
            </a:pP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an IV with many learners, it's hard for you to keep track of all the dates you've put in the sampling plan, so you run quite a risk of overlooking planned dates and thus falling foul of the awarding body.  </a:t>
            </a:r>
            <a:endPar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1200"/>
              </a:spcBef>
              <a:spcAft>
                <a:spcPts val="0"/>
              </a:spcAft>
              <a:tabLst>
                <a:tab pos="685800" algn="l"/>
                <a:tab pos="1257300" algn="l"/>
                <a:tab pos="3886200" algn="l"/>
                <a:tab pos="457200" algn="l"/>
              </a:tabLst>
            </a:pP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There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 a built in reminder on the IV home page (very much like the one which reminds learners of overdue assessment plan dates) which shows the IV sampling that is due within the next 5 days. If you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overshoot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this date the reminder turns red. </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5" name="Picture 4"/>
          <p:cNvPicPr/>
          <p:nvPr/>
        </p:nvPicPr>
        <p:blipFill>
          <a:blip r:embed="rId2" cstate="print"/>
          <a:srcRect l="7645" t="10851" r="9262" b="37889"/>
          <a:stretch>
            <a:fillRect/>
          </a:stretch>
        </p:blipFill>
        <p:spPr bwMode="auto">
          <a:xfrm>
            <a:off x="2555776" y="2669391"/>
            <a:ext cx="5610225" cy="2159000"/>
          </a:xfrm>
          <a:prstGeom prst="rect">
            <a:avLst/>
          </a:prstGeom>
          <a:noFill/>
          <a:ln w="9525">
            <a:noFill/>
            <a:miter lim="800000"/>
            <a:headEnd/>
            <a:tailEnd/>
          </a:ln>
        </p:spPr>
      </p:pic>
      <p:pic>
        <p:nvPicPr>
          <p:cNvPr id="6" name="Picture 5"/>
          <p:cNvPicPr/>
          <p:nvPr/>
        </p:nvPicPr>
        <p:blipFill>
          <a:blip r:embed="rId3" cstate="print"/>
          <a:srcRect l="7178" t="41135" r="9528" b="30404"/>
          <a:stretch>
            <a:fillRect/>
          </a:stretch>
        </p:blipFill>
        <p:spPr bwMode="auto">
          <a:xfrm>
            <a:off x="2555776" y="4875401"/>
            <a:ext cx="5572125" cy="1189355"/>
          </a:xfrm>
          <a:prstGeom prst="rect">
            <a:avLst/>
          </a:prstGeom>
          <a:noFill/>
          <a:ln w="9525">
            <a:noFill/>
            <a:miter lim="800000"/>
            <a:headEnd/>
            <a:tailEnd/>
          </a:ln>
        </p:spPr>
      </p:pic>
    </p:spTree>
    <p:extLst>
      <p:ext uri="{BB962C8B-B14F-4D97-AF65-F5344CB8AC3E}">
        <p14:creationId xmlns:p14="http://schemas.microsoft.com/office/powerpoint/2010/main" val="240324698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7"/>
            <a:ext cx="6011044" cy="535644"/>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Rectangle 2"/>
          <p:cNvSpPr/>
          <p:nvPr/>
        </p:nvSpPr>
        <p:spPr>
          <a:xfrm>
            <a:off x="2713956" y="1052736"/>
            <a:ext cx="5996880" cy="830997"/>
          </a:xfrm>
          <a:prstGeom prst="rect">
            <a:avLst/>
          </a:prstGeom>
        </p:spPr>
        <p:txBody>
          <a:bodyPr wrap="square">
            <a:spAutoFit/>
          </a:bodyPr>
          <a:lstStyle/>
          <a:p>
            <a:pPr algn="just">
              <a:spcAft>
                <a:spcPts val="0"/>
              </a:spcAft>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Times New Roman" panose="02020603050405020304" pitchFamily="18" charset="0"/>
              </a:rPr>
              <a:t>To go to the unit to be sampled, select the </a:t>
            </a:r>
            <a:r>
              <a:rPr lang="en-GB" sz="1600" dirty="0">
                <a:latin typeface="Calibri" panose="020F0502020204030204" pitchFamily="34" charset="0"/>
                <a:ea typeface="Times New Roman" panose="02020603050405020304" pitchFamily="18" charset="0"/>
                <a:cs typeface="Times New Roman" panose="02020603050405020304" pitchFamily="18" charset="0"/>
              </a:rPr>
              <a:t>S</a:t>
            </a:r>
            <a:r>
              <a:rPr lang="en-GB" sz="1600" dirty="0" smtClean="0">
                <a:latin typeface="Calibri" panose="020F0502020204030204" pitchFamily="34" charset="0"/>
                <a:ea typeface="Times New Roman" panose="02020603050405020304" pitchFamily="18" charset="0"/>
                <a:cs typeface="Times New Roman" panose="02020603050405020304" pitchFamily="18" charset="0"/>
              </a:rPr>
              <a:t>ample</a:t>
            </a:r>
            <a:r>
              <a:rPr lang="en-GB" sz="1600" b="0" dirty="0" smtClean="0">
                <a:latin typeface="Calibri" panose="020F0502020204030204" pitchFamily="34" charset="0"/>
                <a:ea typeface="Times New Roman" panose="02020603050405020304" pitchFamily="18" charset="0"/>
                <a:cs typeface="Times New Roman" panose="02020603050405020304" pitchFamily="18" charset="0"/>
              </a:rPr>
              <a:t> </a:t>
            </a:r>
            <a:r>
              <a:rPr lang="en-GB" sz="1600" b="0" dirty="0">
                <a:latin typeface="Calibri" panose="020F0502020204030204" pitchFamily="34" charset="0"/>
                <a:ea typeface="Times New Roman" panose="02020603050405020304" pitchFamily="18" charset="0"/>
                <a:cs typeface="Times New Roman" panose="02020603050405020304" pitchFamily="18" charset="0"/>
              </a:rPr>
              <a:t>link and the unit to be sampled will </a:t>
            </a:r>
            <a:r>
              <a:rPr lang="en-GB" sz="1600" b="0" dirty="0" smtClean="0">
                <a:latin typeface="Calibri" panose="020F0502020204030204" pitchFamily="34" charset="0"/>
                <a:ea typeface="Times New Roman" panose="02020603050405020304" pitchFamily="18" charset="0"/>
                <a:cs typeface="Times New Roman" panose="02020603050405020304" pitchFamily="18" charset="0"/>
              </a:rPr>
              <a:t>appear by way of the </a:t>
            </a:r>
            <a:r>
              <a:rPr lang="en-GB" sz="1600" dirty="0" smtClean="0">
                <a:latin typeface="Calibri" panose="020F0502020204030204" pitchFamily="34" charset="0"/>
                <a:ea typeface="Times New Roman" panose="02020603050405020304" pitchFamily="18" charset="0"/>
                <a:cs typeface="Times New Roman" panose="02020603050405020304" pitchFamily="18" charset="0"/>
              </a:rPr>
              <a:t>Unit status, evidence matrix and signoff </a:t>
            </a:r>
            <a:r>
              <a:rPr lang="en-GB" sz="1600" b="0" dirty="0" smtClean="0">
                <a:latin typeface="Calibri" panose="020F0502020204030204" pitchFamily="34" charset="0"/>
                <a:ea typeface="Times New Roman" panose="02020603050405020304" pitchFamily="18" charset="0"/>
                <a:cs typeface="Times New Roman" panose="02020603050405020304" pitchFamily="18" charset="0"/>
              </a:rPr>
              <a:t>tab.</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6" name="Picture 5"/>
          <p:cNvPicPr/>
          <p:nvPr/>
        </p:nvPicPr>
        <p:blipFill rotWithShape="1">
          <a:blip r:embed="rId2" cstate="print"/>
          <a:srcRect l="7708" t="52955" r="7581" b="4043"/>
          <a:stretch/>
        </p:blipFill>
        <p:spPr bwMode="auto">
          <a:xfrm>
            <a:off x="2806180" y="2543868"/>
            <a:ext cx="5904656" cy="1893244"/>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rotWithShape="1">
          <a:blip r:embed="rId3"/>
          <a:srcRect l="4155" t="58522" r="5772" b="19015"/>
          <a:stretch/>
        </p:blipFill>
        <p:spPr bwMode="auto">
          <a:xfrm>
            <a:off x="2699792" y="4428177"/>
            <a:ext cx="5760640" cy="873031"/>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cstate="print"/>
          <a:srcRect l="78662" t="53047" r="13396" b="38337"/>
          <a:stretch/>
        </p:blipFill>
        <p:spPr bwMode="auto">
          <a:xfrm>
            <a:off x="5076056" y="1777248"/>
            <a:ext cx="1017405" cy="571632"/>
          </a:xfrm>
          <a:prstGeom prst="rect">
            <a:avLst/>
          </a:prstGeom>
          <a:noFill/>
          <a:ln w="9525">
            <a:noFill/>
            <a:miter lim="800000"/>
            <a:headEnd/>
            <a:tailEnd/>
          </a:ln>
        </p:spPr>
      </p:pic>
    </p:spTree>
    <p:extLst>
      <p:ext uri="{BB962C8B-B14F-4D97-AF65-F5344CB8AC3E}">
        <p14:creationId xmlns:p14="http://schemas.microsoft.com/office/powerpoint/2010/main" val="132420059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526513"/>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710326" y="851228"/>
            <a:ext cx="6254162" cy="1815882"/>
          </a:xfrm>
          <a:prstGeom prst="rect">
            <a:avLst/>
          </a:prstGeom>
        </p:spPr>
        <p:txBody>
          <a:bodyPr wrap="square">
            <a:spAutoFit/>
          </a:bodyPr>
          <a:lstStyle/>
          <a:p>
            <a:pPr algn="just">
              <a:spcAft>
                <a:spcPts val="0"/>
              </a:spcAft>
              <a:tabLst>
                <a:tab pos="685800" algn="l"/>
                <a:tab pos="1257300" algn="l"/>
                <a:tab pos="3886200" algn="l"/>
              </a:tabLst>
            </a:pPr>
            <a:r>
              <a:rPr lang="en-GB" sz="1600" b="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Scroll down and this </a:t>
            </a: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page also has a </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Sampling notes </a:t>
            </a:r>
            <a:r>
              <a:rPr lang="en-GB" sz="1600" b="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a:t>
            </a: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which pulls through all the notes you may have made on the sampling plans (</a:t>
            </a:r>
            <a:r>
              <a:rPr lang="en-GB" sz="1600" b="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e.g. it's </a:t>
            </a: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an interim sample, and that you intend to sample Observations). </a:t>
            </a:r>
            <a:endParaRPr lang="en-GB" sz="1600" b="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tabLst>
                <a:tab pos="685800" algn="l"/>
                <a:tab pos="1257300" algn="l"/>
                <a:tab pos="3886200" algn="l"/>
              </a:tabLst>
            </a:pP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page also includes a </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Sampled</a:t>
            </a:r>
            <a:r>
              <a:rPr lang="en-GB" sz="1600" b="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check box and date selector for the actual sampled date and these dates save back into the sampling plan. This saves you having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go back to the sampling plan to indicate that they have sampled.</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2" cstate="print"/>
          <a:srcRect l="6402" t="52062" r="7501" b="6421"/>
          <a:stretch/>
        </p:blipFill>
        <p:spPr bwMode="auto">
          <a:xfrm>
            <a:off x="2712674" y="2700784"/>
            <a:ext cx="6107798" cy="1736328"/>
          </a:xfrm>
          <a:prstGeom prst="rect">
            <a:avLst/>
          </a:prstGeom>
          <a:noFill/>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3"/>
          <a:stretch>
            <a:fillRect/>
          </a:stretch>
        </p:blipFill>
        <p:spPr>
          <a:xfrm>
            <a:off x="2895599" y="4221088"/>
            <a:ext cx="5718063" cy="1184979"/>
          </a:xfrm>
          <a:prstGeom prst="rect">
            <a:avLst/>
          </a:prstGeom>
        </p:spPr>
      </p:pic>
    </p:spTree>
    <p:extLst>
      <p:ext uri="{BB962C8B-B14F-4D97-AF65-F5344CB8AC3E}">
        <p14:creationId xmlns:p14="http://schemas.microsoft.com/office/powerpoint/2010/main" val="168660308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82602" y="168985"/>
            <a:ext cx="6011044" cy="637174"/>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682602" y="654793"/>
            <a:ext cx="6408712" cy="1426031"/>
          </a:xfrm>
          <a:prstGeom prst="rect">
            <a:avLst/>
          </a:prstGeom>
        </p:spPr>
        <p:txBody>
          <a:bodyPr wrap="square">
            <a:spAutoFit/>
          </a:bodyPr>
          <a:lstStyle/>
          <a:p>
            <a:pPr>
              <a:spcBef>
                <a:spcPts val="430"/>
              </a:spcBef>
              <a:spcAft>
                <a:spcPts val="0"/>
              </a:spcAft>
            </a:pPr>
            <a:endPar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430"/>
              </a:spcBef>
              <a:spcAft>
                <a:spcPts val="0"/>
              </a:spcAft>
            </a:pPr>
            <a:r>
              <a:rPr lang="en-GB" sz="1600" b="0" u="sng"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If you sign off the unit at the same time….</a:t>
            </a:r>
            <a:endParaRPr lang="en-GB" sz="1600" b="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430"/>
              </a:spcBef>
              <a:spcAft>
                <a:spcPts val="0"/>
              </a:spcAft>
            </a:pP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On this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page t</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here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check box when you sign a unit off called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unit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not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sampled</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This allows you to sign off the units without declaring that you have checked all the content.  </a:t>
            </a:r>
            <a:endParaRPr lang="en-GB" sz="1600" b="0" dirty="0">
              <a:effectLst/>
              <a:latin typeface="Times New Roman" panose="02020603050405020304" pitchFamily="18" charset="0"/>
              <a:ea typeface="Times New Roman" panose="02020603050405020304" pitchFamily="18"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16118" t="48044" r="38091" b="38294"/>
          <a:stretch/>
        </p:blipFill>
        <p:spPr bwMode="auto">
          <a:xfrm>
            <a:off x="3563888" y="2304065"/>
            <a:ext cx="4248472" cy="828794"/>
          </a:xfrm>
          <a:prstGeom prst="rect">
            <a:avLst/>
          </a:prstGeom>
          <a:noFill/>
          <a:ln>
            <a:noFill/>
          </a:ln>
          <a:extLst/>
        </p:spPr>
      </p:pic>
      <p:sp>
        <p:nvSpPr>
          <p:cNvPr id="3" name="Rectangle 2"/>
          <p:cNvSpPr/>
          <p:nvPr/>
        </p:nvSpPr>
        <p:spPr>
          <a:xfrm>
            <a:off x="2655633" y="3351807"/>
            <a:ext cx="6408712" cy="1077218"/>
          </a:xfrm>
          <a:prstGeom prst="rect">
            <a:avLst/>
          </a:prstGeom>
        </p:spPr>
        <p:txBody>
          <a:bodyPr wrap="square">
            <a:spAutoFit/>
          </a:bodyPr>
          <a:lstStyle/>
          <a:p>
            <a:pPr>
              <a:spcBef>
                <a:spcPts val="430"/>
              </a:spcBef>
              <a:spcAft>
                <a:spcPts val="0"/>
              </a:spcAft>
            </a:pP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When you tick the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unit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not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sampled</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box when signing off a unit, the lower part of the sampling plan unit box goes blue automatically. This will allow you to look at the sampling plan and know that if the unit is signed off that it has not actually been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sampling/verified</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GB" sz="1600" b="0" dirty="0">
              <a:effectLst/>
              <a:latin typeface="Times New Roman" panose="02020603050405020304" pitchFamily="18" charset="0"/>
              <a:ea typeface="Times New Roman" panose="02020603050405020304" pitchFamily="18" charset="0"/>
            </a:endParaRPr>
          </a:p>
        </p:txBody>
      </p:sp>
      <p:pic>
        <p:nvPicPr>
          <p:cNvPr id="7" name="Picture 6"/>
          <p:cNvPicPr/>
          <p:nvPr/>
        </p:nvPicPr>
        <p:blipFill rotWithShape="1">
          <a:blip r:embed="rId3">
            <a:extLst>
              <a:ext uri="{28A0092B-C50C-407E-A947-70E740481C1C}">
                <a14:useLocalDpi xmlns:a14="http://schemas.microsoft.com/office/drawing/2010/main" val="0"/>
              </a:ext>
            </a:extLst>
          </a:blip>
          <a:srcRect l="42691" t="19771" r="42555" b="45839"/>
          <a:stretch/>
        </p:blipFill>
        <p:spPr bwMode="auto">
          <a:xfrm>
            <a:off x="4572000" y="4592735"/>
            <a:ext cx="1728192" cy="1582893"/>
          </a:xfrm>
          <a:prstGeom prst="rect">
            <a:avLst/>
          </a:prstGeom>
          <a:noFill/>
          <a:ln>
            <a:noFill/>
          </a:ln>
          <a:extLst/>
        </p:spPr>
      </p:pic>
    </p:spTree>
    <p:extLst>
      <p:ext uri="{BB962C8B-B14F-4D97-AF65-F5344CB8AC3E}">
        <p14:creationId xmlns:p14="http://schemas.microsoft.com/office/powerpoint/2010/main" val="192821590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050" name="Picture 23"/>
          <p:cNvPicPr>
            <a:picLocks noChangeAspect="1" noChangeArrowheads="1"/>
          </p:cNvPicPr>
          <p:nvPr/>
        </p:nvPicPr>
        <p:blipFill>
          <a:blip r:embed="rId2">
            <a:extLst>
              <a:ext uri="{28A0092B-C50C-407E-A947-70E740481C1C}">
                <a14:useLocalDpi xmlns:a14="http://schemas.microsoft.com/office/drawing/2010/main" val="0"/>
              </a:ext>
            </a:extLst>
          </a:blip>
          <a:srcRect l="9506" t="39787" r="10725" b="31490"/>
          <a:stretch>
            <a:fillRect/>
          </a:stretch>
        </p:blipFill>
        <p:spPr bwMode="auto">
          <a:xfrm>
            <a:off x="2682928" y="2676897"/>
            <a:ext cx="62388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4"/>
          <p:cNvPicPr>
            <a:picLocks noChangeAspect="1" noChangeArrowheads="1"/>
          </p:cNvPicPr>
          <p:nvPr/>
        </p:nvPicPr>
        <p:blipFill>
          <a:blip r:embed="rId3">
            <a:extLst>
              <a:ext uri="{28A0092B-C50C-407E-A947-70E740481C1C}">
                <a14:useLocalDpi xmlns:a14="http://schemas.microsoft.com/office/drawing/2010/main" val="0"/>
              </a:ext>
            </a:extLst>
          </a:blip>
          <a:srcRect l="9631" t="45532" r="10989" b="25319"/>
          <a:stretch>
            <a:fillRect/>
          </a:stretch>
        </p:blipFill>
        <p:spPr bwMode="auto">
          <a:xfrm>
            <a:off x="2682928" y="4376514"/>
            <a:ext cx="6238875"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2699792" y="981514"/>
            <a:ext cx="613754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685800" algn="l"/>
                <a:tab pos="1257300" algn="l"/>
                <a:tab pos="3886200" algn="l"/>
              </a:tabLst>
              <a:defRPr>
                <a:solidFill>
                  <a:schemeClr val="tx1"/>
                </a:solidFill>
                <a:latin typeface="Arial" panose="020B0604020202020204" pitchFamily="34" charset="0"/>
              </a:defRPr>
            </a:lvl1pPr>
            <a:lvl2pPr>
              <a:tabLst>
                <a:tab pos="685800" algn="l"/>
                <a:tab pos="1257300" algn="l"/>
                <a:tab pos="3886200" algn="l"/>
              </a:tabLst>
              <a:defRPr>
                <a:solidFill>
                  <a:schemeClr val="tx1"/>
                </a:solidFill>
                <a:latin typeface="Arial" panose="020B0604020202020204" pitchFamily="34" charset="0"/>
              </a:defRPr>
            </a:lvl2pPr>
            <a:lvl3pPr>
              <a:tabLst>
                <a:tab pos="685800" algn="l"/>
                <a:tab pos="1257300" algn="l"/>
                <a:tab pos="3886200" algn="l"/>
              </a:tabLst>
              <a:defRPr>
                <a:solidFill>
                  <a:schemeClr val="tx1"/>
                </a:solidFill>
                <a:latin typeface="Arial" panose="020B0604020202020204" pitchFamily="34" charset="0"/>
              </a:defRPr>
            </a:lvl3pPr>
            <a:lvl4pPr>
              <a:tabLst>
                <a:tab pos="685800" algn="l"/>
                <a:tab pos="1257300" algn="l"/>
                <a:tab pos="3886200" algn="l"/>
              </a:tabLst>
              <a:defRPr>
                <a:solidFill>
                  <a:schemeClr val="tx1"/>
                </a:solidFill>
                <a:latin typeface="Arial" panose="020B0604020202020204" pitchFamily="34" charset="0"/>
              </a:defRPr>
            </a:lvl4pPr>
            <a:lvl5pPr>
              <a:tabLst>
                <a:tab pos="685800" algn="l"/>
                <a:tab pos="1257300" algn="l"/>
                <a:tab pos="38862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85800" algn="l"/>
                <a:tab pos="1257300" algn="l"/>
                <a:tab pos="3886200" algn="l"/>
              </a:tabLst>
            </a:pPr>
            <a:r>
              <a:rPr kumimoji="0" lang="en-GB" altLang="en-US" sz="16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you have sampled it, the reminder disappears from the home page. </a:t>
            </a:r>
            <a:endParaRPr kumimoji="0" lang="en-GB"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 pos="1257300" algn="l"/>
                <a:tab pos="3886200" algn="l"/>
              </a:tabLst>
            </a:pPr>
            <a:r>
              <a:rPr kumimoji="0" lang="en-GB" altLang="en-US" sz="16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 see the reminder but the intended sampling is no longer relevant, you can </a:t>
            </a:r>
            <a:r>
              <a:rPr kumimoji="0" lang="en-GB" altLang="en-US" sz="160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Remove</a:t>
            </a:r>
            <a:r>
              <a:rPr kumimoji="0" lang="en-GB" altLang="en-US" sz="16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GB" altLang="en-US" sz="16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from the reminder list although the sampling plan view continues to show </a:t>
            </a:r>
            <a:r>
              <a:rPr kumimoji="0" lang="en-GB" altLang="en-US" sz="16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your </a:t>
            </a:r>
            <a:r>
              <a:rPr kumimoji="0" lang="en-GB" altLang="en-US" sz="16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recorded intention.</a:t>
            </a:r>
            <a:endParaRPr kumimoji="0" lang="en-GB"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 pos="1257300" algn="l"/>
                <a:tab pos="3886200" algn="l"/>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4"/>
          <p:cNvSpPr>
            <a:spLocks noChangeArrowheads="1"/>
          </p:cNvSpPr>
          <p:nvPr/>
        </p:nvSpPr>
        <p:spPr bwMode="auto">
          <a:xfrm>
            <a:off x="2682928" y="37974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345231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lgn="just">
              <a:spcBef>
                <a:spcPts val="1200"/>
              </a:spcBef>
              <a:spcAft>
                <a:spcPts val="0"/>
              </a:spcAft>
              <a:buNone/>
              <a:tabLst>
                <a:tab pos="685800" algn="l"/>
                <a:tab pos="1257300" algn="l"/>
                <a:tab pos="3886200" algn="l"/>
              </a:tabLst>
            </a:pPr>
            <a:r>
              <a:rPr lang="en-GB" sz="1600" u="sng" dirty="0" smtClean="0">
                <a:latin typeface="Calibri" panose="020F0502020204030204" pitchFamily="34" charset="0"/>
                <a:ea typeface="Times New Roman" panose="02020603050405020304" pitchFamily="18" charset="0"/>
                <a:cs typeface="Calibri" panose="020F0502020204030204" pitchFamily="34" charset="0"/>
              </a:rPr>
              <a:t>Automatically </a:t>
            </a:r>
            <a:r>
              <a:rPr lang="en-GB" sz="1600" u="sng" dirty="0">
                <a:latin typeface="Calibri" panose="020F0502020204030204" pitchFamily="34" charset="0"/>
                <a:ea typeface="Times New Roman" panose="02020603050405020304" pitchFamily="18" charset="0"/>
                <a:cs typeface="Calibri" panose="020F0502020204030204" pitchFamily="34" charset="0"/>
              </a:rPr>
              <a:t>updating sampling plan when evidence signed off by IQA/IV</a:t>
            </a: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1200"/>
              </a:spcBef>
              <a:spcAft>
                <a:spcPts val="1200"/>
              </a:spcAft>
              <a:buNone/>
              <a:tabLst>
                <a:tab pos="685800" algn="l"/>
                <a:tab pos="1257300" algn="l"/>
                <a:tab pos="3886200" algn="l"/>
              </a:tabLst>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There is a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section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within the sampling plan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sampled </a:t>
            </a:r>
            <a:r>
              <a:rPr lang="en-GB"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evidence</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which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automatically updates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plan when a piece of evidence is sampling for that unit.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It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 located below the existing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Sampled </a:t>
            </a:r>
            <a:r>
              <a:rPr lang="en-GB"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 sampling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plan</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section which populates when you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Click to sample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hyperlink .</a:t>
            </a:r>
            <a:endParaRPr lang="en-GB" sz="1200" dirty="0">
              <a:latin typeface="Century Gothic" panose="020B0502020202020204" pitchFamily="34" charset="0"/>
              <a:ea typeface="Times New Roman" panose="02020603050405020304" pitchFamily="18" charset="0"/>
              <a:cs typeface="Times New Roman" panose="02020603050405020304" pitchFamily="18"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4" name="Picture 3" descr="cid:image005.png@01D270C1.2DE7CA10"/>
          <p:cNvPicPr/>
          <p:nvPr/>
        </p:nvPicPr>
        <p:blipFill rotWithShape="1">
          <a:blip r:embed="rId2" r:link="rId3">
            <a:extLst>
              <a:ext uri="{28A0092B-C50C-407E-A947-70E740481C1C}">
                <a14:useLocalDpi xmlns:a14="http://schemas.microsoft.com/office/drawing/2010/main" val="0"/>
              </a:ext>
            </a:extLst>
          </a:blip>
          <a:srcRect t="28342" b="2"/>
          <a:stretch/>
        </p:blipFill>
        <p:spPr bwMode="auto">
          <a:xfrm>
            <a:off x="4860032" y="2665938"/>
            <a:ext cx="1466215" cy="1859716"/>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2699792" y="4667853"/>
            <a:ext cx="6011044" cy="1323439"/>
          </a:xfrm>
          <a:prstGeom prst="rect">
            <a:avLst/>
          </a:prstGeom>
        </p:spPr>
        <p:txBody>
          <a:bodyPr wrap="square">
            <a:spAutoFit/>
          </a:bodyPr>
          <a:lstStyle/>
          <a:p>
            <a:pPr algn="just">
              <a:spcBef>
                <a:spcPts val="1200"/>
              </a:spcBef>
              <a:spcAft>
                <a:spcPts val="0"/>
              </a:spcAft>
              <a:tabLst>
                <a:tab pos="685800" algn="l"/>
                <a:tab pos="1257300" algn="l"/>
                <a:tab pos="3886200" algn="l"/>
              </a:tabLst>
            </a:pP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These two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sections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function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independently of each other and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are easy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the IQA/IVs to view. By putting them in separate boxes, it shows users which dates were manually entered, and which were placed there by the system.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Sampled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 </a:t>
            </a:r>
            <a:r>
              <a:rPr lang="en-GB" sz="16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sampl</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plan</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manual dates, and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Sampled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evidence</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automated dates.</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bwMode="auto">
          <a:xfrm>
            <a:off x="5508104" y="3789040"/>
            <a:ext cx="818143" cy="144016"/>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kumimoji="0" lang="en-GB"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643827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 name="Rectangle 1"/>
          <p:cNvSpPr/>
          <p:nvPr/>
        </p:nvSpPr>
        <p:spPr>
          <a:xfrm>
            <a:off x="2725364" y="1292261"/>
            <a:ext cx="5425844" cy="338554"/>
          </a:xfrm>
          <a:prstGeom prst="rect">
            <a:avLst/>
          </a:prstGeom>
        </p:spPr>
        <p:txBody>
          <a:bodyPr wrap="none">
            <a:spAutoFit/>
          </a:bodyPr>
          <a:lstStyle/>
          <a:p>
            <a:pPr algn="just">
              <a:spcBef>
                <a:spcPts val="1200"/>
              </a:spcBef>
              <a:spcAft>
                <a:spcPts val="0"/>
              </a:spcAft>
              <a:tabLst>
                <a:tab pos="685800" algn="l"/>
                <a:tab pos="1257300" algn="l"/>
                <a:tab pos="3886200" algn="l"/>
              </a:tabLst>
            </a:pP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IV sampling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plan</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is located in the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Internal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verifier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tools</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tab</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5" name="Rectangle 3">
            <a:extLst>
              <a:ext uri="{FF2B5EF4-FFF2-40B4-BE49-F238E27FC236}">
                <a16:creationId xmlns:a16="http://schemas.microsoft.com/office/drawing/2014/main" xmlns="" id="{E938496C-7E2E-4E07-8A13-FDB04356C29D}"/>
              </a:ext>
            </a:extLst>
          </p:cNvPr>
          <p:cNvSpPr txBox="1">
            <a:spLocks noChangeArrowheads="1"/>
          </p:cNvSpPr>
          <p:nvPr/>
        </p:nvSpPr>
        <p:spPr bwMode="auto">
          <a:xfrm>
            <a:off x="2699792" y="390334"/>
            <a:ext cx="6011044"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defRPr/>
            </a:pPr>
            <a:r>
              <a:rPr lang="en-GB" sz="2400" b="1" u="sng" dirty="0" smtClean="0">
                <a:latin typeface="Calibri" panose="020F0502020204030204" pitchFamily="34" charset="0"/>
                <a:cs typeface="Calibri" panose="020F0502020204030204" pitchFamily="34" charset="0"/>
              </a:rPr>
              <a:t>IV/IQA Sampling Plans</a:t>
            </a:r>
          </a:p>
          <a:p>
            <a:pPr marL="0" indent="0">
              <a:buFontTx/>
              <a:buNone/>
            </a:pPr>
            <a:endParaRPr lang="en-GB" sz="1400" b="0" dirty="0" smtClean="0">
              <a:latin typeface="Calibri" panose="020F0502020204030204" pitchFamily="34" charset="0"/>
              <a:cs typeface="Calibri" panose="020F0502020204030204" pitchFamily="34" charset="0"/>
            </a:endParaRPr>
          </a:p>
          <a:p>
            <a:pPr marL="0" indent="0">
              <a:buFontTx/>
              <a:buNone/>
              <a:defRPr/>
            </a:pPr>
            <a:endParaRPr lang="en-GB" altLang="en-US" sz="1600" b="0" dirty="0">
              <a:latin typeface="Calibri" panose="020F0502020204030204" pitchFamily="34" charset="0"/>
              <a:cs typeface="Calibri" panose="020F0502020204030204" pitchFamily="34" charset="0"/>
            </a:endParaRPr>
          </a:p>
        </p:txBody>
      </p:sp>
      <p:pic>
        <p:nvPicPr>
          <p:cNvPr id="6" name="Picture 5"/>
          <p:cNvPicPr/>
          <p:nvPr/>
        </p:nvPicPr>
        <p:blipFill rotWithShape="1">
          <a:blip r:embed="rId2"/>
          <a:srcRect l="13959" t="11823" r="15577" b="10148"/>
          <a:stretch/>
        </p:blipFill>
        <p:spPr bwMode="auto">
          <a:xfrm>
            <a:off x="2700561" y="1846229"/>
            <a:ext cx="6010275" cy="3742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04987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r>
              <a:rPr lang="en-GB" altLang="en-US" sz="1600" dirty="0" smtClean="0">
                <a:latin typeface="Calibri" panose="020F0502020204030204" pitchFamily="34" charset="0"/>
                <a:cs typeface="Calibri" panose="020F0502020204030204" pitchFamily="34" charset="0"/>
              </a:rPr>
              <a:t>To view the details of what has been sampled in these two areas, select the </a:t>
            </a:r>
            <a:r>
              <a:rPr lang="en-GB" altLang="en-US" sz="1600" b="1" dirty="0" smtClean="0">
                <a:latin typeface="Calibri" panose="020F0502020204030204" pitchFamily="34" charset="0"/>
                <a:cs typeface="Calibri" panose="020F0502020204030204" pitchFamily="34" charset="0"/>
              </a:rPr>
              <a:t>notes</a:t>
            </a:r>
            <a:r>
              <a:rPr lang="en-GB" altLang="en-US" sz="1600" dirty="0" smtClean="0">
                <a:latin typeface="Calibri" panose="020F0502020204030204" pitchFamily="34" charset="0"/>
                <a:cs typeface="Calibri" panose="020F0502020204030204" pitchFamily="34" charset="0"/>
              </a:rPr>
              <a:t> icon</a:t>
            </a:r>
            <a:r>
              <a:rPr lang="en-GB" altLang="en-US" sz="1600" dirty="0" smtClean="0">
                <a:latin typeface="Calibri" panose="020F0502020204030204" pitchFamily="34" charset="0"/>
                <a:cs typeface="Calibri" panose="020F0502020204030204" pitchFamily="34" charset="0"/>
              </a:rPr>
              <a:t>.</a:t>
            </a:r>
            <a:endParaRPr lang="en-GB" altLang="en-US" sz="1600" dirty="0">
              <a:latin typeface="Calibri" panose="020F0502020204030204" pitchFamily="34" charset="0"/>
              <a:cs typeface="Calibri" panose="020F0502020204030204" pitchFamily="34" charset="0"/>
            </a:endParaRPr>
          </a:p>
        </p:txBody>
      </p:sp>
      <p:pic>
        <p:nvPicPr>
          <p:cNvPr id="4" name="Picture 3" descr="cid:image005.png@01D270C1.2DE7CA1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632325" y="1484790"/>
            <a:ext cx="1387475" cy="2457450"/>
          </a:xfrm>
          <a:prstGeom prst="rect">
            <a:avLst/>
          </a:prstGeom>
          <a:noFill/>
          <a:ln>
            <a:noFill/>
          </a:ln>
        </p:spPr>
      </p:pic>
      <p:pic>
        <p:nvPicPr>
          <p:cNvPr id="5" name="Picture 4"/>
          <p:cNvPicPr/>
          <p:nvPr/>
        </p:nvPicPr>
        <p:blipFill rotWithShape="1">
          <a:blip r:embed="rId4"/>
          <a:srcRect l="44372" t="20393" r="38345" b="51528"/>
          <a:stretch/>
        </p:blipFill>
        <p:spPr bwMode="auto">
          <a:xfrm>
            <a:off x="2441575" y="4053511"/>
            <a:ext cx="2190750" cy="200088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5"/>
          <a:srcRect l="44538" t="20394" r="38677" b="51823"/>
          <a:stretch/>
        </p:blipFill>
        <p:spPr bwMode="auto">
          <a:xfrm>
            <a:off x="5707220" y="3978897"/>
            <a:ext cx="2143125" cy="1994535"/>
          </a:xfrm>
          <a:prstGeom prst="rect">
            <a:avLst/>
          </a:prstGeom>
          <a:ln>
            <a:noFill/>
          </a:ln>
          <a:extLst>
            <a:ext uri="{53640926-AAD7-44D8-BBD7-CCE9431645EC}">
              <a14:shadowObscured xmlns:a14="http://schemas.microsoft.com/office/drawing/2010/main"/>
            </a:ext>
          </a:extLst>
        </p:spPr>
      </p:pic>
      <p:sp>
        <p:nvSpPr>
          <p:cNvPr id="2" name="Rectangle 1"/>
          <p:cNvSpPr/>
          <p:nvPr/>
        </p:nvSpPr>
        <p:spPr bwMode="auto">
          <a:xfrm>
            <a:off x="5220072" y="3356992"/>
            <a:ext cx="216024" cy="216024"/>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kumimoji="0" lang="en-GB"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590596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Rectangle 2"/>
          <p:cNvSpPr/>
          <p:nvPr/>
        </p:nvSpPr>
        <p:spPr>
          <a:xfrm>
            <a:off x="2699792" y="1196752"/>
            <a:ext cx="6011044" cy="830997"/>
          </a:xfrm>
          <a:prstGeom prst="rect">
            <a:avLst/>
          </a:prstGeom>
        </p:spPr>
        <p:txBody>
          <a:bodyPr wrap="square">
            <a:spAutoFit/>
          </a:bodyPr>
          <a:lstStyle/>
          <a:p>
            <a:pPr>
              <a:spcBef>
                <a:spcPts val="1200"/>
              </a:spcBef>
              <a:spcAft>
                <a:spcPts val="0"/>
              </a:spcAft>
              <a:tabLst>
                <a:tab pos="685800" algn="l"/>
                <a:tab pos="1257300" algn="l"/>
                <a:tab pos="3886200" algn="l"/>
              </a:tabLst>
            </a:pP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When a piece of evidence is sampled and units are ticked as sampled within the evidence, dates are added to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ampled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evidence</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section in the sampling plan against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all of the selected units. </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6" name="Picture 5"/>
          <p:cNvPicPr/>
          <p:nvPr/>
        </p:nvPicPr>
        <p:blipFill rotWithShape="1">
          <a:blip r:embed="rId2"/>
          <a:srcRect l="20142" t="19117" r="52713" b="46416"/>
          <a:stretch/>
        </p:blipFill>
        <p:spPr bwMode="auto">
          <a:xfrm>
            <a:off x="3261995" y="2506428"/>
            <a:ext cx="4118317" cy="2506748"/>
          </a:xfrm>
          <a:prstGeom prst="rect">
            <a:avLst/>
          </a:prstGeom>
          <a:ln>
            <a:noFill/>
          </a:ln>
          <a:extLst>
            <a:ext uri="{53640926-AAD7-44D8-BBD7-CCE9431645EC}">
              <a14:shadowObscured xmlns:a14="http://schemas.microsoft.com/office/drawing/2010/main"/>
            </a:ext>
          </a:extLst>
        </p:spPr>
      </p:pic>
      <p:sp>
        <p:nvSpPr>
          <p:cNvPr id="2" name="Rectangle 1"/>
          <p:cNvSpPr/>
          <p:nvPr/>
        </p:nvSpPr>
        <p:spPr bwMode="auto">
          <a:xfrm>
            <a:off x="4211960" y="4437112"/>
            <a:ext cx="216024" cy="144016"/>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kumimoji="0" lang="en-GB"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23256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Rectangle 2"/>
          <p:cNvSpPr/>
          <p:nvPr/>
        </p:nvSpPr>
        <p:spPr>
          <a:xfrm>
            <a:off x="2699792" y="990600"/>
            <a:ext cx="5978632" cy="830997"/>
          </a:xfrm>
          <a:prstGeom prst="rect">
            <a:avLst/>
          </a:prstGeom>
        </p:spPr>
        <p:txBody>
          <a:bodyPr wrap="square">
            <a:spAutoFit/>
          </a:bodyPr>
          <a:lstStyle/>
          <a:p>
            <a:pPr algn="just">
              <a:spcBef>
                <a:spcPts val="1200"/>
              </a:spcBef>
              <a:spcAft>
                <a:spcPts val="0"/>
              </a:spcAft>
              <a:tabLst>
                <a:tab pos="685800" algn="l"/>
                <a:tab pos="1257300" algn="l"/>
                <a:tab pos="3886200" algn="l"/>
              </a:tabLst>
            </a:pP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When a piece of evidence is sampled but NO units are ticked as sampled within the evidence – nothing is recorded in the sampling plan. </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6" name="Picture 5"/>
          <p:cNvPicPr/>
          <p:nvPr/>
        </p:nvPicPr>
        <p:blipFill rotWithShape="1">
          <a:blip r:embed="rId2"/>
          <a:srcRect l="19942" t="20098" r="52471" b="46206"/>
          <a:stretch/>
        </p:blipFill>
        <p:spPr bwMode="auto">
          <a:xfrm>
            <a:off x="2705100" y="2146934"/>
            <a:ext cx="5251276" cy="3008399"/>
          </a:xfrm>
          <a:prstGeom prst="rect">
            <a:avLst/>
          </a:prstGeom>
          <a:ln>
            <a:noFill/>
          </a:ln>
          <a:extLst>
            <a:ext uri="{53640926-AAD7-44D8-BBD7-CCE9431645EC}">
              <a14:shadowObscured xmlns:a14="http://schemas.microsoft.com/office/drawing/2010/main"/>
            </a:ext>
          </a:extLst>
        </p:spPr>
      </p:pic>
      <p:sp>
        <p:nvSpPr>
          <p:cNvPr id="2" name="Rectangle 1"/>
          <p:cNvSpPr/>
          <p:nvPr/>
        </p:nvSpPr>
        <p:spPr bwMode="auto">
          <a:xfrm>
            <a:off x="3923928" y="4365104"/>
            <a:ext cx="288032" cy="288032"/>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lang="en-GB"/>
          </a:p>
        </p:txBody>
      </p:sp>
    </p:spTree>
    <p:extLst>
      <p:ext uri="{BB962C8B-B14F-4D97-AF65-F5344CB8AC3E}">
        <p14:creationId xmlns:p14="http://schemas.microsoft.com/office/powerpoint/2010/main" val="312721573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Rectangle 2"/>
          <p:cNvSpPr/>
          <p:nvPr/>
        </p:nvSpPr>
        <p:spPr>
          <a:xfrm>
            <a:off x="2895600" y="1280171"/>
            <a:ext cx="5815236" cy="830997"/>
          </a:xfrm>
          <a:prstGeom prst="rect">
            <a:avLst/>
          </a:prstGeom>
        </p:spPr>
        <p:txBody>
          <a:bodyPr wrap="square">
            <a:spAutoFit/>
          </a:bodyPr>
          <a:lstStyle/>
          <a:p>
            <a:pPr algn="just">
              <a:spcBef>
                <a:spcPts val="1200"/>
              </a:spcBef>
              <a:spcAft>
                <a:spcPts val="0"/>
              </a:spcAft>
              <a:tabLst>
                <a:tab pos="685800" algn="l"/>
                <a:tab pos="1257300" algn="l"/>
                <a:tab pos="3886200" algn="l"/>
              </a:tabLst>
            </a:pP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only exception to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Unit sign off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 if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unit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not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sampled</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 selected at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unit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sign off, because that </a:t>
            </a:r>
            <a:r>
              <a:rPr lang="en-GB" sz="1600" b="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does</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go into the sampling area at the bottom.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7" name="Picture 6" descr="cid:image004.png@01D270C0.A22B63B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067944" y="2340620"/>
            <a:ext cx="2016224" cy="2888580"/>
          </a:xfrm>
          <a:prstGeom prst="rect">
            <a:avLst/>
          </a:prstGeom>
          <a:noFill/>
          <a:ln>
            <a:noFill/>
          </a:ln>
        </p:spPr>
      </p:pic>
    </p:spTree>
    <p:extLst>
      <p:ext uri="{BB962C8B-B14F-4D97-AF65-F5344CB8AC3E}">
        <p14:creationId xmlns:p14="http://schemas.microsoft.com/office/powerpoint/2010/main" val="151788097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120680"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spcBef>
                <a:spcPts val="1200"/>
              </a:spcBef>
              <a:spcAft>
                <a:spcPts val="0"/>
              </a:spcAft>
              <a:buNone/>
              <a:tabLst>
                <a:tab pos="685800" algn="l"/>
                <a:tab pos="1257300" algn="l"/>
                <a:tab pos="3886200" algn="l"/>
              </a:tabLst>
            </a:pP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most recent date is displayed in the summary </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view but all previous </a:t>
            </a: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dates can be viewed by clicking </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GB" sz="16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notes</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icon to </a:t>
            </a: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view the audit trail. This </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includes </a:t>
            </a: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most recent date as well, for clarity.</a:t>
            </a: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1200"/>
              </a:spcBef>
              <a:spcAft>
                <a:spcPts val="0"/>
              </a:spcAft>
              <a:buNone/>
              <a:tabLst>
                <a:tab pos="685800" algn="l"/>
                <a:tab pos="1257300" algn="l"/>
                <a:tab pos="3886200" algn="l"/>
              </a:tabLst>
            </a:pP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We know that an IQA/IV may need to verify a unit in the sampling plan more than once and this is </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possible </a:t>
            </a: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without losing the information around the previous sampling. Multiple sampling events in the sampling plan plus audit trail is </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available</a:t>
            </a: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but currently limited to one sampling per IV/learner/unit per day. See screenshot below for how the system records and displays multiple manual sampling dates. </a:t>
            </a: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5" name="Picture 4" descr="cid:image003.png@01D270C0.1BFA83C0"/>
          <p:cNvPicPr/>
          <p:nvPr/>
        </p:nvPicPr>
        <p:blipFill rotWithShape="1">
          <a:blip r:embed="rId2" r:link="rId3">
            <a:extLst>
              <a:ext uri="{28A0092B-C50C-407E-A947-70E740481C1C}">
                <a14:useLocalDpi xmlns:a14="http://schemas.microsoft.com/office/drawing/2010/main" val="0"/>
              </a:ext>
            </a:extLst>
          </a:blip>
          <a:srcRect r="1172"/>
          <a:stretch/>
        </p:blipFill>
        <p:spPr bwMode="auto">
          <a:xfrm>
            <a:off x="4139952" y="3971925"/>
            <a:ext cx="2409825" cy="2390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121260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71781" y="5568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671781" y="694315"/>
            <a:ext cx="6292707" cy="2708434"/>
          </a:xfrm>
          <a:prstGeom prst="rect">
            <a:avLst/>
          </a:prstGeom>
        </p:spPr>
        <p:txBody>
          <a:bodyPr wrap="square">
            <a:spAutoFit/>
          </a:bodyPr>
          <a:lstStyle/>
          <a:p>
            <a:pPr algn="just">
              <a:spcBef>
                <a:spcPts val="1200"/>
              </a:spcBef>
              <a:spcAft>
                <a:spcPts val="0"/>
              </a:spcAft>
              <a:tabLst>
                <a:tab pos="685800" algn="l"/>
                <a:tab pos="1257300" algn="l"/>
                <a:tab pos="3886200" algn="l"/>
              </a:tabLst>
            </a:pPr>
            <a:r>
              <a:rPr lang="en-GB" sz="1600" b="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Copying of sampling plan from one IQA to another </a:t>
            </a:r>
            <a:endParaRPr lang="en-GB" sz="1600" b="0" u="sng"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0"/>
              </a:spcAft>
              <a:tabLst>
                <a:tab pos="685800" algn="l"/>
                <a:tab pos="1257300" algn="l"/>
                <a:tab pos="3886200" algn="l"/>
              </a:tabLst>
            </a:pPr>
            <a:endParaRPr lang="en-GB" sz="1600" b="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tabLst>
                <a:tab pos="685800" algn="l"/>
                <a:tab pos="1257300" algn="l"/>
                <a:tab pos="3886200" algn="l"/>
              </a:tabLst>
            </a:pP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Centre Admin is able to copy the sampling plans from one IQA to another, for example in the situation where an IQA leaves and their work needs to go to someone else. It is important to note this this function copies the original plan and the original plan remains in place with the previous owner.</a:t>
            </a:r>
            <a:endParaRPr lang="en-GB" sz="1600" b="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tabLst>
                <a:tab pos="685800" algn="l"/>
                <a:tab pos="1257300" algn="l"/>
                <a:tab pos="3886200" algn="l"/>
              </a:tabLst>
            </a:pP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GB" sz="1600" b="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tabLst>
                <a:tab pos="685800" algn="l"/>
                <a:tab pos="1257300" algn="l"/>
                <a:tab pos="3886200" algn="l"/>
              </a:tabLst>
            </a:pP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copying is done at Centre Admin level in the </a:t>
            </a: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My Centre</a:t>
            </a: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sz="1600" b="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tab, </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Copy IV sampling plan</a:t>
            </a:r>
            <a:r>
              <a:rPr lang="en-GB" sz="1600" b="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GB" sz="1600" b="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2567533" y="3402749"/>
            <a:ext cx="6252939" cy="2834563"/>
          </a:xfrm>
          <a:prstGeom prst="rect">
            <a:avLst/>
          </a:prstGeom>
        </p:spPr>
      </p:pic>
    </p:spTree>
    <p:extLst>
      <p:ext uri="{BB962C8B-B14F-4D97-AF65-F5344CB8AC3E}">
        <p14:creationId xmlns:p14="http://schemas.microsoft.com/office/powerpoint/2010/main" val="143745615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116632"/>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lgn="just">
              <a:spcAft>
                <a:spcPts val="0"/>
              </a:spcAft>
              <a:buNone/>
              <a:tabLst>
                <a:tab pos="685800" algn="l"/>
                <a:tab pos="1257300" algn="l"/>
                <a:tab pos="3886200" algn="l"/>
              </a:tabLst>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CA is able to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use the selectors in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Copy </a:t>
            </a:r>
            <a:r>
              <a:rPr lang="en-GB"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from</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select </a:t>
            </a:r>
            <a:r>
              <a:rPr lang="en-GB"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all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assessors</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or just one the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from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selector and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then select the IQA to copy to (this will only ever be one person, not many).</a:t>
            </a:r>
            <a:endParaRPr lang="en-GB" sz="1200" dirty="0">
              <a:latin typeface="Century Gothic" panose="020B0502020202020204" pitchFamily="34" charset="0"/>
              <a:ea typeface="Times New Roman" panose="02020603050405020304" pitchFamily="18" charset="0"/>
              <a:cs typeface="Times New Roman" panose="02020603050405020304" pitchFamily="18" charset="0"/>
            </a:endParaRPr>
          </a:p>
          <a:p>
            <a:pPr marL="0" indent="0" algn="just">
              <a:spcBef>
                <a:spcPts val="1200"/>
              </a:spcBef>
              <a:spcAft>
                <a:spcPts val="0"/>
              </a:spcAft>
              <a:buNone/>
              <a:tabLst>
                <a:tab pos="685800" algn="l"/>
                <a:tab pos="1257300" algn="l"/>
                <a:tab pos="3886200" algn="l"/>
              </a:tabLst>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idea is not to set anything in stone, but to allow one person's plan to be passed to another without having to manually copy the entries</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Both parties now have a plan and neither plan interacts with the other.</a:t>
            </a:r>
            <a:endParaRPr lang="en-GB" sz="1200" dirty="0">
              <a:latin typeface="Century Gothic" panose="020B0502020202020204" pitchFamily="34" charset="0"/>
              <a:ea typeface="Times New Roman" panose="02020603050405020304" pitchFamily="18" charset="0"/>
              <a:cs typeface="Times New Roman" panose="02020603050405020304" pitchFamily="18" charset="0"/>
            </a:endParaRPr>
          </a:p>
          <a:p>
            <a:pPr marL="0" indent="0">
              <a:buNone/>
              <a:defRPr/>
            </a:pPr>
            <a:endParaRPr lang="en-GB" altLang="en-US" sz="1600" dirty="0">
              <a:latin typeface="Calibri" panose="020F0502020204030204" pitchFamily="34" charset="0"/>
              <a:cs typeface="Calibri" panose="020F0502020204030204" pitchFamily="34" charset="0"/>
            </a:endParaRPr>
          </a:p>
        </p:txBody>
      </p:sp>
      <p:pic>
        <p:nvPicPr>
          <p:cNvPr id="4" name="Picture 3"/>
          <p:cNvPicPr/>
          <p:nvPr/>
        </p:nvPicPr>
        <p:blipFill>
          <a:blip r:embed="rId2"/>
          <a:stretch>
            <a:fillRect/>
          </a:stretch>
        </p:blipFill>
        <p:spPr>
          <a:xfrm>
            <a:off x="2843808" y="2708920"/>
            <a:ext cx="5688632" cy="3490598"/>
          </a:xfrm>
          <a:prstGeom prst="rect">
            <a:avLst/>
          </a:prstGeom>
        </p:spPr>
      </p:pic>
    </p:spTree>
    <p:extLst>
      <p:ext uri="{BB962C8B-B14F-4D97-AF65-F5344CB8AC3E}">
        <p14:creationId xmlns:p14="http://schemas.microsoft.com/office/powerpoint/2010/main" val="84037149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smtClean="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None/>
            </a:pPr>
            <a:r>
              <a:rPr lang="en-GB" sz="1400" dirty="0" smtClean="0">
                <a:latin typeface="Calibri" panose="020F0502020204030204" pitchFamily="34" charset="0"/>
                <a:cs typeface="Calibri" panose="020F0502020204030204" pitchFamily="34" charset="0"/>
              </a:rPr>
              <a:t>Note:</a:t>
            </a: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1403648" y="2780928"/>
            <a:ext cx="7617861" cy="925822"/>
          </a:xfrm>
          <a:prstGeom prst="rect">
            <a:avLst/>
          </a:prstGeom>
        </p:spPr>
      </p:pic>
    </p:spTree>
    <p:extLst>
      <p:ext uri="{BB962C8B-B14F-4D97-AF65-F5344CB8AC3E}">
        <p14:creationId xmlns:p14="http://schemas.microsoft.com/office/powerpoint/2010/main" val="23946929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lgn="just">
              <a:spcAft>
                <a:spcPts val="0"/>
              </a:spcAft>
              <a:buNone/>
              <a:tabLst>
                <a:tab pos="685800" algn="l"/>
                <a:tab pos="1257300" algn="l"/>
                <a:tab pos="3886200" algn="l"/>
              </a:tabLst>
            </a:pPr>
            <a:r>
              <a:rPr lang="en-GB" sz="1600" dirty="0" smtClean="0">
                <a:latin typeface="Calibri" panose="020F0502020204030204" pitchFamily="34" charset="0"/>
                <a:ea typeface="Times New Roman" panose="02020603050405020304" pitchFamily="18" charset="0"/>
                <a:cs typeface="Calibri" panose="020F0502020204030204" pitchFamily="34" charset="0"/>
              </a:rPr>
              <a:t>A </a:t>
            </a:r>
            <a:r>
              <a:rPr lang="en-GB" sz="1600" dirty="0">
                <a:latin typeface="Calibri" panose="020F0502020204030204" pitchFamily="34" charset="0"/>
                <a:ea typeface="Times New Roman" panose="02020603050405020304" pitchFamily="18" charset="0"/>
                <a:cs typeface="Calibri" panose="020F0502020204030204" pitchFamily="34" charset="0"/>
              </a:rPr>
              <a:t>sampling plan can be set using the dropdown selectors in the grey area and can be filtered by:</a:t>
            </a:r>
          </a:p>
          <a:p>
            <a:pPr algn="just">
              <a:spcAft>
                <a:spcPts val="0"/>
              </a:spcAft>
              <a:tabLst>
                <a:tab pos="685800" algn="l"/>
                <a:tab pos="1257300" algn="l"/>
                <a:tab pos="3886200" algn="l"/>
              </a:tabLst>
            </a:pPr>
            <a:r>
              <a:rPr lang="en-GB" sz="1600" dirty="0">
                <a:latin typeface="Calibri" panose="020F0502020204030204" pitchFamily="34" charset="0"/>
                <a:ea typeface="Times New Roman" panose="02020603050405020304" pitchFamily="18" charset="0"/>
                <a:cs typeface="Calibri" panose="020F0502020204030204" pitchFamily="34" charset="0"/>
              </a:rPr>
              <a:t>Assessor</a:t>
            </a:r>
          </a:p>
          <a:p>
            <a:pPr algn="just">
              <a:spcAft>
                <a:spcPts val="0"/>
              </a:spcAft>
              <a:tabLst>
                <a:tab pos="685800" algn="l"/>
                <a:tab pos="1257300" algn="l"/>
                <a:tab pos="3886200" algn="l"/>
              </a:tabLst>
            </a:pPr>
            <a:r>
              <a:rPr lang="en-GB" sz="1600" dirty="0">
                <a:latin typeface="Calibri" panose="020F0502020204030204" pitchFamily="34" charset="0"/>
                <a:ea typeface="Times New Roman" panose="02020603050405020304" pitchFamily="18" charset="0"/>
                <a:cs typeface="Calibri" panose="020F0502020204030204" pitchFamily="34" charset="0"/>
              </a:rPr>
              <a:t>Qualification</a:t>
            </a:r>
          </a:p>
          <a:p>
            <a:pPr algn="just">
              <a:spcAft>
                <a:spcPts val="0"/>
              </a:spcAft>
              <a:tabLst>
                <a:tab pos="685800" algn="l"/>
                <a:tab pos="1257300" algn="l"/>
                <a:tab pos="3886200" algn="l"/>
              </a:tabLst>
            </a:pPr>
            <a:r>
              <a:rPr lang="en-GB" sz="1600" dirty="0">
                <a:latin typeface="Calibri" panose="020F0502020204030204" pitchFamily="34" charset="0"/>
                <a:ea typeface="Times New Roman" panose="02020603050405020304" pitchFamily="18" charset="0"/>
                <a:cs typeface="Calibri" panose="020F0502020204030204" pitchFamily="34" charset="0"/>
              </a:rPr>
              <a:t>Employer</a:t>
            </a:r>
          </a:p>
          <a:p>
            <a:pPr algn="just">
              <a:spcAft>
                <a:spcPts val="0"/>
              </a:spcAft>
              <a:tabLst>
                <a:tab pos="685800" algn="l"/>
                <a:tab pos="1257300" algn="l"/>
                <a:tab pos="3886200" algn="l"/>
              </a:tabLst>
            </a:pPr>
            <a:r>
              <a:rPr lang="en-GB" sz="1600" dirty="0">
                <a:latin typeface="Calibri" panose="020F0502020204030204" pitchFamily="34" charset="0"/>
                <a:ea typeface="Times New Roman" panose="02020603050405020304" pitchFamily="18" charset="0"/>
                <a:cs typeface="Calibri" panose="020F0502020204030204" pitchFamily="34" charset="0"/>
              </a:rPr>
              <a:t>Curriculum area</a:t>
            </a:r>
          </a:p>
          <a:p>
            <a:pPr algn="just">
              <a:spcAft>
                <a:spcPts val="0"/>
              </a:spcAft>
              <a:tabLst>
                <a:tab pos="685800" algn="l"/>
                <a:tab pos="1257300" algn="l"/>
                <a:tab pos="3886200" algn="l"/>
              </a:tabLst>
            </a:pPr>
            <a:r>
              <a:rPr lang="en-GB" sz="1600" dirty="0">
                <a:latin typeface="Calibri" panose="020F0502020204030204" pitchFamily="34" charset="0"/>
                <a:ea typeface="Times New Roman" panose="02020603050405020304" pitchFamily="18" charset="0"/>
                <a:cs typeface="Calibri" panose="020F0502020204030204" pitchFamily="34" charset="0"/>
              </a:rPr>
              <a:t>Learner.</a:t>
            </a:r>
          </a:p>
          <a:p>
            <a:pPr marL="0" indent="0" algn="just">
              <a:spcAft>
                <a:spcPts val="0"/>
              </a:spcAft>
              <a:buNone/>
              <a:tabLst>
                <a:tab pos="685800" algn="l"/>
                <a:tab pos="1257300" algn="l"/>
                <a:tab pos="3886200" algn="l"/>
              </a:tabLst>
            </a:pPr>
            <a:endParaRPr lang="en-GB" sz="1600" dirty="0" smtClean="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0"/>
              </a:spcAft>
              <a:buNone/>
              <a:tabLst>
                <a:tab pos="685800" algn="l"/>
                <a:tab pos="1257300" algn="l"/>
                <a:tab pos="3886200" algn="l"/>
              </a:tabLst>
            </a:pP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0"/>
              </a:spcAft>
              <a:buNone/>
              <a:tabLst>
                <a:tab pos="685800" algn="l"/>
                <a:tab pos="1257300" algn="l"/>
                <a:tab pos="3886200" algn="l"/>
              </a:tabLst>
            </a:pPr>
            <a:endParaRPr lang="en-GB" sz="1600" dirty="0" smtClean="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0"/>
              </a:spcAft>
              <a:buNone/>
              <a:tabLst>
                <a:tab pos="685800" algn="l"/>
                <a:tab pos="1257300" algn="l"/>
                <a:tab pos="3886200" algn="l"/>
              </a:tabLst>
            </a:pP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0"/>
              </a:spcAft>
              <a:buNone/>
              <a:tabLst>
                <a:tab pos="685800" algn="l"/>
                <a:tab pos="1257300" algn="l"/>
                <a:tab pos="3886200" algn="l"/>
              </a:tabLst>
            </a:pPr>
            <a:endParaRPr lang="en-GB" sz="1600" dirty="0" smtClean="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0"/>
              </a:spcAft>
              <a:buNone/>
              <a:tabLst>
                <a:tab pos="685800" algn="l"/>
                <a:tab pos="1257300" algn="l"/>
                <a:tab pos="3886200" algn="l"/>
              </a:tabLst>
            </a:pP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0"/>
              </a:spcAft>
              <a:buNone/>
              <a:tabLst>
                <a:tab pos="685800" algn="l"/>
                <a:tab pos="1257300" algn="l"/>
                <a:tab pos="3886200" algn="l"/>
              </a:tabLst>
            </a:pPr>
            <a:endParaRPr lang="en-GB" sz="1600" dirty="0" smtClean="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0"/>
              </a:spcAft>
              <a:buNone/>
              <a:tabLst>
                <a:tab pos="685800" algn="l"/>
                <a:tab pos="1257300" algn="l"/>
                <a:tab pos="3886200" algn="l"/>
              </a:tabLst>
            </a:pP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0"/>
              </a:spcAft>
              <a:buNone/>
              <a:tabLst>
                <a:tab pos="685800" algn="l"/>
                <a:tab pos="1257300" algn="l"/>
                <a:tab pos="3886200" algn="l"/>
              </a:tabLst>
            </a:pPr>
            <a:r>
              <a:rPr lang="en-GB" sz="1600" dirty="0">
                <a:latin typeface="Calibri" panose="020F0502020204030204" pitchFamily="34" charset="0"/>
                <a:ea typeface="Times New Roman" panose="02020603050405020304" pitchFamily="18" charset="0"/>
                <a:cs typeface="Calibri" panose="020F0502020204030204" pitchFamily="34" charset="0"/>
              </a:rPr>
              <a:t>You </a:t>
            </a:r>
            <a:r>
              <a:rPr lang="en-GB" sz="1600" dirty="0" smtClean="0">
                <a:latin typeface="Calibri" panose="020F0502020204030204" pitchFamily="34" charset="0"/>
                <a:ea typeface="Times New Roman" panose="02020603050405020304" pitchFamily="18" charset="0"/>
                <a:cs typeface="Calibri" panose="020F0502020204030204" pitchFamily="34" charset="0"/>
              </a:rPr>
              <a:t>can also select </a:t>
            </a:r>
            <a:r>
              <a:rPr lang="en-GB" sz="1600" dirty="0">
                <a:latin typeface="Calibri" panose="020F0502020204030204" pitchFamily="34" charset="0"/>
                <a:ea typeface="Times New Roman" panose="02020603050405020304" pitchFamily="18" charset="0"/>
                <a:cs typeface="Calibri" panose="020F0502020204030204" pitchFamily="34" charset="0"/>
              </a:rPr>
              <a:t>“All” assessors to allow you to create a sampling plan for all assessors managing a particular qualification.  Please be aware this may take a few seconds to load as the plan created will be larger than normal.</a:t>
            </a: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2477851" y="3149619"/>
            <a:ext cx="6454925" cy="2062731"/>
          </a:xfrm>
          <a:prstGeom prst="rect">
            <a:avLst/>
          </a:prstGeom>
        </p:spPr>
      </p:pic>
    </p:spTree>
    <p:extLst>
      <p:ext uri="{BB962C8B-B14F-4D97-AF65-F5344CB8AC3E}">
        <p14:creationId xmlns:p14="http://schemas.microsoft.com/office/powerpoint/2010/main" val="27069195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1" y="111024"/>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895600" y="547091"/>
            <a:ext cx="5904656" cy="2970044"/>
          </a:xfrm>
          <a:prstGeom prst="rect">
            <a:avLst/>
          </a:prstGeom>
        </p:spPr>
        <p:txBody>
          <a:bodyPr wrap="square">
            <a:spAutoFit/>
          </a:bodyPr>
          <a:lstStyle/>
          <a:p>
            <a:pPr algn="just">
              <a:spcAft>
                <a:spcPts val="0"/>
              </a:spcAft>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Once the sampling plan is open the first column is fixed so that the learner’s name is always visible.  The unit number is repeated throughout the document so if you scroll down this too will always remain visible.  </a:t>
            </a:r>
          </a:p>
          <a:p>
            <a:pPr algn="just">
              <a:spcAft>
                <a:spcPts val="0"/>
              </a:spcAft>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 </a:t>
            </a:r>
          </a:p>
          <a:p>
            <a:pPr algn="just">
              <a:spcAft>
                <a:spcPts val="0"/>
              </a:spcAft>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Tip:  Click in any box and use the keyboard’s arrows to navigate up or down, left or right.  There is no need to scroll to the bottom to use the grey scroll bar to move left or right</a:t>
            </a:r>
            <a:r>
              <a:rPr lang="en-GB" sz="1600" b="0" dirty="0" smtClean="0">
                <a:latin typeface="Calibri" panose="020F0502020204030204" pitchFamily="34" charset="0"/>
                <a:ea typeface="Times New Roman" panose="02020603050405020304" pitchFamily="18" charset="0"/>
                <a:cs typeface="Calibri" panose="020F0502020204030204" pitchFamily="34" charset="0"/>
              </a:rPr>
              <a:t>.</a:t>
            </a:r>
          </a:p>
          <a:p>
            <a:pPr algn="just">
              <a:spcAft>
                <a:spcPts val="0"/>
              </a:spcAft>
              <a:tabLst>
                <a:tab pos="685800" algn="l"/>
                <a:tab pos="1257300" algn="l"/>
                <a:tab pos="3886200" algn="l"/>
              </a:tabLst>
            </a:pPr>
            <a:endParaRPr lang="en-GB" sz="1600" b="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tabLst>
                <a:tab pos="685800" algn="l"/>
                <a:tab pos="1257300" algn="l"/>
                <a:tab pos="3886200" algn="l"/>
              </a:tabLst>
            </a:pPr>
            <a:r>
              <a:rPr lang="en-GB" sz="1600" b="0" dirty="0" smtClean="0">
                <a:latin typeface="Calibri" panose="020F0502020204030204" pitchFamily="34" charset="0"/>
                <a:ea typeface="Times New Roman" panose="02020603050405020304" pitchFamily="18" charset="0"/>
                <a:cs typeface="Calibri" panose="020F0502020204030204" pitchFamily="34" charset="0"/>
              </a:rPr>
              <a:t>There is a key to quickly </a:t>
            </a:r>
            <a:r>
              <a:rPr lang="en-GB" sz="1600" b="0" dirty="0" smtClean="0">
                <a:latin typeface="Calibri" panose="020F0502020204030204" pitchFamily="34" charset="0"/>
                <a:ea typeface="Times New Roman" panose="02020603050405020304" pitchFamily="18" charset="0"/>
                <a:cs typeface="Calibri" panose="020F0502020204030204" pitchFamily="34" charset="0"/>
              </a:rPr>
              <a:t>highlight </a:t>
            </a:r>
            <a:r>
              <a:rPr lang="en-GB" sz="1600" b="0" dirty="0" smtClean="0">
                <a:latin typeface="Calibri" panose="020F0502020204030204" pitchFamily="34" charset="0"/>
                <a:ea typeface="Times New Roman" panose="02020603050405020304" pitchFamily="18" charset="0"/>
                <a:cs typeface="Calibri" panose="020F0502020204030204" pitchFamily="34" charset="0"/>
              </a:rPr>
              <a:t>the different stages the plan has reached.</a:t>
            </a:r>
            <a:endParaRPr lang="en-GB" sz="1600" b="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tabLst>
                <a:tab pos="685800" algn="l"/>
                <a:tab pos="1257300" algn="l"/>
                <a:tab pos="3886200" algn="l"/>
              </a:tabLst>
            </a:pPr>
            <a:r>
              <a:rPr lang="en-GB" sz="1100" dirty="0">
                <a:latin typeface="Calibri" panose="020F0502020204030204" pitchFamily="34" charset="0"/>
                <a:ea typeface="Times New Roman" panose="02020603050405020304" pitchFamily="18" charset="0"/>
                <a:cs typeface="Times New Roman" panose="02020603050405020304" pitchFamily="18" charset="0"/>
              </a:rPr>
              <a:t> </a:t>
            </a:r>
            <a:endParaRPr lang="en-GB" sz="10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080532" y="3285331"/>
            <a:ext cx="5249563" cy="2900349"/>
          </a:xfrm>
          <a:prstGeom prst="rect">
            <a:avLst/>
          </a:prstGeom>
        </p:spPr>
      </p:pic>
    </p:spTree>
    <p:extLst>
      <p:ext uri="{BB962C8B-B14F-4D97-AF65-F5344CB8AC3E}">
        <p14:creationId xmlns:p14="http://schemas.microsoft.com/office/powerpoint/2010/main" val="147221493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897305" y="1037870"/>
            <a:ext cx="5815236" cy="830997"/>
          </a:xfrm>
          <a:prstGeom prst="rect">
            <a:avLst/>
          </a:prstGeom>
        </p:spPr>
        <p:txBody>
          <a:bodyPr wrap="square">
            <a:spAutoFit/>
          </a:bodyPr>
          <a:lstStyle/>
          <a:p>
            <a:pPr algn="just">
              <a:spcAft>
                <a:spcPts val="0"/>
              </a:spcAft>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Times New Roman" panose="02020603050405020304" pitchFamily="18" charset="0"/>
              </a:rPr>
              <a:t>The sampling plan is divided into two areas.  The first area (identified in turquoise) allows for a plan to be submitted which is learner specific but not unit specific.</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srcRect t="19850"/>
          <a:stretch/>
        </p:blipFill>
        <p:spPr>
          <a:xfrm>
            <a:off x="2411760" y="2636912"/>
            <a:ext cx="6550450" cy="2900696"/>
          </a:xfrm>
          <a:prstGeom prst="rect">
            <a:avLst/>
          </a:prstGeom>
        </p:spPr>
      </p:pic>
    </p:spTree>
    <p:extLst>
      <p:ext uri="{BB962C8B-B14F-4D97-AF65-F5344CB8AC3E}">
        <p14:creationId xmlns:p14="http://schemas.microsoft.com/office/powerpoint/2010/main" val="69774364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987824" y="1237925"/>
            <a:ext cx="5832648" cy="584775"/>
          </a:xfrm>
          <a:prstGeom prst="rect">
            <a:avLst/>
          </a:prstGeom>
        </p:spPr>
        <p:txBody>
          <a:bodyPr wrap="square">
            <a:spAutoFit/>
          </a:bodyPr>
          <a:lstStyle/>
          <a:p>
            <a:pPr algn="just">
              <a:spcAft>
                <a:spcPts val="0"/>
              </a:spcAft>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Times New Roman" panose="02020603050405020304" pitchFamily="18" charset="0"/>
              </a:rPr>
              <a:t>Select </a:t>
            </a:r>
            <a:r>
              <a:rPr lang="en-GB" sz="1600" dirty="0" smtClean="0">
                <a:latin typeface="Calibri" panose="020F0502020204030204" pitchFamily="34" charset="0"/>
                <a:ea typeface="Times New Roman" panose="02020603050405020304" pitchFamily="18" charset="0"/>
                <a:cs typeface="Times New Roman" panose="02020603050405020304" pitchFamily="18" charset="0"/>
              </a:rPr>
              <a:t>Planned</a:t>
            </a:r>
            <a:r>
              <a:rPr lang="en-GB" sz="1600" b="0" dirty="0" smtClean="0">
                <a:latin typeface="Calibri" panose="020F0502020204030204" pitchFamily="34" charset="0"/>
                <a:ea typeface="Times New Roman" panose="02020603050405020304" pitchFamily="18" charset="0"/>
                <a:cs typeface="Times New Roman" panose="02020603050405020304" pitchFamily="18" charset="0"/>
              </a:rPr>
              <a:t> </a:t>
            </a:r>
            <a:r>
              <a:rPr lang="en-GB" sz="1600" b="0" dirty="0">
                <a:latin typeface="Calibri" panose="020F0502020204030204" pitchFamily="34" charset="0"/>
                <a:ea typeface="Times New Roman" panose="02020603050405020304" pitchFamily="18" charset="0"/>
                <a:cs typeface="Times New Roman" panose="02020603050405020304" pitchFamily="18" charset="0"/>
              </a:rPr>
              <a:t>and click in the field to the right, a pop up appears to enable a date to be specified for the planned sample. </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2"/>
          <a:srcRect l="4155" t="26010" r="32694" b="14285"/>
          <a:stretch/>
        </p:blipFill>
        <p:spPr bwMode="auto">
          <a:xfrm>
            <a:off x="2948236" y="2276872"/>
            <a:ext cx="5944244" cy="31654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281247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7"/>
            <a:ext cx="6011044" cy="679660"/>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905512" y="1251068"/>
            <a:ext cx="5082673" cy="338554"/>
          </a:xfrm>
          <a:prstGeom prst="rect">
            <a:avLst/>
          </a:prstGeom>
        </p:spPr>
        <p:txBody>
          <a:bodyPr wrap="none">
            <a:spAutoFit/>
          </a:bodyPr>
          <a:lstStyle/>
          <a:p>
            <a:pPr algn="just">
              <a:spcBef>
                <a:spcPts val="1200"/>
              </a:spcBef>
              <a:spcAft>
                <a:spcPts val="0"/>
              </a:spcAft>
              <a:tabLst>
                <a:tab pos="685800" algn="l"/>
                <a:tab pos="1257300" algn="l"/>
                <a:tab pos="3886200" algn="l"/>
              </a:tabLst>
            </a:pP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Using the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Type</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drop down, select either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Interim</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or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Final</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699792" y="1732239"/>
            <a:ext cx="6011044" cy="830997"/>
          </a:xfrm>
          <a:prstGeom prst="rect">
            <a:avLst/>
          </a:prstGeom>
        </p:spPr>
        <p:txBody>
          <a:bodyPr wrap="square">
            <a:spAutoFit/>
          </a:bodyPr>
          <a:lstStyle/>
          <a:p>
            <a:pPr>
              <a:spcAft>
                <a:spcPts val="0"/>
              </a:spcAft>
            </a:pPr>
            <a:r>
              <a:rPr lang="en-GB" sz="1600" b="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The sampling plan has different colours for interim versus final sampling. There is a third colour for situations where neither interim nor final has been selected.</a:t>
            </a:r>
            <a:endParaRPr lang="en-GB" sz="1600" b="0" dirty="0">
              <a:latin typeface="Times New Roman" panose="02020603050405020304" pitchFamily="18" charset="0"/>
              <a:ea typeface="Times New Roman" panose="02020603050405020304" pitchFamily="18" charset="0"/>
            </a:endParaRPr>
          </a:p>
        </p:txBody>
      </p:sp>
      <p:pic>
        <p:nvPicPr>
          <p:cNvPr id="8" name="Picture 7"/>
          <p:cNvPicPr/>
          <p:nvPr/>
        </p:nvPicPr>
        <p:blipFill>
          <a:blip r:embed="rId2">
            <a:extLst>
              <a:ext uri="{28A0092B-C50C-407E-A947-70E740481C1C}">
                <a14:useLocalDpi xmlns:a14="http://schemas.microsoft.com/office/drawing/2010/main" val="0"/>
              </a:ext>
            </a:extLst>
          </a:blip>
          <a:srcRect t="2" b="1624"/>
          <a:stretch>
            <a:fillRect/>
          </a:stretch>
        </p:blipFill>
        <p:spPr bwMode="auto">
          <a:xfrm>
            <a:off x="2699793" y="3140968"/>
            <a:ext cx="6182270" cy="272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98765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65036" y="158943"/>
            <a:ext cx="6011044" cy="607652"/>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912533" y="749816"/>
            <a:ext cx="4572000" cy="2462213"/>
          </a:xfrm>
          <a:prstGeom prst="rect">
            <a:avLst/>
          </a:prstGeom>
        </p:spPr>
        <p:txBody>
          <a:bodyPr>
            <a:spAutoFit/>
          </a:bodyPr>
          <a:lstStyle/>
          <a:p>
            <a:pPr>
              <a:spcBef>
                <a:spcPts val="1200"/>
              </a:spcBef>
              <a:spcAft>
                <a:spcPts val="0"/>
              </a:spcAft>
              <a:tabLst>
                <a:tab pos="685800" algn="l"/>
                <a:tab pos="1257300" algn="l"/>
                <a:tab pos="3886200" algn="l"/>
              </a:tabLst>
            </a:pPr>
            <a:r>
              <a:rPr lang="en-GB" sz="1600" b="0" u="sng"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Sampling from the Whole qualification area:</a:t>
            </a:r>
          </a:p>
          <a:p>
            <a:pPr>
              <a:spcBef>
                <a:spcPts val="1200"/>
              </a:spcBef>
              <a:spcAft>
                <a:spcPts val="0"/>
              </a:spcAft>
              <a:tabLst>
                <a:tab pos="685800" algn="l"/>
                <a:tab pos="1257300" algn="l"/>
                <a:tab pos="3886200" algn="l"/>
              </a:tabLst>
            </a:pPr>
            <a:r>
              <a:rPr lang="en-GB" sz="1600" b="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From </a:t>
            </a: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Assessment Cycle</a:t>
            </a:r>
            <a:r>
              <a:rPr lang="en-GB" sz="1600" b="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select one of the following:</a:t>
            </a:r>
            <a:endParaRPr lang="en-GB" sz="1600" b="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0"/>
              </a:spcAft>
              <a:buFont typeface="Symbol" panose="05050102010706020507" pitchFamily="18" charset="2"/>
              <a:buChar char=""/>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Evidence methods </a:t>
            </a:r>
          </a:p>
          <a:p>
            <a:pPr marL="342900" lvl="0" indent="-342900" algn="just">
              <a:spcAft>
                <a:spcPts val="0"/>
              </a:spcAft>
              <a:buFont typeface="Symbol" panose="05050102010706020507" pitchFamily="18" charset="2"/>
              <a:buChar char=""/>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Assessment plans</a:t>
            </a:r>
          </a:p>
          <a:p>
            <a:pPr marL="342900" lvl="0" indent="-342900" algn="just">
              <a:spcAft>
                <a:spcPts val="0"/>
              </a:spcAft>
              <a:buFont typeface="Symbol" panose="05050102010706020507" pitchFamily="18" charset="2"/>
              <a:buChar char=""/>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Progress reviews</a:t>
            </a:r>
          </a:p>
          <a:p>
            <a:pPr marL="342900" lvl="0" indent="-342900" algn="just">
              <a:spcAft>
                <a:spcPts val="0"/>
              </a:spcAft>
              <a:buFont typeface="Symbol" panose="05050102010706020507" pitchFamily="18" charset="2"/>
              <a:buChar char=""/>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Observation of assessor</a:t>
            </a:r>
          </a:p>
          <a:p>
            <a:pPr marL="342900" lvl="0" indent="-342900" algn="just">
              <a:spcAft>
                <a:spcPts val="0"/>
              </a:spcAft>
              <a:buFont typeface="Symbol" panose="05050102010706020507" pitchFamily="18" charset="2"/>
              <a:buChar char=""/>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Sampling strategy</a:t>
            </a:r>
          </a:p>
          <a:p>
            <a:pPr marL="342900" lvl="0" indent="-342900" algn="just">
              <a:spcAft>
                <a:spcPts val="0"/>
              </a:spcAft>
              <a:buFont typeface="Symbol" panose="05050102010706020507" pitchFamily="18" charset="2"/>
              <a:buChar char=""/>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Other (see notes)</a:t>
            </a:r>
            <a:endParaRPr lang="en-GB" sz="1600" b="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p:cNvPicPr/>
          <p:nvPr/>
        </p:nvPicPr>
        <p:blipFill rotWithShape="1">
          <a:blip r:embed="rId2"/>
          <a:srcRect l="6148" t="26896" r="59783" b="23448"/>
          <a:stretch/>
        </p:blipFill>
        <p:spPr bwMode="auto">
          <a:xfrm>
            <a:off x="3563888" y="3212029"/>
            <a:ext cx="3600450" cy="29502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86185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spcBef>
                <a:spcPts val="1200"/>
              </a:spcBef>
              <a:spcAft>
                <a:spcPts val="0"/>
              </a:spcAft>
              <a:buNone/>
              <a:tabLst>
                <a:tab pos="685800" algn="l"/>
                <a:tab pos="1257300" algn="l"/>
                <a:tab pos="3886200" algn="l"/>
              </a:tabLst>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If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Evidence methods</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 selected you are then able to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Click </a:t>
            </a:r>
            <a:r>
              <a:rPr lang="en-GB"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select</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and then select one or more methods from the new pop up (modelled on your centre’s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Log evidence</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tab).</a:t>
            </a:r>
            <a:endParaRPr lang="en-GB" sz="1200" dirty="0">
              <a:latin typeface="Century Gothic" panose="020B0502020202020204" pitchFamily="34" charset="0"/>
              <a:ea typeface="Times New Roman" panose="02020603050405020304" pitchFamily="18" charset="0"/>
              <a:cs typeface="Times New Roman" panose="02020603050405020304" pitchFamily="18"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4" name="Picture 3"/>
          <p:cNvPicPr/>
          <p:nvPr/>
        </p:nvPicPr>
        <p:blipFill rotWithShape="1">
          <a:blip r:embed="rId2"/>
          <a:srcRect l="6315" t="13005" r="58952" b="37339"/>
          <a:stretch/>
        </p:blipFill>
        <p:spPr bwMode="auto">
          <a:xfrm>
            <a:off x="4644008" y="2229180"/>
            <a:ext cx="3714750" cy="298577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23944" t="49898" r="27849" b="11823"/>
          <a:stretch/>
        </p:blipFill>
        <p:spPr bwMode="auto">
          <a:xfrm>
            <a:off x="2051720" y="3489666"/>
            <a:ext cx="4256434" cy="20275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046279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99"/>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33382</TotalTime>
  <Words>1359</Words>
  <Application>Microsoft Office PowerPoint</Application>
  <PresentationFormat>On-screen Show (4:3)</PresentationFormat>
  <Paragraphs>143</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Arial Black</vt:lpstr>
      <vt:lpstr>Arial Narrow</vt:lpstr>
      <vt:lpstr>Calibri</vt:lpstr>
      <vt:lpstr>Century Gothic</vt:lpstr>
      <vt:lpstr>Comic Sans MS</vt:lpstr>
      <vt:lpstr>CommonBullets</vt:lpstr>
      <vt:lpstr>Symbol</vt:lpstr>
      <vt:lpstr>Times New Roman</vt:lpstr>
      <vt:lpstr>Default Design</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vector>
  </TitlesOfParts>
  <Company>Learning Dimension 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Wayne Soutter</dc:creator>
  <cp:lastModifiedBy>Paul Greenhalgh</cp:lastModifiedBy>
  <cp:revision>568</cp:revision>
  <dcterms:created xsi:type="dcterms:W3CDTF">2000-12-07T15:45:22Z</dcterms:created>
  <dcterms:modified xsi:type="dcterms:W3CDTF">2021-02-02T12:12:36Z</dcterms:modified>
</cp:coreProperties>
</file>