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749" r:id="rId2"/>
    <p:sldId id="765" r:id="rId3"/>
    <p:sldId id="769" r:id="rId4"/>
    <p:sldId id="770" r:id="rId5"/>
    <p:sldId id="768" r:id="rId6"/>
    <p:sldId id="772" r:id="rId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C0C0C0"/>
    <a:srgbClr val="DDDDDD"/>
    <a:srgbClr val="000099"/>
    <a:srgbClr val="B2B2B2"/>
    <a:srgbClr val="FF9900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926" autoAdjust="0"/>
    <p:restoredTop sz="93960" autoAdjust="0"/>
  </p:normalViewPr>
  <p:slideViewPr>
    <p:cSldViewPr>
      <p:cViewPr varScale="1">
        <p:scale>
          <a:sx n="74" d="100"/>
          <a:sy n="74" d="100"/>
        </p:scale>
        <p:origin x="17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95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>
            <a:extLst>
              <a:ext uri="{FF2B5EF4-FFF2-40B4-BE49-F238E27FC236}">
                <a16:creationId xmlns="" xmlns:a16="http://schemas.microsoft.com/office/drawing/2014/main" id="{361B4C75-7B20-468F-B439-C4105CDA9EA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44387" name="Rectangle 3">
            <a:extLst>
              <a:ext uri="{FF2B5EF4-FFF2-40B4-BE49-F238E27FC236}">
                <a16:creationId xmlns="" xmlns:a16="http://schemas.microsoft.com/office/drawing/2014/main" id="{26853DC6-E56B-4979-973D-03530A4C632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44388" name="Rectangle 4">
            <a:extLst>
              <a:ext uri="{FF2B5EF4-FFF2-40B4-BE49-F238E27FC236}">
                <a16:creationId xmlns="" xmlns:a16="http://schemas.microsoft.com/office/drawing/2014/main" id="{E0136EAF-B717-4864-A300-C084247E4BB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44389" name="Rectangle 5">
            <a:extLst>
              <a:ext uri="{FF2B5EF4-FFF2-40B4-BE49-F238E27FC236}">
                <a16:creationId xmlns="" xmlns:a16="http://schemas.microsoft.com/office/drawing/2014/main" id="{97E85068-11AF-4663-B51E-99C6BF5AF3B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D7ECB46-1F94-4D1D-9E6E-847B90EDBDF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6896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="" xmlns:a16="http://schemas.microsoft.com/office/drawing/2014/main" id="{0BB90176-6049-4B97-93D7-FD2978932FB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6147" name="Rectangle 3">
            <a:extLst>
              <a:ext uri="{FF2B5EF4-FFF2-40B4-BE49-F238E27FC236}">
                <a16:creationId xmlns="" xmlns:a16="http://schemas.microsoft.com/office/drawing/2014/main" id="{4755DA11-4792-4426-B5D2-33BC16F93EA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052" name="Rectangle 4">
            <a:extLst>
              <a:ext uri="{FF2B5EF4-FFF2-40B4-BE49-F238E27FC236}">
                <a16:creationId xmlns="" xmlns:a16="http://schemas.microsoft.com/office/drawing/2014/main" id="{124D3057-E581-4344-94E6-43219D37031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="" xmlns:a16="http://schemas.microsoft.com/office/drawing/2014/main" id="{0A8F48ED-8EF5-46D5-8E2F-9EA313F8CD8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="" xmlns:a16="http://schemas.microsoft.com/office/drawing/2014/main" id="{70F1823A-DFFF-4074-9905-04D7F8C4121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6151" name="Rectangle 7">
            <a:extLst>
              <a:ext uri="{FF2B5EF4-FFF2-40B4-BE49-F238E27FC236}">
                <a16:creationId xmlns="" xmlns:a16="http://schemas.microsoft.com/office/drawing/2014/main" id="{F00071FD-2273-4F51-863F-7FCA0D0FD9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22A35F0-ED50-4CF5-AB8A-690CB94A5C5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45079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5512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40724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81900" y="1143000"/>
            <a:ext cx="15621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1143000"/>
            <a:ext cx="45339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98897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96253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519216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95600" y="1143000"/>
            <a:ext cx="2895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143000"/>
            <a:ext cx="2895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29949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4274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04732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51621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118304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347977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36D65EE6-0026-4C7E-BC1E-97F6614173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895600" y="5867400"/>
            <a:ext cx="6248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ECBB28C2-6CE0-4FCD-8315-C18584C855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895600" y="1143000"/>
            <a:ext cx="5943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CommonBullets"/>
        <a:buChar char="&gt;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="" xmlns:a16="http://schemas.microsoft.com/office/drawing/2014/main" id="{5810D69B-ECFB-463B-BF11-705AA5E865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VQManager</a:t>
            </a:r>
            <a:r>
              <a:rPr lang="en-GB" altLang="en-US" sz="3200" b="1" dirty="0">
                <a:latin typeface="Comic Sans MS" panose="030F0702030302020204" pitchFamily="66" charset="0"/>
              </a:rPr>
              <a:t>  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="" xmlns:a16="http://schemas.microsoft.com/office/drawing/2014/main" id="{E938496C-7E2E-4E07-8A13-FDB04356C2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83768" y="1484784"/>
            <a:ext cx="6011044" cy="2160587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endParaRPr lang="en-GB" sz="2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  <a:defRPr/>
            </a:pPr>
            <a:endParaRPr lang="en-GB" sz="2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  <a:defRPr/>
            </a:pPr>
            <a:r>
              <a:rPr lang="en-GB" sz="48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IV/IQA Rationale</a:t>
            </a:r>
            <a:endParaRPr lang="en-GB" sz="48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  <a:defRPr/>
            </a:pPr>
            <a:endParaRPr lang="en-GB" sz="2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Tx/>
              <a:buNone/>
              <a:defRPr/>
            </a:pPr>
            <a:endParaRPr lang="en-GB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9439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="" xmlns:a16="http://schemas.microsoft.com/office/drawing/2014/main" id="{5810D69B-ECFB-463B-BF11-705AA5E865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VQManager</a:t>
            </a:r>
            <a:r>
              <a:rPr lang="en-GB" altLang="en-US" sz="3200" b="1" dirty="0">
                <a:latin typeface="Comic Sans MS" panose="030F0702030302020204" pitchFamily="66" charset="0"/>
              </a:rPr>
              <a:t>  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="" xmlns:a16="http://schemas.microsoft.com/office/drawing/2014/main" id="{E938496C-7E2E-4E07-8A13-FDB04356C2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97696" y="134771"/>
            <a:ext cx="6011044" cy="2160587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en-GB" sz="24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IV/IQA Rationale</a:t>
            </a:r>
            <a:endParaRPr lang="en-GB" sz="2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Tx/>
              <a:buNone/>
              <a:defRPr/>
            </a:pPr>
            <a:endParaRPr lang="en-GB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71800" y="784543"/>
            <a:ext cx="6248400" cy="2047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Rationale can be defined as a record of quality assurance intentions and is associated with a specific assessor who is linked to the IV/ IQA.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Rationale</a:t>
            </a:r>
            <a:r>
              <a:rPr lang="en-GB" sz="16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tab can be found under the main menu option </a:t>
            </a:r>
            <a:r>
              <a:rPr lang="en-GB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IQA/IV 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tools</a:t>
            </a:r>
            <a:r>
              <a:rPr lang="en-GB" sz="16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1600" b="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depending </a:t>
            </a:r>
            <a:r>
              <a:rPr lang="en-GB" sz="16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how your centre is structured).  The Rationale tab is the furthest </a:t>
            </a:r>
            <a:r>
              <a:rPr lang="en-GB" sz="1600" b="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right.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b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rationale </a:t>
            </a:r>
            <a:r>
              <a:rPr lang="en-GB" sz="1600" b="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not visible to the assessor.</a:t>
            </a:r>
            <a:endParaRPr lang="en-GB" sz="16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792" y="2742879"/>
            <a:ext cx="5719762" cy="342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498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="" xmlns:a16="http://schemas.microsoft.com/office/drawing/2014/main" id="{5810D69B-ECFB-463B-BF11-705AA5E865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VQManager</a:t>
            </a:r>
            <a:r>
              <a:rPr lang="en-GB" altLang="en-US" sz="3200" b="1" dirty="0">
                <a:latin typeface="Comic Sans MS" panose="030F0702030302020204" pitchFamily="66" charset="0"/>
              </a:rPr>
              <a:t>  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="" xmlns:a16="http://schemas.microsoft.com/office/drawing/2014/main" id="{E938496C-7E2E-4E07-8A13-FDB04356C2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99792" y="373076"/>
            <a:ext cx="6011044" cy="2160587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en-GB" sz="24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IV/IQA Rationale</a:t>
            </a:r>
            <a:endParaRPr lang="en-GB" sz="2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Tx/>
              <a:buNone/>
              <a:defRPr/>
            </a:pPr>
            <a:endParaRPr lang="en-GB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27102"/>
          <a:stretch/>
        </p:blipFill>
        <p:spPr>
          <a:xfrm>
            <a:off x="2267744" y="2097548"/>
            <a:ext cx="6687902" cy="324036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706194" y="1042269"/>
            <a:ext cx="43671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To create a new </a:t>
            </a:r>
            <a:r>
              <a:rPr lang="en-GB" sz="16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rationale go to 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Add new rationale</a:t>
            </a:r>
            <a:endParaRPr lang="en-GB" sz="1600" b="0" dirty="0"/>
          </a:p>
        </p:txBody>
      </p:sp>
    </p:spTree>
    <p:extLst>
      <p:ext uri="{BB962C8B-B14F-4D97-AF65-F5344CB8AC3E}">
        <p14:creationId xmlns:p14="http://schemas.microsoft.com/office/powerpoint/2010/main" val="25990872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="" xmlns:a16="http://schemas.microsoft.com/office/drawing/2014/main" id="{5810D69B-ECFB-463B-BF11-705AA5E865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VQManager</a:t>
            </a:r>
            <a:r>
              <a:rPr lang="en-GB" altLang="en-US" sz="3200" b="1" dirty="0">
                <a:latin typeface="Comic Sans MS" panose="030F0702030302020204" pitchFamily="66" charset="0"/>
              </a:rPr>
              <a:t>  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="" xmlns:a16="http://schemas.microsoft.com/office/drawing/2014/main" id="{E938496C-7E2E-4E07-8A13-FDB04356C2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99792" y="373077"/>
            <a:ext cx="6011044" cy="679660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en-GB" sz="24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IV/IQA Rationale</a:t>
            </a:r>
            <a:endParaRPr lang="en-GB" sz="2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Tx/>
              <a:buNone/>
              <a:defRPr/>
            </a:pPr>
            <a:endParaRPr lang="en-GB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52004" y="980728"/>
            <a:ext cx="60588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Once saved, all </a:t>
            </a:r>
            <a:r>
              <a:rPr lang="en-GB" sz="16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existing </a:t>
            </a:r>
            <a:r>
              <a:rPr lang="en-GB" sz="1600" b="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rationales </a:t>
            </a:r>
            <a:r>
              <a:rPr lang="en-GB" sz="1600" b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associated with the Assessor selected appear in a summary table which is visible once the Assessor has been selected. </a:t>
            </a:r>
            <a:r>
              <a:rPr lang="en-GB" sz="1600" b="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 assessor is a shared one, all IQA/IVs associated with the assessor can view the rationale.</a:t>
            </a:r>
            <a:endParaRPr lang="en-GB" sz="1600" b="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2069631"/>
            <a:ext cx="6031582" cy="3926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2430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="" xmlns:a16="http://schemas.microsoft.com/office/drawing/2014/main" id="{5810D69B-ECFB-463B-BF11-705AA5E865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VQManager</a:t>
            </a:r>
            <a:r>
              <a:rPr lang="en-GB" altLang="en-US" sz="3200" b="1" dirty="0">
                <a:latin typeface="Comic Sans MS" panose="030F0702030302020204" pitchFamily="66" charset="0"/>
              </a:rPr>
              <a:t>  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="" xmlns:a16="http://schemas.microsoft.com/office/drawing/2014/main" id="{E938496C-7E2E-4E07-8A13-FDB04356C2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99792" y="373076"/>
            <a:ext cx="6011044" cy="2160587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en-GB" sz="24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IV/IQA Rationale</a:t>
            </a:r>
            <a:endParaRPr lang="en-GB" sz="2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  <a:defRPr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To edit/complete an existing 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rationale select 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Edit 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and the rationale will open</a:t>
            </a:r>
            <a:endParaRPr lang="en-GB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Tx/>
              <a:buNone/>
              <a:defRPr/>
            </a:pPr>
            <a:endParaRPr lang="en-GB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792" y="2046337"/>
            <a:ext cx="6125104" cy="375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6774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="" xmlns:a16="http://schemas.microsoft.com/office/drawing/2014/main" id="{5810D69B-ECFB-463B-BF11-705AA5E865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VQManager</a:t>
            </a:r>
            <a:r>
              <a:rPr lang="en-GB" altLang="en-US" sz="3200" b="1" dirty="0">
                <a:latin typeface="Comic Sans MS" panose="030F0702030302020204" pitchFamily="66" charset="0"/>
              </a:rPr>
              <a:t>  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="" xmlns:a16="http://schemas.microsoft.com/office/drawing/2014/main" id="{E938496C-7E2E-4E07-8A13-FDB04356C2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42443" y="31177"/>
            <a:ext cx="6011044" cy="2160587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endParaRPr lang="en-GB" sz="2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  <a:defRPr/>
            </a:pPr>
            <a:r>
              <a:rPr lang="en-GB" sz="24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IV/IQA Rationale</a:t>
            </a:r>
            <a:endParaRPr lang="en-GB" sz="2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activity associated with a Rationale is tracked to provide a complete audit trail and can be found at the bottom of each existing Rationale once opened. </a:t>
            </a:r>
            <a:endParaRPr lang="en-GB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Changes 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be seen by clicking on the Content speech bubble icon and are displayed above the Audit trail table (see image below).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Added (new) content is highlight in </a:t>
            </a:r>
            <a:r>
              <a:rPr lang="en-GB" sz="16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green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Deleted content is highlighted in </a:t>
            </a:r>
            <a:r>
              <a:rPr lang="en-GB" sz="1600" b="1" dirty="0">
                <a:solidFill>
                  <a:srgbClr val="FF33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pink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FontTx/>
              <a:buNone/>
              <a:defRPr/>
            </a:pPr>
            <a:endParaRPr lang="en-GB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776" y="3772514"/>
            <a:ext cx="6264696" cy="246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379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99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3399"/>
          </a:buClr>
          <a:buSzPct val="125000"/>
          <a:buFontTx/>
          <a:buChar char="•"/>
          <a:tabLst/>
          <a:defRPr kumimoji="0" lang="en-GB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3399"/>
          </a:buClr>
          <a:buSzPct val="125000"/>
          <a:buFontTx/>
          <a:buChar char="•"/>
          <a:tabLst/>
          <a:defRPr kumimoji="0" lang="en-GB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30659</TotalTime>
  <Words>222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Arial Black</vt:lpstr>
      <vt:lpstr>Arial Narrow</vt:lpstr>
      <vt:lpstr>Calibri</vt:lpstr>
      <vt:lpstr>Comic Sans MS</vt:lpstr>
      <vt:lpstr>CommonBullets</vt:lpstr>
      <vt:lpstr>Symbol</vt:lpstr>
      <vt:lpstr>Times New Roman</vt:lpstr>
      <vt:lpstr>Default Design</vt:lpstr>
      <vt:lpstr>VQManager  </vt:lpstr>
      <vt:lpstr>VQManager  </vt:lpstr>
      <vt:lpstr>VQManager  </vt:lpstr>
      <vt:lpstr>VQManager  </vt:lpstr>
      <vt:lpstr>VQManager  </vt:lpstr>
      <vt:lpstr>VQManager  </vt:lpstr>
    </vt:vector>
  </TitlesOfParts>
  <Company>Learning Dimension 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Wayne Soutter</dc:creator>
  <cp:lastModifiedBy>Paul Greenhalgh</cp:lastModifiedBy>
  <cp:revision>555</cp:revision>
  <dcterms:created xsi:type="dcterms:W3CDTF">2000-12-07T15:45:22Z</dcterms:created>
  <dcterms:modified xsi:type="dcterms:W3CDTF">2021-02-01T15:30:50Z</dcterms:modified>
</cp:coreProperties>
</file>