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721" r:id="rId2"/>
    <p:sldId id="722" r:id="rId3"/>
    <p:sldId id="819" r:id="rId4"/>
    <p:sldId id="829" r:id="rId5"/>
    <p:sldId id="830" r:id="rId6"/>
    <p:sldId id="820" r:id="rId7"/>
    <p:sldId id="821" r:id="rId8"/>
    <p:sldId id="831" r:id="rId9"/>
    <p:sldId id="822" r:id="rId10"/>
    <p:sldId id="827" r:id="rId11"/>
    <p:sldId id="832" r:id="rId12"/>
    <p:sldId id="823" r:id="rId13"/>
    <p:sldId id="828" r:id="rId14"/>
    <p:sldId id="833" r:id="rId15"/>
    <p:sldId id="834" r:id="rId16"/>
    <p:sldId id="824" r:id="rId17"/>
    <p:sldId id="825" r:id="rId18"/>
    <p:sldId id="835" r:id="rId19"/>
    <p:sldId id="826" r:id="rId20"/>
    <p:sldId id="836" r:id="rId21"/>
    <p:sldId id="837" r:id="rId22"/>
    <p:sldId id="838" r:id="rId23"/>
    <p:sldId id="789" r:id="rId24"/>
    <p:sldId id="790" r:id="rId25"/>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killwise.net/support/additional-suppo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 xmlns:a16="http://schemas.microsoft.com/office/drawing/2014/main" id="{16F826C5-D62F-4F50-8225-AB36C53B74D7}"/>
              </a:ext>
            </a:extLst>
          </p:cNvPr>
          <p:cNvSpPr>
            <a:spLocks noGrp="1" noChangeArrowheads="1"/>
          </p:cNvSpPr>
          <p:nvPr>
            <p:ph type="body" idx="1"/>
          </p:nvPr>
        </p:nvSpPr>
        <p:spPr>
          <a:xfrm>
            <a:off x="1872779" y="692696"/>
            <a:ext cx="7271221" cy="1471612"/>
          </a:xfrm>
        </p:spPr>
        <p:txBody>
          <a:bodyPr/>
          <a:lstStyle/>
          <a:p>
            <a:pPr marL="0" indent="0" algn="ctr">
              <a:buFontTx/>
              <a:buNone/>
            </a:pPr>
            <a:r>
              <a:rPr lang="en-GB" altLang="en-US" sz="8000" b="1" dirty="0" err="1" smtClean="0">
                <a:latin typeface="Calibri" panose="020F0502020204030204" pitchFamily="34" charset="0"/>
                <a:cs typeface="Calibri" panose="020F0502020204030204" pitchFamily="34" charset="0"/>
              </a:rPr>
              <a:t>VQManager</a:t>
            </a:r>
            <a:r>
              <a:rPr lang="en-GB" altLang="en-US" sz="8000" b="1" dirty="0" smtClean="0">
                <a:latin typeface="Calibri" panose="020F0502020204030204" pitchFamily="34" charset="0"/>
                <a:cs typeface="Calibri" panose="020F0502020204030204" pitchFamily="34" charset="0"/>
              </a:rPr>
              <a:t> Feb 2021 Enhancement</a:t>
            </a:r>
          </a:p>
          <a:p>
            <a:pPr marL="0" indent="0" algn="ctr">
              <a:buFontTx/>
              <a:buNone/>
            </a:pPr>
            <a:r>
              <a:rPr lang="en-GB" altLang="en-US" sz="8000" b="1" dirty="0">
                <a:latin typeface="Calibri" panose="020F0502020204030204" pitchFamily="34" charset="0"/>
                <a:cs typeface="Calibri" panose="020F0502020204030204" pitchFamily="34" charset="0"/>
              </a:rPr>
              <a:t>W</a:t>
            </a:r>
            <a:r>
              <a:rPr lang="en-GB" altLang="en-US" sz="8000" b="1" dirty="0" smtClean="0">
                <a:latin typeface="Calibri" panose="020F0502020204030204" pitchFamily="34" charset="0"/>
                <a:cs typeface="Calibri" panose="020F0502020204030204" pitchFamily="34" charset="0"/>
              </a:rPr>
              <a:t>ebinar</a:t>
            </a:r>
            <a:endParaRPr lang="en-GB" altLang="en-US" sz="8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10988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Changing </a:t>
            </a:r>
            <a:r>
              <a:rPr lang="en-GB" sz="2400" b="1" dirty="0">
                <a:solidFill>
                  <a:srgbClr val="000000"/>
                </a:solidFill>
                <a:latin typeface="Calibri" panose="020F0502020204030204" pitchFamily="34" charset="0"/>
                <a:ea typeface="Calibri" panose="020F0502020204030204" pitchFamily="34" charset="0"/>
              </a:rPr>
              <a:t>centre so that assessors can edit learner's personal details and learners can’t - centre switch </a:t>
            </a:r>
            <a:endParaRPr lang="en-GB" altLang="en-US" sz="1600" b="1" dirty="0">
              <a:latin typeface="Arial" panose="020B0604020202020204" pitchFamily="34" charset="0"/>
            </a:endParaRPr>
          </a:p>
        </p:txBody>
      </p:sp>
      <p:sp>
        <p:nvSpPr>
          <p:cNvPr id="3" name="Rectangle 2"/>
          <p:cNvSpPr/>
          <p:nvPr/>
        </p:nvSpPr>
        <p:spPr>
          <a:xfrm>
            <a:off x="2483768" y="1628800"/>
            <a:ext cx="6408712" cy="4552015"/>
          </a:xfrm>
          <a:prstGeom prst="rect">
            <a:avLst/>
          </a:prstGeom>
        </p:spPr>
        <p:txBody>
          <a:bodyPr wrap="square">
            <a:spAutoFit/>
          </a:bodyPr>
          <a:lstStyle/>
          <a:p>
            <a:pPr lvl="0">
              <a:lnSpc>
                <a:spcPct val="115000"/>
              </a:lnSpc>
              <a:spcAft>
                <a:spcPts val="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Some </a:t>
            </a:r>
            <a:r>
              <a:rPr lang="en-GB" sz="1400" b="0" dirty="0">
                <a:latin typeface="Calibri" panose="020F0502020204030204" pitchFamily="34" charset="0"/>
                <a:ea typeface="Calibri" panose="020F0502020204030204" pitchFamily="34" charset="0"/>
                <a:cs typeface="Times New Roman" panose="02020603050405020304" pitchFamily="18" charset="0"/>
              </a:rPr>
              <a:t>learners have been changing or not entering accurately their </a:t>
            </a:r>
            <a:r>
              <a:rPr lang="en-GB" sz="1400" dirty="0" smtClean="0">
                <a:latin typeface="Calibri" panose="020F0502020204030204" pitchFamily="34" charset="0"/>
                <a:ea typeface="Calibri" panose="020F0502020204030204" pitchFamily="34" charset="0"/>
                <a:cs typeface="Times New Roman" panose="02020603050405020304" pitchFamily="18" charset="0"/>
              </a:rPr>
              <a:t>Personal </a:t>
            </a:r>
            <a:r>
              <a:rPr lang="en-GB" sz="1400" dirty="0">
                <a:latin typeface="Calibri" panose="020F0502020204030204" pitchFamily="34" charset="0"/>
                <a:ea typeface="Calibri" panose="020F0502020204030204" pitchFamily="34" charset="0"/>
                <a:cs typeface="Times New Roman" panose="02020603050405020304" pitchFamily="18" charset="0"/>
              </a:rPr>
              <a:t>details</a:t>
            </a:r>
            <a:r>
              <a:rPr lang="en-GB" sz="1400" b="0" dirty="0">
                <a:latin typeface="Calibri" panose="020F0502020204030204" pitchFamily="34" charset="0"/>
                <a:ea typeface="Calibri" panose="020F0502020204030204" pitchFamily="34" charset="0"/>
                <a:cs typeface="Times New Roman" panose="02020603050405020304" pitchFamily="18" charset="0"/>
              </a:rPr>
              <a:t> information into the system.  We have added a switch so that if you would like to disable the ability for your learners to alter their own details, and instead allow the assessors to do this, this can now be </a:t>
            </a:r>
            <a:r>
              <a:rPr lang="en-GB" sz="1400" b="0" dirty="0" smtClean="0">
                <a:latin typeface="Calibri" panose="020F0502020204030204" pitchFamily="34" charset="0"/>
                <a:ea typeface="Calibri" panose="020F0502020204030204" pitchFamily="34" charset="0"/>
                <a:cs typeface="Times New Roman" panose="02020603050405020304" pitchFamily="18" charset="0"/>
              </a:rPr>
              <a:t>changed.  If </a:t>
            </a:r>
            <a:r>
              <a:rPr lang="en-GB" sz="1400" b="0" dirty="0">
                <a:latin typeface="Calibri" panose="020F0502020204030204" pitchFamily="34" charset="0"/>
                <a:ea typeface="Calibri" panose="020F0502020204030204" pitchFamily="34" charset="0"/>
                <a:cs typeface="Times New Roman" panose="02020603050405020304" pitchFamily="18" charset="0"/>
              </a:rPr>
              <a:t>switched, in the </a:t>
            </a:r>
            <a:r>
              <a:rPr lang="en-GB" sz="1400" dirty="0">
                <a:latin typeface="Calibri" panose="020F0502020204030204" pitchFamily="34" charset="0"/>
                <a:ea typeface="Calibri" panose="020F0502020204030204" pitchFamily="34" charset="0"/>
                <a:cs typeface="Times New Roman" panose="02020603050405020304" pitchFamily="18" charset="0"/>
              </a:rPr>
              <a:t>Learner details </a:t>
            </a:r>
            <a:r>
              <a:rPr lang="en-GB" sz="1400" b="0" dirty="0">
                <a:latin typeface="Calibri" panose="020F0502020204030204" pitchFamily="34" charset="0"/>
                <a:ea typeface="Calibri" panose="020F0502020204030204" pitchFamily="34" charset="0"/>
                <a:cs typeface="Times New Roman" panose="02020603050405020304" pitchFamily="18" charset="0"/>
              </a:rPr>
              <a:t>tab the assessor is be able to edit the following fields</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0"/>
              </a:spcAft>
            </a:pP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Title</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Name</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Date of birth</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Gender</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Home postcode</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Address</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Current postcode</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Country of domicile</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Phone numbers</a:t>
            </a:r>
          </a:p>
          <a:p>
            <a:pPr marL="342900" lvl="0" indent="-342900">
              <a:lnSpc>
                <a:spcPct val="115000"/>
              </a:lnSpc>
              <a:spcAft>
                <a:spcPts val="0"/>
              </a:spcAft>
              <a:buFont typeface="Symbol" panose="05050102010706020507" pitchFamily="18" charset="2"/>
              <a:buChar char=""/>
            </a:pPr>
            <a:r>
              <a:rPr lang="en-GB" sz="1400" b="0" dirty="0">
                <a:latin typeface="Calibri" panose="020F0502020204030204" pitchFamily="34" charset="0"/>
                <a:ea typeface="Calibri" panose="020F0502020204030204" pitchFamily="34" charset="0"/>
                <a:cs typeface="Times New Roman" panose="02020603050405020304" pitchFamily="18" charset="0"/>
              </a:rPr>
              <a:t>E-mail address</a:t>
            </a:r>
          </a:p>
          <a:p>
            <a:pPr lvl="0">
              <a:lnSpc>
                <a:spcPct val="115000"/>
              </a:lnSpc>
              <a:spcAft>
                <a:spcPts val="0"/>
              </a:spcAft>
            </a:pPr>
            <a:endParaRPr lang="en-GB" sz="1400" b="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Other </a:t>
            </a:r>
            <a:r>
              <a:rPr lang="en-GB" sz="1400" b="0" dirty="0">
                <a:latin typeface="Calibri" panose="020F0502020204030204" pitchFamily="34" charset="0"/>
                <a:ea typeface="Calibri" panose="020F0502020204030204" pitchFamily="34" charset="0"/>
                <a:cs typeface="Times New Roman" panose="02020603050405020304" pitchFamily="18" charset="0"/>
              </a:rPr>
              <a:t>fields are completed by a Centre Admin, as now. </a:t>
            </a:r>
          </a:p>
        </p:txBody>
      </p:sp>
    </p:spTree>
    <p:extLst>
      <p:ext uri="{BB962C8B-B14F-4D97-AF65-F5344CB8AC3E}">
        <p14:creationId xmlns:p14="http://schemas.microsoft.com/office/powerpoint/2010/main" val="29688843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Changing </a:t>
            </a:r>
            <a:r>
              <a:rPr lang="en-GB" sz="2400" b="1" dirty="0">
                <a:solidFill>
                  <a:srgbClr val="000000"/>
                </a:solidFill>
                <a:latin typeface="Calibri" panose="020F0502020204030204" pitchFamily="34" charset="0"/>
                <a:ea typeface="Calibri" panose="020F0502020204030204" pitchFamily="34" charset="0"/>
              </a:rPr>
              <a:t>centre so that assessors can edit learner's personal details and learners can’t - centre switch </a:t>
            </a:r>
            <a:endParaRPr lang="en-GB" altLang="en-US" sz="1600" b="1" dirty="0">
              <a:latin typeface="Arial" panose="020B0604020202020204" pitchFamily="34" charset="0"/>
            </a:endParaRPr>
          </a:p>
        </p:txBody>
      </p:sp>
      <p:sp>
        <p:nvSpPr>
          <p:cNvPr id="3" name="Rectangle 2"/>
          <p:cNvSpPr/>
          <p:nvPr/>
        </p:nvSpPr>
        <p:spPr>
          <a:xfrm>
            <a:off x="2495330" y="5436513"/>
            <a:ext cx="6102425" cy="523220"/>
          </a:xfrm>
          <a:prstGeom prst="rect">
            <a:avLst/>
          </a:prstGeom>
        </p:spPr>
        <p:txBody>
          <a:bodyPr wrap="square">
            <a:spAutoFit/>
          </a:bodyPr>
          <a:lstStyle/>
          <a:p>
            <a:pPr>
              <a:spcAft>
                <a:spcPts val="0"/>
              </a:spcAft>
            </a:pPr>
            <a:r>
              <a:rPr lang="en-GB"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This development is available upon request.  Please contact us to have this changed for your organisation.</a:t>
            </a:r>
          </a:p>
        </p:txBody>
      </p:sp>
      <p:pic>
        <p:nvPicPr>
          <p:cNvPr id="5" name="Picture 4"/>
          <p:cNvPicPr/>
          <p:nvPr/>
        </p:nvPicPr>
        <p:blipFill>
          <a:blip r:embed="rId2"/>
          <a:stretch>
            <a:fillRect/>
          </a:stretch>
        </p:blipFill>
        <p:spPr>
          <a:xfrm>
            <a:off x="2495330" y="1769720"/>
            <a:ext cx="5731510" cy="3459480"/>
          </a:xfrm>
          <a:prstGeom prst="rect">
            <a:avLst/>
          </a:prstGeom>
        </p:spPr>
      </p:pic>
    </p:spTree>
    <p:extLst>
      <p:ext uri="{BB962C8B-B14F-4D97-AF65-F5344CB8AC3E}">
        <p14:creationId xmlns:p14="http://schemas.microsoft.com/office/powerpoint/2010/main" val="22420523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a:latin typeface="Calibri" panose="020F0502020204030204" pitchFamily="34" charset="0"/>
                <a:ea typeface="Calibri" panose="020F0502020204030204" pitchFamily="34" charset="0"/>
                <a:cs typeface="Times New Roman" panose="02020603050405020304" pitchFamily="18" charset="0"/>
              </a:rPr>
              <a:t>Making sure Evidence list defaults to 'all' </a:t>
            </a:r>
            <a:endParaRPr lang="en-GB" altLang="en-US" sz="1600" b="1" dirty="0">
              <a:latin typeface="Arial" panose="020B0604020202020204" pitchFamily="34" charset="0"/>
            </a:endParaRPr>
          </a:p>
        </p:txBody>
      </p:sp>
      <p:sp>
        <p:nvSpPr>
          <p:cNvPr id="3" name="Rectangle 2"/>
          <p:cNvSpPr/>
          <p:nvPr/>
        </p:nvSpPr>
        <p:spPr>
          <a:xfrm>
            <a:off x="2481942" y="1247797"/>
            <a:ext cx="6102425" cy="1083374"/>
          </a:xfrm>
          <a:prstGeom prst="rect">
            <a:avLst/>
          </a:prstGeom>
        </p:spPr>
        <p:txBody>
          <a:bodyPr wrap="square">
            <a:spAutoFit/>
          </a:bodyPr>
          <a:lstStyle/>
          <a:p>
            <a:pPr>
              <a:lnSpc>
                <a:spcPct val="115000"/>
              </a:lnSpc>
              <a:spcAft>
                <a:spcPts val="1000"/>
              </a:spcAft>
            </a:pPr>
            <a:r>
              <a:rPr lang="en-GB" sz="1400" b="0" dirty="0">
                <a:latin typeface="Calibri" panose="020F0502020204030204" pitchFamily="34" charset="0"/>
                <a:ea typeface="Calibri" panose="020F0502020204030204" pitchFamily="34" charset="0"/>
                <a:cs typeface="Times New Roman" panose="02020603050405020304" pitchFamily="18" charset="0"/>
              </a:rPr>
              <a:t>We have improved the </a:t>
            </a:r>
            <a:r>
              <a:rPr lang="en-GB" sz="1400" dirty="0">
                <a:latin typeface="Calibri" panose="020F0502020204030204" pitchFamily="34" charset="0"/>
                <a:ea typeface="Calibri" panose="020F0502020204030204" pitchFamily="34" charset="0"/>
                <a:cs typeface="Times New Roman" panose="02020603050405020304" pitchFamily="18" charset="0"/>
              </a:rPr>
              <a:t>Evidence list </a:t>
            </a:r>
            <a:r>
              <a:rPr lang="en-GB" sz="1400" b="0" dirty="0">
                <a:latin typeface="Calibri" panose="020F0502020204030204" pitchFamily="34" charset="0"/>
                <a:ea typeface="Calibri" panose="020F0502020204030204" pitchFamily="34" charset="0"/>
                <a:cs typeface="Times New Roman" panose="02020603050405020304" pitchFamily="18" charset="0"/>
              </a:rPr>
              <a:t>page so that it now always initially displays with the </a:t>
            </a:r>
            <a:r>
              <a:rPr lang="en-GB" sz="1400" dirty="0">
                <a:latin typeface="Calibri" panose="020F0502020204030204" pitchFamily="34" charset="0"/>
                <a:ea typeface="Calibri" panose="020F0502020204030204" pitchFamily="34" charset="0"/>
                <a:cs typeface="Times New Roman" panose="02020603050405020304" pitchFamily="18" charset="0"/>
              </a:rPr>
              <a:t>All</a:t>
            </a:r>
            <a:r>
              <a:rPr lang="en-GB" sz="1400" b="0" dirty="0">
                <a:latin typeface="Calibri" panose="020F0502020204030204" pitchFamily="34" charset="0"/>
                <a:ea typeface="Calibri" panose="020F0502020204030204" pitchFamily="34" charset="0"/>
                <a:cs typeface="Times New Roman" panose="02020603050405020304" pitchFamily="18" charset="0"/>
              </a:rPr>
              <a:t> option in the dropdowns.  Client feedback has shown, especially with learners, that where filters are applied by virtue of previously visited pages, users were missing items that potentially needed their attention.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a:stretch>
            <a:fillRect/>
          </a:stretch>
        </p:blipFill>
        <p:spPr>
          <a:xfrm>
            <a:off x="2481942" y="2493914"/>
            <a:ext cx="5705475" cy="3048000"/>
          </a:xfrm>
          <a:prstGeom prst="rect">
            <a:avLst/>
          </a:prstGeom>
        </p:spPr>
      </p:pic>
    </p:spTree>
    <p:extLst>
      <p:ext uri="{BB962C8B-B14F-4D97-AF65-F5344CB8AC3E}">
        <p14:creationId xmlns:p14="http://schemas.microsoft.com/office/powerpoint/2010/main" val="171550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Adding </a:t>
            </a:r>
            <a:r>
              <a:rPr lang="en-GB" sz="2400" b="1" dirty="0">
                <a:solidFill>
                  <a:srgbClr val="000000"/>
                </a:solidFill>
                <a:latin typeface="Calibri" panose="020F0502020204030204" pitchFamily="34" charset="0"/>
                <a:ea typeface="Calibri" panose="020F0502020204030204" pitchFamily="34" charset="0"/>
              </a:rPr>
              <a:t>a link for users to tick all criteria in an assessment plan </a:t>
            </a:r>
            <a:endParaRPr lang="en-GB" altLang="en-US" sz="1600" b="1" dirty="0">
              <a:latin typeface="Arial" panose="020B0604020202020204" pitchFamily="34" charset="0"/>
            </a:endParaRPr>
          </a:p>
        </p:txBody>
      </p:sp>
      <p:sp>
        <p:nvSpPr>
          <p:cNvPr id="3" name="Rectangle 2"/>
          <p:cNvSpPr/>
          <p:nvPr/>
        </p:nvSpPr>
        <p:spPr>
          <a:xfrm>
            <a:off x="2483768" y="1628800"/>
            <a:ext cx="6102425" cy="1169551"/>
          </a:xfrm>
          <a:prstGeom prst="rect">
            <a:avLst/>
          </a:prstGeom>
        </p:spPr>
        <p:txBody>
          <a:bodyPr wrap="square">
            <a:spAutoFit/>
          </a:bodyPr>
          <a:lstStyle/>
          <a:p>
            <a:pPr>
              <a:spcAft>
                <a:spcPts val="0"/>
              </a:spcAft>
            </a:pPr>
            <a:r>
              <a:rPr lang="en-GB" sz="1400" b="0" dirty="0">
                <a:solidFill>
                  <a:srgbClr val="000000"/>
                </a:solidFill>
                <a:latin typeface="Calibri" panose="020F0502020204030204" pitchFamily="34" charset="0"/>
                <a:ea typeface="Calibri" panose="020F0502020204030204" pitchFamily="34" charset="0"/>
              </a:rPr>
              <a:t>There is now a new link in the </a:t>
            </a:r>
            <a:r>
              <a:rPr lang="en-GB" sz="1400" dirty="0">
                <a:solidFill>
                  <a:srgbClr val="000000"/>
                </a:solidFill>
                <a:latin typeface="Calibri" panose="020F0502020204030204" pitchFamily="34" charset="0"/>
                <a:ea typeface="Calibri" panose="020F0502020204030204" pitchFamily="34" charset="0"/>
              </a:rPr>
              <a:t>Log evidence </a:t>
            </a:r>
            <a:r>
              <a:rPr lang="en-GB" sz="1400" b="0" dirty="0">
                <a:solidFill>
                  <a:srgbClr val="000000"/>
                </a:solidFill>
                <a:latin typeface="Calibri" panose="020F0502020204030204" pitchFamily="34" charset="0"/>
                <a:ea typeface="Calibri" panose="020F0502020204030204" pitchFamily="34" charset="0"/>
              </a:rPr>
              <a:t>page in the </a:t>
            </a:r>
            <a:r>
              <a:rPr lang="en-GB" sz="1400" dirty="0">
                <a:solidFill>
                  <a:srgbClr val="000000"/>
                </a:solidFill>
                <a:latin typeface="Calibri" panose="020F0502020204030204" pitchFamily="34" charset="0"/>
                <a:ea typeface="Calibri" panose="020F0502020204030204" pitchFamily="34" charset="0"/>
              </a:rPr>
              <a:t>Criteria met </a:t>
            </a:r>
            <a:r>
              <a:rPr lang="en-GB" sz="1400" b="0" dirty="0">
                <a:solidFill>
                  <a:srgbClr val="000000"/>
                </a:solidFill>
                <a:latin typeface="Calibri" panose="020F0502020204030204" pitchFamily="34" charset="0"/>
                <a:ea typeface="Calibri" panose="020F0502020204030204" pitchFamily="34" charset="0"/>
              </a:rPr>
              <a:t>section to speed up the logging of evidence against assessment plans. This is available to both learners and assessors. Clicking on </a:t>
            </a:r>
            <a:r>
              <a:rPr lang="en-GB" sz="1400" dirty="0">
                <a:solidFill>
                  <a:srgbClr val="000000"/>
                </a:solidFill>
                <a:latin typeface="Calibri" panose="020F0502020204030204" pitchFamily="34" charset="0"/>
                <a:ea typeface="Calibri" panose="020F0502020204030204" pitchFamily="34" charset="0"/>
              </a:rPr>
              <a:t>tick all criteria in this plan </a:t>
            </a:r>
            <a:r>
              <a:rPr lang="en-GB" sz="1400" b="0" dirty="0">
                <a:solidFill>
                  <a:srgbClr val="000000"/>
                </a:solidFill>
                <a:latin typeface="Calibri" panose="020F0502020204030204" pitchFamily="34" charset="0"/>
                <a:ea typeface="Calibri" panose="020F0502020204030204" pitchFamily="34" charset="0"/>
              </a:rPr>
              <a:t>will populate all of the criteria the selected plan covers</a:t>
            </a:r>
            <a:r>
              <a:rPr lang="en-GB" sz="1400" b="0" dirty="0" smtClean="0">
                <a:solidFill>
                  <a:srgbClr val="000000"/>
                </a:solidFill>
                <a:latin typeface="Calibri" panose="020F0502020204030204" pitchFamily="34" charset="0"/>
                <a:ea typeface="Calibri" panose="020F0502020204030204" pitchFamily="34" charset="0"/>
              </a:rPr>
              <a:t>. This is visible for both learners and assessors.</a:t>
            </a:r>
            <a:endParaRPr lang="en-GB" sz="1400" b="0" dirty="0">
              <a:solidFill>
                <a:srgbClr val="000000"/>
              </a:solidFill>
              <a:latin typeface="Calibri" panose="020F0502020204030204" pitchFamily="34" charset="0"/>
              <a:ea typeface="Calibri" panose="020F0502020204030204" pitchFamily="34" charset="0"/>
            </a:endParaRPr>
          </a:p>
        </p:txBody>
      </p:sp>
      <p:pic>
        <p:nvPicPr>
          <p:cNvPr id="6" name="Picture 5"/>
          <p:cNvPicPr/>
          <p:nvPr/>
        </p:nvPicPr>
        <p:blipFill>
          <a:blip r:embed="rId2"/>
          <a:stretch>
            <a:fillRect/>
          </a:stretch>
        </p:blipFill>
        <p:spPr>
          <a:xfrm>
            <a:off x="2465549" y="2948910"/>
            <a:ext cx="5731510" cy="2223770"/>
          </a:xfrm>
          <a:prstGeom prst="rect">
            <a:avLst/>
          </a:prstGeom>
        </p:spPr>
      </p:pic>
      <p:sp>
        <p:nvSpPr>
          <p:cNvPr id="7" name="Rectangle 6"/>
          <p:cNvSpPr/>
          <p:nvPr/>
        </p:nvSpPr>
        <p:spPr>
          <a:xfrm>
            <a:off x="4426446" y="3877047"/>
            <a:ext cx="1009650" cy="200025"/>
          </a:xfrm>
          <a:prstGeom prst="rect">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4644989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Adding </a:t>
            </a:r>
            <a:r>
              <a:rPr lang="en-GB" sz="2400" b="1" dirty="0">
                <a:solidFill>
                  <a:srgbClr val="000000"/>
                </a:solidFill>
                <a:latin typeface="Calibri" panose="020F0502020204030204" pitchFamily="34" charset="0"/>
                <a:ea typeface="Calibri" panose="020F0502020204030204" pitchFamily="34" charset="0"/>
              </a:rPr>
              <a:t>a link for users to tick all criteria in an assessment plan </a:t>
            </a:r>
            <a:endParaRPr lang="en-GB" altLang="en-US" sz="1600" b="1" dirty="0">
              <a:latin typeface="Arial" panose="020B0604020202020204" pitchFamily="34" charset="0"/>
            </a:endParaRPr>
          </a:p>
        </p:txBody>
      </p:sp>
      <p:sp>
        <p:nvSpPr>
          <p:cNvPr id="3" name="Rectangle 2"/>
          <p:cNvSpPr/>
          <p:nvPr/>
        </p:nvSpPr>
        <p:spPr>
          <a:xfrm>
            <a:off x="2493087" y="1446261"/>
            <a:ext cx="6102425" cy="523220"/>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Clicking on the new link also opens up the qualification tree to display all the ticked criteria.</a:t>
            </a:r>
          </a:p>
        </p:txBody>
      </p:sp>
      <p:pic>
        <p:nvPicPr>
          <p:cNvPr id="8" name="Picture 7"/>
          <p:cNvPicPr/>
          <p:nvPr/>
        </p:nvPicPr>
        <p:blipFill>
          <a:blip r:embed="rId2"/>
          <a:stretch>
            <a:fillRect/>
          </a:stretch>
        </p:blipFill>
        <p:spPr>
          <a:xfrm>
            <a:off x="2781118" y="2204864"/>
            <a:ext cx="5751322" cy="3644695"/>
          </a:xfrm>
          <a:prstGeom prst="rect">
            <a:avLst/>
          </a:prstGeom>
        </p:spPr>
      </p:pic>
    </p:spTree>
    <p:extLst>
      <p:ext uri="{BB962C8B-B14F-4D97-AF65-F5344CB8AC3E}">
        <p14:creationId xmlns:p14="http://schemas.microsoft.com/office/powerpoint/2010/main" val="40319139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spcAft>
                <a:spcPts val="0"/>
              </a:spcAft>
              <a:buNone/>
            </a:pPr>
            <a:r>
              <a:rPr lang="en-GB" sz="2400" b="1" dirty="0">
                <a:solidFill>
                  <a:srgbClr val="000000"/>
                </a:solidFill>
                <a:latin typeface="Calibri" panose="020F0502020204030204" pitchFamily="34" charset="0"/>
                <a:ea typeface="Calibri" panose="020F0502020204030204" pitchFamily="34" charset="0"/>
              </a:rPr>
              <a:t>Adding a link for users to tick all criteria in an assessment plan </a:t>
            </a:r>
            <a:endParaRPr lang="en-GB" altLang="en-US" sz="1600" b="1" dirty="0">
              <a:latin typeface="Arial" panose="020B0604020202020204" pitchFamily="34" charset="0"/>
            </a:endParaRPr>
          </a:p>
        </p:txBody>
      </p:sp>
      <p:sp>
        <p:nvSpPr>
          <p:cNvPr id="3" name="Rectangle 2"/>
          <p:cNvSpPr/>
          <p:nvPr/>
        </p:nvSpPr>
        <p:spPr>
          <a:xfrm>
            <a:off x="2483768" y="1628800"/>
            <a:ext cx="6336704" cy="954107"/>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Users can still change the criteria ticks (untick any not met or tick additional criteria if required), prior to saving the evidence. They can also select more than on assessment plan in a single evidence record. This function works in the same way as the existing quick tick function.</a:t>
            </a:r>
          </a:p>
        </p:txBody>
      </p:sp>
      <p:pic>
        <p:nvPicPr>
          <p:cNvPr id="6" name="Picture 5"/>
          <p:cNvPicPr/>
          <p:nvPr/>
        </p:nvPicPr>
        <p:blipFill rotWithShape="1">
          <a:blip r:embed="rId2"/>
          <a:srcRect l="68125" t="52525"/>
          <a:stretch/>
        </p:blipFill>
        <p:spPr bwMode="auto">
          <a:xfrm>
            <a:off x="4395787" y="2614265"/>
            <a:ext cx="1328341" cy="9769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02910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Changing </a:t>
            </a:r>
            <a:r>
              <a:rPr lang="en-GB" sz="2400" b="1" dirty="0">
                <a:solidFill>
                  <a:srgbClr val="000000"/>
                </a:solidFill>
                <a:latin typeface="Calibri" panose="020F0502020204030204" pitchFamily="34" charset="0"/>
                <a:ea typeface="Calibri" panose="020F0502020204030204" pitchFamily="34" charset="0"/>
              </a:rPr>
              <a:t>column headings in Progress Review report for clarity </a:t>
            </a:r>
            <a:endParaRPr lang="en-GB" altLang="en-US" sz="1600" b="1" dirty="0">
              <a:latin typeface="Arial" panose="020B0604020202020204" pitchFamily="34" charset="0"/>
            </a:endParaRPr>
          </a:p>
        </p:txBody>
      </p:sp>
      <p:sp>
        <p:nvSpPr>
          <p:cNvPr id="3" name="Rectangle 2"/>
          <p:cNvSpPr/>
          <p:nvPr/>
        </p:nvSpPr>
        <p:spPr>
          <a:xfrm>
            <a:off x="2627784" y="1385467"/>
            <a:ext cx="6102425" cy="954107"/>
          </a:xfrm>
          <a:prstGeom prst="rect">
            <a:avLst/>
          </a:prstGeom>
        </p:spPr>
        <p:txBody>
          <a:bodyPr wrap="square">
            <a:spAutoFit/>
          </a:bodyPr>
          <a:lstStyle/>
          <a:p>
            <a:pPr>
              <a:spcAft>
                <a:spcPts val="0"/>
              </a:spcAft>
            </a:pPr>
            <a:r>
              <a:rPr lang="en-GB" sz="1400" b="0" dirty="0">
                <a:solidFill>
                  <a:srgbClr val="000000"/>
                </a:solidFill>
                <a:latin typeface="Calibri" panose="020F0502020204030204" pitchFamily="34" charset="0"/>
                <a:ea typeface="Calibri" panose="020F0502020204030204" pitchFamily="34" charset="0"/>
              </a:rPr>
              <a:t>We have altered the headings for the start and end date columns in the Centre Admin’s </a:t>
            </a:r>
            <a:r>
              <a:rPr lang="en-GB" sz="1400" dirty="0">
                <a:solidFill>
                  <a:srgbClr val="000000"/>
                </a:solidFill>
                <a:latin typeface="Calibri" panose="020F0502020204030204" pitchFamily="34" charset="0"/>
                <a:ea typeface="Calibri" panose="020F0502020204030204" pitchFamily="34" charset="0"/>
              </a:rPr>
              <a:t>Progress review report</a:t>
            </a:r>
            <a:r>
              <a:rPr lang="en-GB" sz="1400" b="0" dirty="0">
                <a:solidFill>
                  <a:srgbClr val="000000"/>
                </a:solidFill>
                <a:latin typeface="Calibri" panose="020F0502020204030204" pitchFamily="34" charset="0"/>
                <a:ea typeface="Calibri" panose="020F0502020204030204" pitchFamily="34" charset="0"/>
              </a:rPr>
              <a:t>.  </a:t>
            </a:r>
            <a:r>
              <a:rPr lang="en-GB" sz="1400" dirty="0">
                <a:solidFill>
                  <a:srgbClr val="000000"/>
                </a:solidFill>
                <a:latin typeface="Calibri" panose="020F0502020204030204" pitchFamily="34" charset="0"/>
                <a:ea typeface="Calibri" panose="020F0502020204030204" pitchFamily="34" charset="0"/>
              </a:rPr>
              <a:t>Start date </a:t>
            </a:r>
            <a:r>
              <a:rPr lang="en-GB" sz="1400" b="0" dirty="0">
                <a:solidFill>
                  <a:srgbClr val="000000"/>
                </a:solidFill>
                <a:latin typeface="Calibri" panose="020F0502020204030204" pitchFamily="34" charset="0"/>
                <a:ea typeface="Calibri" panose="020F0502020204030204" pitchFamily="34" charset="0"/>
              </a:rPr>
              <a:t>becomes </a:t>
            </a:r>
            <a:r>
              <a:rPr lang="en-GB" sz="1400" dirty="0">
                <a:solidFill>
                  <a:srgbClr val="000000"/>
                </a:solidFill>
                <a:latin typeface="Calibri" panose="020F0502020204030204" pitchFamily="34" charset="0"/>
                <a:ea typeface="Calibri" panose="020F0502020204030204" pitchFamily="34" charset="0"/>
              </a:rPr>
              <a:t>Pre-set P/R start date </a:t>
            </a:r>
            <a:r>
              <a:rPr lang="en-GB" sz="1400" b="0" dirty="0">
                <a:solidFill>
                  <a:srgbClr val="000000"/>
                </a:solidFill>
                <a:latin typeface="Calibri" panose="020F0502020204030204" pitchFamily="34" charset="0"/>
                <a:ea typeface="Calibri" panose="020F0502020204030204" pitchFamily="34" charset="0"/>
              </a:rPr>
              <a:t>and </a:t>
            </a:r>
            <a:r>
              <a:rPr lang="en-GB" sz="1400" dirty="0">
                <a:solidFill>
                  <a:srgbClr val="000000"/>
                </a:solidFill>
                <a:latin typeface="Calibri" panose="020F0502020204030204" pitchFamily="34" charset="0"/>
                <a:ea typeface="Calibri" panose="020F0502020204030204" pitchFamily="34" charset="0"/>
              </a:rPr>
              <a:t>End date </a:t>
            </a:r>
            <a:r>
              <a:rPr lang="en-GB" sz="1400" b="0" dirty="0">
                <a:solidFill>
                  <a:srgbClr val="000000"/>
                </a:solidFill>
                <a:latin typeface="Calibri" panose="020F0502020204030204" pitchFamily="34" charset="0"/>
                <a:ea typeface="Calibri" panose="020F0502020204030204" pitchFamily="34" charset="0"/>
              </a:rPr>
              <a:t>becomes </a:t>
            </a:r>
            <a:r>
              <a:rPr lang="en-GB" sz="1400" dirty="0">
                <a:solidFill>
                  <a:srgbClr val="000000"/>
                </a:solidFill>
                <a:latin typeface="Calibri" panose="020F0502020204030204" pitchFamily="34" charset="0"/>
                <a:ea typeface="Calibri" panose="020F0502020204030204" pitchFamily="34" charset="0"/>
              </a:rPr>
              <a:t>Pre-set P/R end date</a:t>
            </a:r>
            <a:r>
              <a:rPr lang="en-GB" sz="1400" b="0" dirty="0">
                <a:solidFill>
                  <a:srgbClr val="000000"/>
                </a:solidFill>
                <a:latin typeface="Calibri" panose="020F0502020204030204" pitchFamily="34" charset="0"/>
                <a:ea typeface="Calibri" panose="020F0502020204030204" pitchFamily="34" charset="0"/>
              </a:rPr>
              <a:t>. This is to avoid confusion with the qualification start and end dates, which are not included in this report.</a:t>
            </a:r>
          </a:p>
        </p:txBody>
      </p:sp>
      <p:pic>
        <p:nvPicPr>
          <p:cNvPr id="7" name="Picture 6"/>
          <p:cNvPicPr/>
          <p:nvPr/>
        </p:nvPicPr>
        <p:blipFill>
          <a:blip r:embed="rId2"/>
          <a:stretch>
            <a:fillRect/>
          </a:stretch>
        </p:blipFill>
        <p:spPr>
          <a:xfrm>
            <a:off x="2627784" y="2557730"/>
            <a:ext cx="5731510" cy="2164715"/>
          </a:xfrm>
          <a:prstGeom prst="rect">
            <a:avLst/>
          </a:prstGeom>
        </p:spPr>
      </p:pic>
    </p:spTree>
    <p:extLst>
      <p:ext uri="{BB962C8B-B14F-4D97-AF65-F5344CB8AC3E}">
        <p14:creationId xmlns:p14="http://schemas.microsoft.com/office/powerpoint/2010/main" val="19707342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95668" y="-42123"/>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spcAft>
                <a:spcPts val="0"/>
              </a:spcAft>
              <a:buNone/>
            </a:pPr>
            <a:r>
              <a:rPr lang="en-GB" sz="2400" b="1" dirty="0">
                <a:latin typeface="Calibri" panose="020F0502020204030204" pitchFamily="34" charset="0"/>
                <a:ea typeface="Calibri" panose="020F0502020204030204" pitchFamily="34" charset="0"/>
                <a:cs typeface="Times New Roman" panose="02020603050405020304" pitchFamily="18" charset="0"/>
              </a:rPr>
              <a:t>Adding filter by role to user lists - Admins and OSU </a:t>
            </a:r>
            <a:endParaRPr lang="en-GB" altLang="en-US" sz="1600" b="1" dirty="0">
              <a:latin typeface="Arial" panose="020B0604020202020204" pitchFamily="34" charset="0"/>
            </a:endParaRPr>
          </a:p>
        </p:txBody>
      </p:sp>
      <p:sp>
        <p:nvSpPr>
          <p:cNvPr id="3" name="Rectangle 2"/>
          <p:cNvSpPr/>
          <p:nvPr/>
        </p:nvSpPr>
        <p:spPr>
          <a:xfrm>
            <a:off x="2459225" y="1000550"/>
            <a:ext cx="6102425" cy="523220"/>
          </a:xfrm>
          <a:prstGeom prst="rect">
            <a:avLst/>
          </a:prstGeom>
        </p:spPr>
        <p:txBody>
          <a:bodyPr wrap="square">
            <a:spAutoFit/>
          </a:bodyPr>
          <a:lstStyle/>
          <a:p>
            <a:pPr>
              <a:spcAft>
                <a:spcPts val="0"/>
              </a:spcAft>
            </a:pPr>
            <a:r>
              <a:rPr lang="en-GB" sz="1400" b="0" dirty="0">
                <a:solidFill>
                  <a:srgbClr val="000000"/>
                </a:solidFill>
                <a:latin typeface="Calibri" panose="020F0502020204030204" pitchFamily="34" charset="0"/>
                <a:ea typeface="Calibri" panose="020F0502020204030204" pitchFamily="34" charset="0"/>
              </a:rPr>
              <a:t>We have added a </a:t>
            </a:r>
            <a:r>
              <a:rPr lang="en-GB" sz="1400" dirty="0">
                <a:solidFill>
                  <a:srgbClr val="000000"/>
                </a:solidFill>
                <a:latin typeface="Calibri" panose="020F0502020204030204" pitchFamily="34" charset="0"/>
                <a:ea typeface="Calibri" panose="020F0502020204030204" pitchFamily="34" charset="0"/>
              </a:rPr>
              <a:t>Role</a:t>
            </a:r>
            <a:r>
              <a:rPr lang="en-GB" sz="1400" b="0" dirty="0">
                <a:solidFill>
                  <a:srgbClr val="000000"/>
                </a:solidFill>
                <a:latin typeface="Calibri" panose="020F0502020204030204" pitchFamily="34" charset="0"/>
                <a:ea typeface="Calibri" panose="020F0502020204030204" pitchFamily="34" charset="0"/>
              </a:rPr>
              <a:t> filter in the Users list for Centre and Org Admins.  This will make it easier to navigate this list, and quicker to find the user you are looking for. </a:t>
            </a:r>
          </a:p>
        </p:txBody>
      </p:sp>
      <p:pic>
        <p:nvPicPr>
          <p:cNvPr id="6" name="Picture 5"/>
          <p:cNvPicPr/>
          <p:nvPr/>
        </p:nvPicPr>
        <p:blipFill>
          <a:blip r:embed="rId2"/>
          <a:stretch>
            <a:fillRect/>
          </a:stretch>
        </p:blipFill>
        <p:spPr>
          <a:xfrm>
            <a:off x="2627784" y="1702925"/>
            <a:ext cx="5400600" cy="4164475"/>
          </a:xfrm>
          <a:prstGeom prst="rect">
            <a:avLst/>
          </a:prstGeom>
        </p:spPr>
      </p:pic>
    </p:spTree>
    <p:extLst>
      <p:ext uri="{BB962C8B-B14F-4D97-AF65-F5344CB8AC3E}">
        <p14:creationId xmlns:p14="http://schemas.microsoft.com/office/powerpoint/2010/main" val="6391117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95668" y="-42123"/>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spcAft>
                <a:spcPts val="0"/>
              </a:spcAft>
              <a:buNone/>
            </a:pPr>
            <a:r>
              <a:rPr lang="en-GB" sz="2400" b="1" dirty="0">
                <a:latin typeface="Calibri" panose="020F0502020204030204" pitchFamily="34" charset="0"/>
                <a:ea typeface="Calibri" panose="020F0502020204030204" pitchFamily="34" charset="0"/>
                <a:cs typeface="Times New Roman" panose="02020603050405020304" pitchFamily="18" charset="0"/>
              </a:rPr>
              <a:t>Adding filter by role to user lists - Admins and OSU </a:t>
            </a:r>
            <a:endParaRPr lang="en-GB" altLang="en-US" sz="1600" b="1" dirty="0">
              <a:latin typeface="Arial" panose="020B0604020202020204" pitchFamily="34" charset="0"/>
            </a:endParaRPr>
          </a:p>
        </p:txBody>
      </p:sp>
      <p:sp>
        <p:nvSpPr>
          <p:cNvPr id="3" name="Rectangle 2"/>
          <p:cNvSpPr/>
          <p:nvPr/>
        </p:nvSpPr>
        <p:spPr>
          <a:xfrm>
            <a:off x="2459225" y="1000550"/>
            <a:ext cx="6102425" cy="307777"/>
          </a:xfrm>
          <a:prstGeom prst="rect">
            <a:avLst/>
          </a:prstGeom>
        </p:spPr>
        <p:txBody>
          <a:bodyPr wrap="square">
            <a:spAutoFit/>
          </a:bodyPr>
          <a:lstStyle/>
          <a:p>
            <a:pPr>
              <a:spcAft>
                <a:spcPts val="0"/>
              </a:spcAft>
            </a:pPr>
            <a:r>
              <a:rPr lang="en-GB" sz="1400" b="0" dirty="0">
                <a:solidFill>
                  <a:srgbClr val="000000"/>
                </a:solidFill>
                <a:latin typeface="Calibri" panose="020F0502020204030204" pitchFamily="34" charset="0"/>
                <a:ea typeface="Calibri" panose="020F0502020204030204" pitchFamily="34" charset="0"/>
              </a:rPr>
              <a:t>A similar filter is available to Other System Users.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644682" y="1628800"/>
            <a:ext cx="5731510" cy="2484755"/>
          </a:xfrm>
          <a:prstGeom prst="rect">
            <a:avLst/>
          </a:prstGeom>
          <a:noFill/>
          <a:ln>
            <a:noFill/>
          </a:ln>
        </p:spPr>
      </p:pic>
    </p:spTree>
    <p:extLst>
      <p:ext uri="{BB962C8B-B14F-4D97-AF65-F5344CB8AC3E}">
        <p14:creationId xmlns:p14="http://schemas.microsoft.com/office/powerpoint/2010/main" val="15957439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Showing </a:t>
            </a:r>
            <a:r>
              <a:rPr lang="en-GB" sz="2400" b="1" dirty="0">
                <a:solidFill>
                  <a:srgbClr val="000000"/>
                </a:solidFill>
                <a:latin typeface="Calibri" panose="020F0502020204030204" pitchFamily="34" charset="0"/>
                <a:ea typeface="Calibri" panose="020F0502020204030204" pitchFamily="34" charset="0"/>
              </a:rPr>
              <a:t>on screen where Activity Log has already been copied to a learner </a:t>
            </a:r>
            <a:endParaRPr lang="en-GB" altLang="en-US" sz="1600" b="1" dirty="0">
              <a:latin typeface="Arial" panose="020B0604020202020204" pitchFamily="34" charset="0"/>
            </a:endParaRPr>
          </a:p>
        </p:txBody>
      </p:sp>
      <p:sp>
        <p:nvSpPr>
          <p:cNvPr id="3" name="Rectangle 2"/>
          <p:cNvSpPr/>
          <p:nvPr/>
        </p:nvSpPr>
        <p:spPr>
          <a:xfrm>
            <a:off x="2483768" y="1211108"/>
            <a:ext cx="6264696" cy="1337289"/>
          </a:xfrm>
          <a:prstGeom prst="rect">
            <a:avLst/>
          </a:prstGeom>
        </p:spPr>
        <p:txBody>
          <a:bodyPr wrap="square">
            <a:spAutoFit/>
          </a:bodyPr>
          <a:lstStyle/>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This development is a small amendment to the sharing of </a:t>
            </a:r>
            <a:r>
              <a:rPr lang="en-GB" sz="1400" dirty="0">
                <a:latin typeface="Calibri" panose="020F0502020204030204" pitchFamily="34" charset="0"/>
                <a:ea typeface="Calibri" panose="020F0502020204030204" pitchFamily="34" charset="0"/>
                <a:cs typeface="Times New Roman" panose="02020603050405020304" pitchFamily="18" charset="0"/>
              </a:rPr>
              <a:t>Activity logs </a:t>
            </a:r>
            <a:r>
              <a:rPr lang="en-GB" sz="1400" b="0" dirty="0">
                <a:latin typeface="Calibri" panose="020F0502020204030204" pitchFamily="34" charset="0"/>
                <a:ea typeface="Calibri" panose="020F0502020204030204" pitchFamily="34" charset="0"/>
                <a:cs typeface="Times New Roman" panose="02020603050405020304" pitchFamily="18" charset="0"/>
              </a:rPr>
              <a:t>we completed last time.  We had already prevented the same log being copied to the same learner more than once and now this is shown on the page itself.  It is similar to the assigning assessment plans notifications.</a:t>
            </a:r>
          </a:p>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Select </a:t>
            </a:r>
            <a:r>
              <a:rPr lang="en-GB" sz="1400" dirty="0">
                <a:latin typeface="Calibri" panose="020F0502020204030204" pitchFamily="34" charset="0"/>
                <a:ea typeface="Calibri" panose="020F0502020204030204" pitchFamily="34" charset="0"/>
                <a:cs typeface="Times New Roman" panose="02020603050405020304" pitchFamily="18" charset="0"/>
              </a:rPr>
              <a:t>Copy logs to other students </a:t>
            </a:r>
            <a:r>
              <a:rPr lang="en-GB" sz="1400" b="0" dirty="0">
                <a:latin typeface="Calibri" panose="020F0502020204030204" pitchFamily="34" charset="0"/>
                <a:ea typeface="Calibri" panose="020F0502020204030204" pitchFamily="34" charset="0"/>
                <a:cs typeface="Times New Roman" panose="02020603050405020304" pitchFamily="18" charset="0"/>
              </a:rPr>
              <a:t>link</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stretch>
            <a:fillRect/>
          </a:stretch>
        </p:blipFill>
        <p:spPr>
          <a:xfrm>
            <a:off x="2669225" y="2756292"/>
            <a:ext cx="5731510" cy="2639060"/>
          </a:xfrm>
          <a:prstGeom prst="rect">
            <a:avLst/>
          </a:prstGeom>
        </p:spPr>
      </p:pic>
      <p:sp>
        <p:nvSpPr>
          <p:cNvPr id="7" name="Rectangle 6"/>
          <p:cNvSpPr/>
          <p:nvPr/>
        </p:nvSpPr>
        <p:spPr>
          <a:xfrm>
            <a:off x="7092280" y="5157192"/>
            <a:ext cx="990600" cy="200025"/>
          </a:xfrm>
          <a:prstGeom prst="rect">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5449776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 xmlns:a16="http://schemas.microsoft.com/office/drawing/2014/main"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a:latin typeface="Calibri" panose="020F0502020204030204" pitchFamily="34" charset="0"/>
                <a:cs typeface="Calibri" panose="020F0502020204030204" pitchFamily="34" charset="0"/>
              </a:rPr>
              <a:t>This webinar contains </a:t>
            </a:r>
            <a:r>
              <a:rPr lang="en-GB" altLang="en-US" sz="2400" b="1" dirty="0" smtClean="0">
                <a:latin typeface="Calibri" panose="020F0502020204030204" pitchFamily="34" charset="0"/>
                <a:cs typeface="Calibri" panose="020F0502020204030204" pitchFamily="34" charset="0"/>
              </a:rPr>
              <a:t>information regarding:</a:t>
            </a:r>
          </a:p>
          <a:p>
            <a:pPr marL="0" indent="0">
              <a:buNone/>
            </a:pPr>
            <a:endParaRPr lang="en-GB" altLang="en-US" sz="2400" b="1" dirty="0">
              <a:latin typeface="Calibri" panose="020F0502020204030204" pitchFamily="34" charset="0"/>
              <a:cs typeface="Calibri" panose="020F0502020204030204" pitchFamily="34" charset="0"/>
            </a:endParaRPr>
          </a:p>
          <a:p>
            <a:pPr>
              <a:spcAft>
                <a:spcPts val="0"/>
              </a:spcAft>
            </a:pPr>
            <a:r>
              <a:rPr lang="en-GB" sz="1400" dirty="0" smtClean="0">
                <a:latin typeface="Calibri" panose="020F0502020204030204" pitchFamily="34" charset="0"/>
                <a:ea typeface="Calibri" panose="020F0502020204030204" pitchFamily="34" charset="0"/>
              </a:rPr>
              <a:t>Adding a note to Progress Review tab to remind users what to write – </a:t>
            </a:r>
            <a:r>
              <a:rPr lang="en-GB" sz="1400" i="1" dirty="0" smtClean="0">
                <a:latin typeface="Calibri" panose="020F0502020204030204" pitchFamily="34" charset="0"/>
                <a:ea typeface="Calibri" panose="020F0502020204030204" pitchFamily="34" charset="0"/>
              </a:rPr>
              <a:t>centre switch</a:t>
            </a:r>
          </a:p>
          <a:p>
            <a:pPr>
              <a:spcAft>
                <a:spcPts val="0"/>
              </a:spcAft>
            </a:pPr>
            <a:r>
              <a:rPr lang="en-GB" sz="1400" dirty="0" smtClean="0">
                <a:latin typeface="Calibri" panose="020F0502020204030204" pitchFamily="34" charset="0"/>
                <a:ea typeface="Calibri" panose="020F0502020204030204" pitchFamily="34" charset="0"/>
              </a:rPr>
              <a:t>To Do tab, Progress Review links to open specific Progress Review pop up </a:t>
            </a:r>
          </a:p>
          <a:p>
            <a:pPr>
              <a:spcAft>
                <a:spcPts val="0"/>
              </a:spcAft>
            </a:pPr>
            <a:r>
              <a:rPr lang="en-GB" sz="1400" dirty="0" smtClean="0">
                <a:latin typeface="Calibri" panose="020F0502020204030204" pitchFamily="34" charset="0"/>
                <a:ea typeface="Calibri" panose="020F0502020204030204" pitchFamily="34" charset="0"/>
              </a:rPr>
              <a:t>Allowing CA to alter a pre-set sequence of Progress Reviews - removing previous set without creating a new one </a:t>
            </a:r>
          </a:p>
          <a:p>
            <a:pPr>
              <a:spcAft>
                <a:spcPts val="0"/>
              </a:spcAft>
            </a:pPr>
            <a:r>
              <a:rPr lang="en-GB" sz="1400" dirty="0" smtClean="0">
                <a:latin typeface="Calibri" panose="020F0502020204030204" pitchFamily="34" charset="0"/>
                <a:ea typeface="Calibri" panose="020F0502020204030204" pitchFamily="34" charset="0"/>
              </a:rPr>
              <a:t>Preventing users selecting an end date that is before the start date in the Diary </a:t>
            </a:r>
          </a:p>
          <a:p>
            <a:pPr>
              <a:spcAft>
                <a:spcPts val="0"/>
              </a:spcAft>
            </a:pPr>
            <a:r>
              <a:rPr lang="en-GB" sz="1400" dirty="0" smtClean="0">
                <a:latin typeface="Calibri" panose="020F0502020204030204" pitchFamily="34" charset="0"/>
                <a:ea typeface="Calibri" panose="020F0502020204030204" pitchFamily="34" charset="0"/>
              </a:rPr>
              <a:t>Changing centre so that assessors can edit learner's personal details and learners can’t - </a:t>
            </a:r>
            <a:r>
              <a:rPr lang="en-GB" sz="1400" i="1" dirty="0" smtClean="0">
                <a:latin typeface="Calibri" panose="020F0502020204030204" pitchFamily="34" charset="0"/>
                <a:ea typeface="Calibri" panose="020F0502020204030204" pitchFamily="34" charset="0"/>
              </a:rPr>
              <a:t>centre switch </a:t>
            </a:r>
          </a:p>
          <a:p>
            <a:pPr>
              <a:spcAft>
                <a:spcPts val="0"/>
              </a:spcAft>
            </a:pPr>
            <a:r>
              <a:rPr lang="en-GB" sz="1400" dirty="0" smtClean="0">
                <a:latin typeface="Calibri" panose="020F0502020204030204" pitchFamily="34" charset="0"/>
                <a:ea typeface="Calibri" panose="020F0502020204030204" pitchFamily="34" charset="0"/>
              </a:rPr>
              <a:t>Making sure Evidence list defaults to 'all'  </a:t>
            </a:r>
          </a:p>
          <a:p>
            <a:pPr>
              <a:spcAft>
                <a:spcPts val="0"/>
              </a:spcAft>
            </a:pPr>
            <a:r>
              <a:rPr lang="en-GB" sz="1400" dirty="0" smtClean="0">
                <a:latin typeface="Calibri" panose="020F0502020204030204" pitchFamily="34" charset="0"/>
                <a:ea typeface="Calibri" panose="020F0502020204030204" pitchFamily="34" charset="0"/>
              </a:rPr>
              <a:t>Adding a link for users to tick all criteria in an assessment plan </a:t>
            </a:r>
          </a:p>
          <a:p>
            <a:pPr>
              <a:spcAft>
                <a:spcPts val="0"/>
              </a:spcAft>
            </a:pPr>
            <a:r>
              <a:rPr lang="en-GB" sz="1400" dirty="0" smtClean="0">
                <a:latin typeface="Calibri" panose="020F0502020204030204" pitchFamily="34" charset="0"/>
                <a:ea typeface="Calibri" panose="020F0502020204030204" pitchFamily="34" charset="0"/>
              </a:rPr>
              <a:t>Changing column headings in Progress Review report for clarity </a:t>
            </a:r>
          </a:p>
          <a:p>
            <a:pPr>
              <a:spcAft>
                <a:spcPts val="0"/>
              </a:spcAft>
            </a:pPr>
            <a:r>
              <a:rPr lang="en-GB" sz="1400" dirty="0" smtClean="0">
                <a:latin typeface="Calibri" panose="020F0502020204030204" pitchFamily="34" charset="0"/>
                <a:ea typeface="Calibri" panose="020F0502020204030204" pitchFamily="34" charset="0"/>
              </a:rPr>
              <a:t>Adding filter by role to user lists - Admins and OSU </a:t>
            </a:r>
          </a:p>
          <a:p>
            <a:pPr>
              <a:spcAft>
                <a:spcPts val="0"/>
              </a:spcAft>
            </a:pPr>
            <a:r>
              <a:rPr lang="en-GB" sz="1400" dirty="0" smtClean="0">
                <a:latin typeface="Calibri" panose="020F0502020204030204" pitchFamily="34" charset="0"/>
                <a:ea typeface="Calibri" panose="020F0502020204030204" pitchFamily="34" charset="0"/>
              </a:rPr>
              <a:t>Showing on screen where Activity Log has already been copied to a learner </a:t>
            </a:r>
          </a:p>
          <a:p>
            <a:pPr>
              <a:spcAft>
                <a:spcPts val="0"/>
              </a:spcAft>
            </a:pPr>
            <a:r>
              <a:rPr lang="en-GB" sz="1400" dirty="0" smtClean="0">
                <a:latin typeface="Calibri" panose="020F0502020204030204" pitchFamily="34" charset="0"/>
                <a:ea typeface="Calibri" panose="020F0502020204030204" pitchFamily="34" charset="0"/>
              </a:rPr>
              <a:t>Showing IQA dates in evidence matrix for units ticked as being sampled</a:t>
            </a: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2129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Showing </a:t>
            </a:r>
            <a:r>
              <a:rPr lang="en-GB" sz="2400" b="1" dirty="0">
                <a:solidFill>
                  <a:srgbClr val="000000"/>
                </a:solidFill>
                <a:latin typeface="Calibri" panose="020F0502020204030204" pitchFamily="34" charset="0"/>
                <a:ea typeface="Calibri" panose="020F0502020204030204" pitchFamily="34" charset="0"/>
              </a:rPr>
              <a:t>on screen where Activity Log has already been copied to a learner </a:t>
            </a:r>
            <a:endParaRPr lang="en-GB" altLang="en-US" sz="1600" b="1" dirty="0">
              <a:latin typeface="Arial" panose="020B0604020202020204" pitchFamily="34" charset="0"/>
            </a:endParaRPr>
          </a:p>
        </p:txBody>
      </p:sp>
      <p:sp>
        <p:nvSpPr>
          <p:cNvPr id="3" name="Rectangle 2"/>
          <p:cNvSpPr/>
          <p:nvPr/>
        </p:nvSpPr>
        <p:spPr>
          <a:xfrm>
            <a:off x="2483768" y="1113850"/>
            <a:ext cx="6102425" cy="322845"/>
          </a:xfrm>
          <a:prstGeom prst="rect">
            <a:avLst/>
          </a:prstGeom>
        </p:spPr>
        <p:txBody>
          <a:bodyPr wrap="square">
            <a:spAutoFit/>
          </a:bodyPr>
          <a:lstStyle/>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Select the log/s to copy</a:t>
            </a:r>
            <a:r>
              <a:rPr lang="en-GB" sz="1100" dirty="0">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2669225" y="1700808"/>
            <a:ext cx="5731510" cy="1238885"/>
          </a:xfrm>
          <a:prstGeom prst="rect">
            <a:avLst/>
          </a:prstGeom>
        </p:spPr>
      </p:pic>
      <p:sp>
        <p:nvSpPr>
          <p:cNvPr id="2" name="Rectangle 1"/>
          <p:cNvSpPr/>
          <p:nvPr/>
        </p:nvSpPr>
        <p:spPr>
          <a:xfrm>
            <a:off x="2483768" y="3128019"/>
            <a:ext cx="6300193" cy="523220"/>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Now the system not only won’t allow you to share the log twice, but also shows you, of the logs to share, how many that learner has already been given.</a:t>
            </a:r>
          </a:p>
        </p:txBody>
      </p:sp>
      <p:pic>
        <p:nvPicPr>
          <p:cNvPr id="9" name="Picture 8"/>
          <p:cNvPicPr/>
          <p:nvPr/>
        </p:nvPicPr>
        <p:blipFill>
          <a:blip r:embed="rId3"/>
          <a:stretch>
            <a:fillRect/>
          </a:stretch>
        </p:blipFill>
        <p:spPr>
          <a:xfrm>
            <a:off x="2677402" y="3743325"/>
            <a:ext cx="5695950" cy="2124075"/>
          </a:xfrm>
          <a:prstGeom prst="rect">
            <a:avLst/>
          </a:prstGeom>
        </p:spPr>
      </p:pic>
      <p:sp>
        <p:nvSpPr>
          <p:cNvPr id="10" name="Rectangle 9"/>
          <p:cNvSpPr/>
          <p:nvPr/>
        </p:nvSpPr>
        <p:spPr>
          <a:xfrm>
            <a:off x="7236296" y="4554170"/>
            <a:ext cx="361950" cy="590550"/>
          </a:xfrm>
          <a:prstGeom prst="rect">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5042235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a:solidFill>
                  <a:srgbClr val="000000"/>
                </a:solidFill>
                <a:latin typeface="Calibri" panose="020F0502020204030204" pitchFamily="34" charset="0"/>
                <a:ea typeface="Calibri" panose="020F0502020204030204" pitchFamily="34" charset="0"/>
              </a:rPr>
              <a:t>Showing IQA dates in evidence matrix for units ticked as being sampled </a:t>
            </a:r>
            <a:endParaRPr lang="en-GB" altLang="en-US" sz="1600" b="1" dirty="0">
              <a:latin typeface="Arial" panose="020B0604020202020204" pitchFamily="34" charset="0"/>
            </a:endParaRPr>
          </a:p>
        </p:txBody>
      </p:sp>
      <p:sp>
        <p:nvSpPr>
          <p:cNvPr id="3" name="Rectangle 2"/>
          <p:cNvSpPr/>
          <p:nvPr/>
        </p:nvSpPr>
        <p:spPr>
          <a:xfrm>
            <a:off x="2483768" y="1267002"/>
            <a:ext cx="6102425" cy="1623201"/>
          </a:xfrm>
          <a:prstGeom prst="rect">
            <a:avLst/>
          </a:prstGeom>
        </p:spPr>
        <p:txBody>
          <a:bodyPr wrap="square">
            <a:spAutoFit/>
          </a:bodyPr>
          <a:lstStyle/>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Where a piece of evidence covers criteria from several units, the IQA may only have looked at the evidence with regards to one or some of those units when sampling. This improvement allows that to be seen in the </a:t>
            </a:r>
            <a:r>
              <a:rPr lang="en-GB" sz="1400" dirty="0">
                <a:latin typeface="Calibri" panose="020F0502020204030204" pitchFamily="34" charset="0"/>
                <a:ea typeface="Calibri" panose="020F0502020204030204" pitchFamily="34" charset="0"/>
                <a:cs typeface="Times New Roman" panose="02020603050405020304" pitchFamily="18" charset="0"/>
              </a:rPr>
              <a:t>E</a:t>
            </a:r>
            <a:r>
              <a:rPr lang="en-GB" sz="1400" dirty="0" smtClean="0">
                <a:latin typeface="Calibri" panose="020F0502020204030204" pitchFamily="34" charset="0"/>
                <a:ea typeface="Calibri" panose="020F0502020204030204" pitchFamily="34" charset="0"/>
                <a:cs typeface="Times New Roman" panose="02020603050405020304" pitchFamily="18" charset="0"/>
              </a:rPr>
              <a:t>vidence </a:t>
            </a:r>
            <a:r>
              <a:rPr lang="en-GB" sz="1400" dirty="0">
                <a:latin typeface="Calibri" panose="020F0502020204030204" pitchFamily="34" charset="0"/>
                <a:ea typeface="Calibri" panose="020F0502020204030204" pitchFamily="34" charset="0"/>
                <a:cs typeface="Times New Roman" panose="02020603050405020304" pitchFamily="18" charset="0"/>
              </a:rPr>
              <a:t>matrix</a:t>
            </a:r>
            <a:r>
              <a:rPr lang="en-GB" sz="1400" b="0" dirty="0">
                <a:latin typeface="Calibri" panose="020F0502020204030204" pitchFamily="34" charset="0"/>
                <a:ea typeface="Calibri" panose="020F0502020204030204" pitchFamily="34" charset="0"/>
                <a:cs typeface="Times New Roman" panose="02020603050405020304" pitchFamily="18" charset="0"/>
              </a:rPr>
              <a:t>, as well as the </a:t>
            </a:r>
            <a:r>
              <a:rPr lang="en-GB" sz="1400" dirty="0" smtClean="0">
                <a:latin typeface="Calibri" panose="020F0502020204030204" pitchFamily="34" charset="0"/>
                <a:ea typeface="Calibri" panose="020F0502020204030204" pitchFamily="34" charset="0"/>
                <a:cs typeface="Times New Roman" panose="02020603050405020304" pitchFamily="18" charset="0"/>
              </a:rPr>
              <a:t>Sampling </a:t>
            </a:r>
            <a:r>
              <a:rPr lang="en-GB" sz="1400" dirty="0">
                <a:latin typeface="Calibri" panose="020F0502020204030204" pitchFamily="34" charset="0"/>
                <a:ea typeface="Calibri" panose="020F0502020204030204" pitchFamily="34" charset="0"/>
                <a:cs typeface="Times New Roman" panose="02020603050405020304" pitchFamily="18" charset="0"/>
              </a:rPr>
              <a:t>plan</a:t>
            </a:r>
            <a:r>
              <a:rPr lang="en-GB" sz="1400" b="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Where the IQA ticks a unit as </a:t>
            </a:r>
            <a:r>
              <a:rPr lang="en-GB" sz="1400" dirty="0">
                <a:latin typeface="Calibri" panose="020F0502020204030204" pitchFamily="34" charset="0"/>
                <a:ea typeface="Calibri" panose="020F0502020204030204" pitchFamily="34" charset="0"/>
                <a:cs typeface="Times New Roman" panose="02020603050405020304" pitchFamily="18" charset="0"/>
              </a:rPr>
              <a:t>sampled in the evidence</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94925" y="2807568"/>
            <a:ext cx="5821491" cy="2205608"/>
          </a:xfrm>
          <a:prstGeom prst="rect">
            <a:avLst/>
          </a:prstGeom>
          <a:noFill/>
          <a:ln>
            <a:noFill/>
          </a:ln>
        </p:spPr>
      </p:pic>
    </p:spTree>
    <p:extLst>
      <p:ext uri="{BB962C8B-B14F-4D97-AF65-F5344CB8AC3E}">
        <p14:creationId xmlns:p14="http://schemas.microsoft.com/office/powerpoint/2010/main" val="14739493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a:solidFill>
                  <a:srgbClr val="000000"/>
                </a:solidFill>
                <a:latin typeface="Calibri" panose="020F0502020204030204" pitchFamily="34" charset="0"/>
                <a:ea typeface="Calibri" panose="020F0502020204030204" pitchFamily="34" charset="0"/>
              </a:rPr>
              <a:t>Showing IQA dates in evidence matrix for units ticked as being sampled </a:t>
            </a:r>
            <a:endParaRPr lang="en-GB" altLang="en-US" sz="1600" b="1" dirty="0">
              <a:latin typeface="Arial" panose="020B0604020202020204" pitchFamily="34" charset="0"/>
            </a:endParaRPr>
          </a:p>
        </p:txBody>
      </p:sp>
      <p:sp>
        <p:nvSpPr>
          <p:cNvPr id="3" name="Rectangle 2"/>
          <p:cNvSpPr/>
          <p:nvPr/>
        </p:nvSpPr>
        <p:spPr>
          <a:xfrm>
            <a:off x="2483768" y="1267002"/>
            <a:ext cx="6102425" cy="783869"/>
          </a:xfrm>
          <a:prstGeom prst="rect">
            <a:avLst/>
          </a:prstGeom>
        </p:spPr>
        <p:txBody>
          <a:bodyPr wrap="square">
            <a:spAutoFit/>
          </a:bodyPr>
          <a:lstStyle/>
          <a:p>
            <a:pPr>
              <a:lnSpc>
                <a:spcPct val="107000"/>
              </a:lnSpc>
              <a:spcAft>
                <a:spcPts val="8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A </a:t>
            </a:r>
            <a:r>
              <a:rPr lang="en-GB" sz="1400" b="0" dirty="0">
                <a:latin typeface="Calibri" panose="020F0502020204030204" pitchFamily="34" charset="0"/>
                <a:ea typeface="Calibri" panose="020F0502020204030204" pitchFamily="34" charset="0"/>
                <a:cs typeface="Times New Roman" panose="02020603050405020304" pitchFamily="18" charset="0"/>
              </a:rPr>
              <a:t>sampled date is now shown in the </a:t>
            </a:r>
            <a:r>
              <a:rPr lang="en-GB" sz="1400" dirty="0" smtClean="0">
                <a:latin typeface="Calibri" panose="020F0502020204030204" pitchFamily="34" charset="0"/>
                <a:ea typeface="Calibri" panose="020F0502020204030204" pitchFamily="34" charset="0"/>
                <a:cs typeface="Times New Roman" panose="02020603050405020304" pitchFamily="18" charset="0"/>
              </a:rPr>
              <a:t>Evidence </a:t>
            </a:r>
            <a:r>
              <a:rPr lang="en-GB" sz="1400" dirty="0">
                <a:latin typeface="Calibri" panose="020F0502020204030204" pitchFamily="34" charset="0"/>
                <a:ea typeface="Calibri" panose="020F0502020204030204" pitchFamily="34" charset="0"/>
                <a:cs typeface="Times New Roman" panose="02020603050405020304" pitchFamily="18" charset="0"/>
              </a:rPr>
              <a:t>matrix</a:t>
            </a:r>
            <a:r>
              <a:rPr lang="en-GB" sz="1400" b="0" dirty="0">
                <a:latin typeface="Calibri" panose="020F0502020204030204" pitchFamily="34" charset="0"/>
                <a:ea typeface="Calibri" panose="020F0502020204030204" pitchFamily="34" charset="0"/>
                <a:cs typeface="Times New Roman" panose="02020603050405020304" pitchFamily="18" charset="0"/>
              </a:rPr>
              <a:t>, alongside the dates of each interaction of the IQA with this evidence. If the IQA has interacted with the evidence more than once, the earliest sampling date is displayed.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11417" y="2171966"/>
            <a:ext cx="6853071" cy="3849322"/>
          </a:xfrm>
          <a:prstGeom prst="rect">
            <a:avLst/>
          </a:prstGeom>
          <a:noFill/>
          <a:ln>
            <a:noFill/>
          </a:ln>
        </p:spPr>
      </p:pic>
    </p:spTree>
    <p:extLst>
      <p:ext uri="{BB962C8B-B14F-4D97-AF65-F5344CB8AC3E}">
        <p14:creationId xmlns:p14="http://schemas.microsoft.com/office/powerpoint/2010/main" val="40406022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84438" y="461963"/>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r>
              <a:rPr lang="en-GB" sz="1600" dirty="0">
                <a:latin typeface="Calibri" panose="020F0502020204030204" pitchFamily="34" charset="0"/>
                <a:cs typeface="Calibri" panose="020F0502020204030204" pitchFamily="34" charset="0"/>
              </a:rPr>
              <a:t>The password is solution. </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F6F7EDCF-929C-4A51-9370-ACB7587C060E}"/>
              </a:ext>
            </a:extLst>
          </p:cNvPr>
          <p:cNvPicPr>
            <a:picLocks noChangeAspect="1"/>
          </p:cNvPicPr>
          <p:nvPr/>
        </p:nvPicPr>
        <p:blipFill>
          <a:blip r:embed="rId2"/>
          <a:stretch>
            <a:fillRect/>
          </a:stretch>
        </p:blipFill>
        <p:spPr>
          <a:xfrm>
            <a:off x="2312486" y="2996952"/>
            <a:ext cx="6660232" cy="3109314"/>
          </a:xfrm>
          <a:prstGeom prst="rect">
            <a:avLst/>
          </a:prstGeom>
        </p:spPr>
      </p:pic>
    </p:spTree>
    <p:extLst>
      <p:ext uri="{BB962C8B-B14F-4D97-AF65-F5344CB8AC3E}">
        <p14:creationId xmlns:p14="http://schemas.microsoft.com/office/powerpoint/2010/main" val="18554022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97885" y="938901"/>
            <a:ext cx="6515100" cy="921124"/>
          </a:xfrm>
        </p:spPr>
        <p:txBody>
          <a:bodyPr>
            <a:noAutofit/>
          </a:bodyPr>
          <a:lstStyle/>
          <a:p>
            <a:pPr marL="0" indent="0">
              <a:buNone/>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page in the support area </a:t>
            </a:r>
            <a:r>
              <a:rPr lang="en-GB" sz="1600" dirty="0" smtClean="0">
                <a:latin typeface="Calibri" panose="020F0502020204030204" pitchFamily="34" charset="0"/>
                <a:cs typeface="Calibri" panose="020F0502020204030204" pitchFamily="34" charset="0"/>
              </a:rPr>
              <a:t>indicates </a:t>
            </a:r>
            <a:r>
              <a:rPr lang="en-GB" sz="1600" dirty="0">
                <a:latin typeface="Calibri" panose="020F0502020204030204" pitchFamily="34" charset="0"/>
                <a:cs typeface="Calibri" panose="020F0502020204030204" pitchFamily="34" charset="0"/>
              </a:rPr>
              <a:t>when we will be holding more webinars to support you</a:t>
            </a:r>
            <a:r>
              <a:rPr lang="en-GB" sz="1600" dirty="0" smtClean="0">
                <a:latin typeface="Calibri" panose="020F0502020204030204" pitchFamily="34" charset="0"/>
                <a:cs typeface="Calibri" panose="020F0502020204030204" pitchFamily="34" charset="0"/>
              </a:rPr>
              <a:t>.</a:t>
            </a:r>
          </a:p>
          <a:p>
            <a:pPr marL="0" indent="0">
              <a:buNone/>
            </a:pPr>
            <a:r>
              <a:rPr lang="en-GB" sz="1600" dirty="0" smtClean="0">
                <a:latin typeface="Calibri" panose="020F0502020204030204" pitchFamily="34" charset="0"/>
                <a:cs typeface="Calibri" panose="020F0502020204030204" pitchFamily="34" charset="0"/>
              </a:rPr>
              <a:t>Our next webinar is </a:t>
            </a:r>
            <a:r>
              <a:rPr lang="en-GB" sz="1600" b="1" dirty="0" smtClean="0">
                <a:latin typeface="Calibri" panose="020F0502020204030204" pitchFamily="34" charset="0"/>
                <a:cs typeface="Calibri" panose="020F0502020204030204" pitchFamily="34" charset="0"/>
              </a:rPr>
              <a:t>Wednesday 10</a:t>
            </a:r>
            <a:r>
              <a:rPr lang="en-GB" sz="1600" b="1" baseline="30000" dirty="0" smtClean="0">
                <a:latin typeface="Calibri" panose="020F0502020204030204" pitchFamily="34" charset="0"/>
                <a:cs typeface="Calibri" panose="020F0502020204030204" pitchFamily="34" charset="0"/>
              </a:rPr>
              <a:t>th</a:t>
            </a:r>
            <a:r>
              <a:rPr lang="en-GB" sz="1600" b="1" dirty="0" smtClean="0">
                <a:latin typeface="Calibri" panose="020F0502020204030204" pitchFamily="34" charset="0"/>
                <a:cs typeface="Calibri" panose="020F0502020204030204" pitchFamily="34" charset="0"/>
              </a:rPr>
              <a:t> </a:t>
            </a:r>
            <a:r>
              <a:rPr lang="en-GB" sz="1600" b="1" dirty="0" smtClean="0">
                <a:latin typeface="Calibri" panose="020F0502020204030204" pitchFamily="34" charset="0"/>
                <a:cs typeface="Calibri" panose="020F0502020204030204" pitchFamily="34" charset="0"/>
              </a:rPr>
              <a:t>March </a:t>
            </a:r>
            <a:r>
              <a:rPr lang="en-GB" sz="1600" b="1" dirty="0" smtClean="0">
                <a:latin typeface="Calibri" panose="020F0502020204030204" pitchFamily="34" charset="0"/>
                <a:cs typeface="Calibri" panose="020F0502020204030204" pitchFamily="34" charset="0"/>
              </a:rPr>
              <a:t>10am </a:t>
            </a:r>
            <a:r>
              <a:rPr lang="en-GB" sz="1600" dirty="0" smtClean="0">
                <a:latin typeface="Calibri" panose="020F0502020204030204" pitchFamily="34" charset="0"/>
                <a:cs typeface="Calibri" panose="020F0502020204030204" pitchFamily="34" charset="0"/>
              </a:rPr>
              <a:t>and will be highlighting </a:t>
            </a:r>
            <a:r>
              <a:rPr lang="en-GB" sz="1600" b="1" dirty="0" smtClean="0">
                <a:latin typeface="Calibri" panose="020F0502020204030204" pitchFamily="34" charset="0"/>
                <a:cs typeface="Calibri" panose="020F0502020204030204" pitchFamily="34" charset="0"/>
              </a:rPr>
              <a:t>Off </a:t>
            </a:r>
            <a:r>
              <a:rPr lang="en-GB" sz="1600" b="1" dirty="0" smtClean="0">
                <a:latin typeface="Calibri" panose="020F0502020204030204" pitchFamily="34" charset="0"/>
                <a:cs typeface="Calibri" panose="020F0502020204030204" pitchFamily="34" charset="0"/>
              </a:rPr>
              <a:t>the Job Training.</a:t>
            </a:r>
            <a:endParaRPr lang="en-GB" sz="1600" b="1" dirty="0">
              <a:latin typeface="Calibri" panose="020F0502020204030204" pitchFamily="34" charset="0"/>
              <a:cs typeface="Calibri" panose="020F0502020204030204" pitchFamily="34" charset="0"/>
            </a:endParaRP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895600" y="2199616"/>
            <a:ext cx="5310336" cy="338554"/>
          </a:xfrm>
          <a:prstGeom prst="rect">
            <a:avLst/>
          </a:prstGeom>
        </p:spPr>
        <p:txBody>
          <a:bodyPr wrap="square">
            <a:spAutoFit/>
          </a:bodyPr>
          <a:lstStyle/>
          <a:p>
            <a:r>
              <a:rPr lang="en-GB" sz="1600" dirty="0">
                <a:hlinkClick r:id="rId2"/>
              </a:rPr>
              <a:t>https://www.skillwise.net/support/additional-support/</a:t>
            </a:r>
            <a:endParaRPr lang="en-GB"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3"/>
          <a:stretch>
            <a:fillRect/>
          </a:stretch>
        </p:blipFill>
        <p:spPr>
          <a:xfrm>
            <a:off x="2987824" y="2538170"/>
            <a:ext cx="5309871" cy="3590026"/>
          </a:xfrm>
          <a:prstGeom prst="rect">
            <a:avLst/>
          </a:prstGeom>
        </p:spPr>
      </p:pic>
    </p:spTree>
    <p:extLst>
      <p:ext uri="{BB962C8B-B14F-4D97-AF65-F5344CB8AC3E}">
        <p14:creationId xmlns:p14="http://schemas.microsoft.com/office/powerpoint/2010/main" val="34164986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Adding </a:t>
            </a:r>
            <a:r>
              <a:rPr lang="en-GB" sz="2400" b="1" dirty="0">
                <a:latin typeface="Calibri" panose="020F0502020204030204" pitchFamily="34" charset="0"/>
                <a:ea typeface="Calibri" panose="020F0502020204030204" pitchFamily="34" charset="0"/>
                <a:cs typeface="Times New Roman" panose="02020603050405020304" pitchFamily="18" charset="0"/>
              </a:rPr>
              <a:t>a note to Progress Review tab to remind users what to write – centre switch</a:t>
            </a:r>
          </a:p>
          <a:p>
            <a:pPr marL="0" indent="0">
              <a:spcBef>
                <a:spcPct val="0"/>
              </a:spcBef>
              <a:buClrTx/>
              <a:buFontTx/>
              <a:buNone/>
              <a:defRPr/>
            </a:pPr>
            <a:endParaRPr lang="en-GB" altLang="en-US" sz="1600" b="1" dirty="0">
              <a:latin typeface="Arial" panose="020B0604020202020204" pitchFamily="34" charset="0"/>
            </a:endParaRPr>
          </a:p>
        </p:txBody>
      </p:sp>
      <p:sp>
        <p:nvSpPr>
          <p:cNvPr id="3" name="Rectangle 2"/>
          <p:cNvSpPr/>
          <p:nvPr/>
        </p:nvSpPr>
        <p:spPr>
          <a:xfrm>
            <a:off x="2483768" y="1673409"/>
            <a:ext cx="6336704" cy="1567801"/>
          </a:xfrm>
          <a:prstGeom prst="rect">
            <a:avLst/>
          </a:prstGeom>
        </p:spPr>
        <p:txBody>
          <a:bodyPr wrap="square">
            <a:spAutoFit/>
          </a:bodyPr>
          <a:lstStyle/>
          <a:p>
            <a:pPr>
              <a:lnSpc>
                <a:spcPct val="107000"/>
              </a:lnSpc>
              <a:spcAft>
                <a:spcPts val="800"/>
              </a:spcAft>
            </a:pP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have added a centre switch so that a text field can be populated to instruct assessors in the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Progress Review </a:t>
            </a: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tab to remind them what information they need to gather.  The script will be created by the centre – (it will be the same for all assessors) and will be added behind the scenes by </a:t>
            </a:r>
            <a:r>
              <a:rPr lang="en-GB" sz="14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SkillWise</a:t>
            </a: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Here is an example of a text box which has been created. The additional text is only visible to the assessor when creating a new review, or completing a pre-set review.</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stretch>
            <a:fillRect/>
          </a:stretch>
        </p:blipFill>
        <p:spPr>
          <a:xfrm>
            <a:off x="2516245" y="3501843"/>
            <a:ext cx="5724525" cy="2543175"/>
          </a:xfrm>
          <a:prstGeom prst="rect">
            <a:avLst/>
          </a:prstGeom>
        </p:spPr>
      </p:pic>
      <p:sp>
        <p:nvSpPr>
          <p:cNvPr id="7" name="Rectangle 6"/>
          <p:cNvSpPr/>
          <p:nvPr/>
        </p:nvSpPr>
        <p:spPr>
          <a:xfrm>
            <a:off x="2483768" y="4437112"/>
            <a:ext cx="1076325" cy="7334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2672404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buFontTx/>
              <a:buNone/>
              <a:defRPr/>
            </a:pPr>
            <a:endParaRPr lang="en-GB" altLang="en-US" sz="1600" b="1" dirty="0" smtClean="0">
              <a:solidFill>
                <a:srgbClr val="000000"/>
              </a:solidFill>
              <a:latin typeface="Calibri" panose="020F0502020204030204" pitchFamily="34" charset="0"/>
              <a:cs typeface="Calibri" panose="020F0502020204030204" pitchFamily="34" charset="0"/>
            </a:endParaRPr>
          </a:p>
          <a:p>
            <a:pPr marL="0" indent="0">
              <a:lnSpc>
                <a:spcPct val="115000"/>
              </a:lnSpc>
              <a:spcAft>
                <a:spcPts val="1000"/>
              </a:spcAft>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Adding </a:t>
            </a:r>
            <a:r>
              <a:rPr lang="en-GB" sz="2400" b="1" dirty="0">
                <a:latin typeface="Calibri" panose="020F0502020204030204" pitchFamily="34" charset="0"/>
                <a:ea typeface="Calibri" panose="020F0502020204030204" pitchFamily="34" charset="0"/>
                <a:cs typeface="Times New Roman" panose="02020603050405020304" pitchFamily="18" charset="0"/>
              </a:rPr>
              <a:t>a note to Progress Review tab to remind users what to write – centre switch</a:t>
            </a:r>
          </a:p>
          <a:p>
            <a:pPr marL="0" indent="0">
              <a:spcBef>
                <a:spcPct val="0"/>
              </a:spcBef>
              <a:buClrTx/>
              <a:buFontTx/>
              <a:buNone/>
              <a:defRPr/>
            </a:pPr>
            <a:endParaRPr lang="en-GB" altLang="en-US" sz="1600" b="1" dirty="0">
              <a:latin typeface="Arial" panose="020B0604020202020204" pitchFamily="34" charset="0"/>
            </a:endParaRPr>
          </a:p>
        </p:txBody>
      </p:sp>
      <p:sp>
        <p:nvSpPr>
          <p:cNvPr id="3" name="Rectangle 2"/>
          <p:cNvSpPr/>
          <p:nvPr/>
        </p:nvSpPr>
        <p:spPr>
          <a:xfrm>
            <a:off x="2483768" y="1673409"/>
            <a:ext cx="6336704" cy="523220"/>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In the below slide, I have copied the text and dropped it into the Notes field to create categories for easy completion.  This is just a suggestion.</a:t>
            </a:r>
          </a:p>
        </p:txBody>
      </p:sp>
      <p:pic>
        <p:nvPicPr>
          <p:cNvPr id="8" name="Picture 7"/>
          <p:cNvPicPr/>
          <p:nvPr/>
        </p:nvPicPr>
        <p:blipFill>
          <a:blip r:embed="rId2"/>
          <a:stretch>
            <a:fillRect/>
          </a:stretch>
        </p:blipFill>
        <p:spPr>
          <a:xfrm>
            <a:off x="2627784" y="2457262"/>
            <a:ext cx="5731510" cy="1920875"/>
          </a:xfrm>
          <a:prstGeom prst="rect">
            <a:avLst/>
          </a:prstGeom>
        </p:spPr>
      </p:pic>
    </p:spTree>
    <p:extLst>
      <p:ext uri="{BB962C8B-B14F-4D97-AF65-F5344CB8AC3E}">
        <p14:creationId xmlns:p14="http://schemas.microsoft.com/office/powerpoint/2010/main" val="210113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0970"/>
            <a:ext cx="6660232" cy="1097907"/>
          </a:xfrm>
        </p:spPr>
        <p:txBody>
          <a:bodyPr>
            <a:noAutofit/>
          </a:bodyPr>
          <a:lstStyle/>
          <a:p>
            <a:pPr marL="0" indent="0">
              <a:lnSpc>
                <a:spcPct val="115000"/>
              </a:lnSpc>
              <a:spcAft>
                <a:spcPts val="1000"/>
              </a:spcAft>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Adding </a:t>
            </a:r>
            <a:r>
              <a:rPr lang="en-GB" sz="2400" b="1" dirty="0">
                <a:latin typeface="Calibri" panose="020F0502020204030204" pitchFamily="34" charset="0"/>
                <a:ea typeface="Calibri" panose="020F0502020204030204" pitchFamily="34" charset="0"/>
                <a:cs typeface="Times New Roman" panose="02020603050405020304" pitchFamily="18" charset="0"/>
              </a:rPr>
              <a:t>a note to Progress Review tab to remind users what to write – centre switch</a:t>
            </a:r>
          </a:p>
          <a:p>
            <a:pPr marL="0" indent="0">
              <a:spcBef>
                <a:spcPct val="0"/>
              </a:spcBef>
              <a:buClrTx/>
              <a:buFontTx/>
              <a:buNone/>
              <a:defRPr/>
            </a:pPr>
            <a:endParaRPr lang="en-GB" altLang="en-US" sz="1600" b="1" dirty="0">
              <a:latin typeface="Arial" panose="020B0604020202020204" pitchFamily="34" charset="0"/>
            </a:endParaRPr>
          </a:p>
        </p:txBody>
      </p:sp>
      <p:sp>
        <p:nvSpPr>
          <p:cNvPr id="3" name="Rectangle 2"/>
          <p:cNvSpPr/>
          <p:nvPr/>
        </p:nvSpPr>
        <p:spPr>
          <a:xfrm>
            <a:off x="2483768" y="1425357"/>
            <a:ext cx="6336704" cy="307777"/>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Once the review is saved, the text box disappears:</a:t>
            </a:r>
          </a:p>
        </p:txBody>
      </p:sp>
      <p:pic>
        <p:nvPicPr>
          <p:cNvPr id="6" name="Picture 5"/>
          <p:cNvPicPr/>
          <p:nvPr/>
        </p:nvPicPr>
        <p:blipFill>
          <a:blip r:embed="rId2"/>
          <a:stretch>
            <a:fillRect/>
          </a:stretch>
        </p:blipFill>
        <p:spPr>
          <a:xfrm>
            <a:off x="2627783" y="1772816"/>
            <a:ext cx="5568021" cy="3905055"/>
          </a:xfrm>
          <a:prstGeom prst="rect">
            <a:avLst/>
          </a:prstGeom>
        </p:spPr>
      </p:pic>
      <p:sp>
        <p:nvSpPr>
          <p:cNvPr id="2" name="Rectangle 1"/>
          <p:cNvSpPr/>
          <p:nvPr/>
        </p:nvSpPr>
        <p:spPr>
          <a:xfrm>
            <a:off x="2339752" y="5867400"/>
            <a:ext cx="4572000" cy="543162"/>
          </a:xfrm>
          <a:prstGeom prst="rect">
            <a:avLst/>
          </a:prstGeom>
        </p:spPr>
        <p:txBody>
          <a:bodyPr>
            <a:spAutoFit/>
          </a:bodyPr>
          <a:lstStyle/>
          <a:p>
            <a:pPr>
              <a:lnSpc>
                <a:spcPct val="107000"/>
              </a:lnSpc>
              <a:spcAft>
                <a:spcPts val="800"/>
              </a:spcAft>
            </a:pPr>
            <a:r>
              <a:rPr lang="en-GB"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This development is available upon request.  Please contact us to have your text inserted into the Progress review area.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0754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To </a:t>
            </a:r>
            <a:r>
              <a:rPr lang="en-GB" sz="2400" b="1" dirty="0">
                <a:solidFill>
                  <a:srgbClr val="000000"/>
                </a:solidFill>
                <a:latin typeface="Calibri" panose="020F0502020204030204" pitchFamily="34" charset="0"/>
                <a:ea typeface="Calibri" panose="020F0502020204030204" pitchFamily="34" charset="0"/>
              </a:rPr>
              <a:t>Do tab, Progress Review links to open specific Progress Review pop up </a:t>
            </a:r>
            <a:endParaRPr lang="en-GB" sz="2800" dirty="0">
              <a:solidFill>
                <a:srgbClr val="000000"/>
              </a:solidFill>
              <a:latin typeface="Calibri" panose="020F0502020204030204" pitchFamily="34" charset="0"/>
              <a:ea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p:txBody>
      </p:sp>
      <p:sp>
        <p:nvSpPr>
          <p:cNvPr id="3" name="Rectangle 2"/>
          <p:cNvSpPr/>
          <p:nvPr/>
        </p:nvSpPr>
        <p:spPr>
          <a:xfrm>
            <a:off x="2490739" y="1197084"/>
            <a:ext cx="6534473" cy="1815882"/>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In order to assist assessors in completing pre-set progress reviews the hyperlink reminder on the </a:t>
            </a:r>
            <a:r>
              <a:rPr lang="en-GB" sz="1400" dirty="0">
                <a:latin typeface="Calibri" panose="020F0502020204030204" pitchFamily="34" charset="0"/>
                <a:cs typeface="Calibri" panose="020F0502020204030204" pitchFamily="34" charset="0"/>
              </a:rPr>
              <a:t>To Do </a:t>
            </a:r>
            <a:r>
              <a:rPr lang="en-GB" sz="1400" b="0" dirty="0">
                <a:latin typeface="Calibri" panose="020F0502020204030204" pitchFamily="34" charset="0"/>
                <a:cs typeface="Calibri" panose="020F0502020204030204" pitchFamily="34" charset="0"/>
              </a:rPr>
              <a:t>tab for the assessor has changed.  This will hopefully prevent assessors from creating a duplicate by using the </a:t>
            </a:r>
            <a:r>
              <a:rPr lang="en-GB" sz="1400" dirty="0">
                <a:latin typeface="Calibri" panose="020F0502020204030204" pitchFamily="34" charset="0"/>
                <a:cs typeface="Calibri" panose="020F0502020204030204" pitchFamily="34" charset="0"/>
              </a:rPr>
              <a:t>Add new review</a:t>
            </a:r>
            <a:r>
              <a:rPr lang="en-GB" sz="1400" b="0" dirty="0">
                <a:latin typeface="Calibri" panose="020F0502020204030204" pitchFamily="34" charset="0"/>
                <a:cs typeface="Calibri" panose="020F0502020204030204" pitchFamily="34" charset="0"/>
              </a:rPr>
              <a:t> area, instead of filling in the pre-planned one.</a:t>
            </a:r>
          </a:p>
          <a:p>
            <a:r>
              <a:rPr lang="en-GB" sz="1400" b="0" dirty="0">
                <a:latin typeface="Calibri" panose="020F0502020204030204" pitchFamily="34" charset="0"/>
                <a:cs typeface="Calibri" panose="020F0502020204030204" pitchFamily="34" charset="0"/>
              </a:rPr>
              <a:t>The hyperlink now reads </a:t>
            </a:r>
            <a:r>
              <a:rPr lang="en-GB" sz="1400" dirty="0">
                <a:latin typeface="Calibri" panose="020F0502020204030204" pitchFamily="34" charset="0"/>
                <a:cs typeface="Calibri" panose="020F0502020204030204" pitchFamily="34" charset="0"/>
              </a:rPr>
              <a:t>Edit</a:t>
            </a:r>
            <a:r>
              <a:rPr lang="en-GB" sz="1400" b="0" dirty="0">
                <a:latin typeface="Calibri" panose="020F0502020204030204" pitchFamily="34" charset="0"/>
                <a:cs typeface="Calibri" panose="020F0502020204030204" pitchFamily="34" charset="0"/>
              </a:rPr>
              <a:t> rather than </a:t>
            </a:r>
            <a:r>
              <a:rPr lang="en-GB" sz="1400" dirty="0">
                <a:latin typeface="Calibri" panose="020F0502020204030204" pitchFamily="34" charset="0"/>
                <a:cs typeface="Calibri" panose="020F0502020204030204" pitchFamily="34" charset="0"/>
              </a:rPr>
              <a:t>View</a:t>
            </a:r>
            <a:r>
              <a:rPr lang="en-GB" sz="1400" b="0" dirty="0">
                <a:latin typeface="Calibri" panose="020F0502020204030204" pitchFamily="34" charset="0"/>
                <a:cs typeface="Calibri" panose="020F0502020204030204" pitchFamily="34" charset="0"/>
              </a:rPr>
              <a:t> on the </a:t>
            </a:r>
            <a:r>
              <a:rPr lang="en-GB" sz="1400" dirty="0">
                <a:latin typeface="Calibri" panose="020F0502020204030204" pitchFamily="34" charset="0"/>
                <a:cs typeface="Calibri" panose="020F0502020204030204" pitchFamily="34" charset="0"/>
              </a:rPr>
              <a:t>To Do </a:t>
            </a:r>
            <a:r>
              <a:rPr lang="en-GB" sz="1400" b="0" dirty="0">
                <a:latin typeface="Calibri" panose="020F0502020204030204" pitchFamily="34" charset="0"/>
                <a:cs typeface="Calibri" panose="020F0502020204030204" pitchFamily="34" charset="0"/>
              </a:rPr>
              <a:t>list for upcoming and overdue reviews.  Instead of going to the </a:t>
            </a:r>
            <a:r>
              <a:rPr lang="en-GB" sz="1400" dirty="0">
                <a:latin typeface="Calibri" panose="020F0502020204030204" pitchFamily="34" charset="0"/>
                <a:cs typeface="Calibri" panose="020F0502020204030204" pitchFamily="34" charset="0"/>
              </a:rPr>
              <a:t>Progress review </a:t>
            </a:r>
            <a:r>
              <a:rPr lang="en-GB" sz="1400" b="0" dirty="0">
                <a:latin typeface="Calibri" panose="020F0502020204030204" pitchFamily="34" charset="0"/>
                <a:cs typeface="Calibri" panose="020F0502020204030204" pitchFamily="34" charset="0"/>
              </a:rPr>
              <a:t>tab in </a:t>
            </a:r>
            <a:r>
              <a:rPr lang="en-GB" sz="1400" dirty="0">
                <a:latin typeface="Calibri" panose="020F0502020204030204" pitchFamily="34" charset="0"/>
                <a:cs typeface="Calibri" panose="020F0502020204030204" pitchFamily="34" charset="0"/>
              </a:rPr>
              <a:t>My learners</a:t>
            </a:r>
            <a:r>
              <a:rPr lang="en-GB" sz="1400" b="0" dirty="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 Edit </a:t>
            </a:r>
            <a:r>
              <a:rPr lang="en-GB" sz="1400" b="0" dirty="0">
                <a:latin typeface="Calibri" panose="020F0502020204030204" pitchFamily="34" charset="0"/>
                <a:cs typeface="Calibri" panose="020F0502020204030204" pitchFamily="34" charset="0"/>
              </a:rPr>
              <a:t>instead opens a pop-up of the pre-planned review in question for the assessor to complete.</a:t>
            </a:r>
          </a:p>
        </p:txBody>
      </p:sp>
      <p:pic>
        <p:nvPicPr>
          <p:cNvPr id="5" name="Picture 4"/>
          <p:cNvPicPr/>
          <p:nvPr/>
        </p:nvPicPr>
        <p:blipFill>
          <a:blip r:embed="rId2"/>
          <a:stretch>
            <a:fillRect/>
          </a:stretch>
        </p:blipFill>
        <p:spPr>
          <a:xfrm>
            <a:off x="2699792" y="3193410"/>
            <a:ext cx="5334000" cy="595630"/>
          </a:xfrm>
          <a:prstGeom prst="rect">
            <a:avLst/>
          </a:prstGeom>
        </p:spPr>
      </p:pic>
      <p:sp>
        <p:nvSpPr>
          <p:cNvPr id="6" name="Rectangle 5"/>
          <p:cNvSpPr/>
          <p:nvPr/>
        </p:nvSpPr>
        <p:spPr>
          <a:xfrm>
            <a:off x="7308304" y="3651498"/>
            <a:ext cx="361950" cy="209550"/>
          </a:xfrm>
          <a:prstGeom prst="rect">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p:nvPicPr>
        <p:blipFill>
          <a:blip r:embed="rId3"/>
          <a:stretch>
            <a:fillRect/>
          </a:stretch>
        </p:blipFill>
        <p:spPr>
          <a:xfrm>
            <a:off x="2699792" y="4138895"/>
            <a:ext cx="5324475" cy="1810385"/>
          </a:xfrm>
          <a:prstGeom prst="rect">
            <a:avLst/>
          </a:prstGeom>
        </p:spPr>
      </p:pic>
    </p:spTree>
    <p:extLst>
      <p:ext uri="{BB962C8B-B14F-4D97-AF65-F5344CB8AC3E}">
        <p14:creationId xmlns:p14="http://schemas.microsoft.com/office/powerpoint/2010/main" val="25320455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Allowing </a:t>
            </a:r>
            <a:r>
              <a:rPr lang="en-GB" sz="2400" b="1" dirty="0">
                <a:solidFill>
                  <a:srgbClr val="000000"/>
                </a:solidFill>
                <a:latin typeface="Calibri" panose="020F0502020204030204" pitchFamily="34" charset="0"/>
                <a:ea typeface="Calibri" panose="020F0502020204030204" pitchFamily="34" charset="0"/>
              </a:rPr>
              <a:t>CA to alter a pre-set sequence of Progress Reviews - removing previous set without creating a new </a:t>
            </a:r>
            <a:r>
              <a:rPr lang="en-GB" sz="2400" b="1" dirty="0" smtClean="0">
                <a:solidFill>
                  <a:srgbClr val="000000"/>
                </a:solidFill>
                <a:latin typeface="Calibri" panose="020F0502020204030204" pitchFamily="34" charset="0"/>
                <a:ea typeface="Calibri" panose="020F0502020204030204" pitchFamily="34" charset="0"/>
              </a:rPr>
              <a:t>one</a:t>
            </a:r>
            <a:endParaRPr lang="en-GB" altLang="en-US" sz="1600" b="1" dirty="0">
              <a:latin typeface="Arial" panose="020B0604020202020204" pitchFamily="34" charset="0"/>
            </a:endParaRPr>
          </a:p>
        </p:txBody>
      </p:sp>
      <p:sp>
        <p:nvSpPr>
          <p:cNvPr id="3" name="Rectangle 2"/>
          <p:cNvSpPr/>
          <p:nvPr/>
        </p:nvSpPr>
        <p:spPr>
          <a:xfrm>
            <a:off x="2491987" y="1700808"/>
            <a:ext cx="6102425" cy="954107"/>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We have added a second scenario when removing </a:t>
            </a:r>
            <a:r>
              <a:rPr lang="en-GB" sz="1400" dirty="0">
                <a:latin typeface="Calibri" panose="020F0502020204030204" pitchFamily="34" charset="0"/>
                <a:cs typeface="Calibri" panose="020F0502020204030204" pitchFamily="34" charset="0"/>
              </a:rPr>
              <a:t>pre-set Progress reviews </a:t>
            </a:r>
            <a:r>
              <a:rPr lang="en-GB" sz="1400" b="0" dirty="0">
                <a:latin typeface="Calibri" panose="020F0502020204030204" pitchFamily="34" charset="0"/>
                <a:cs typeface="Calibri" panose="020F0502020204030204" pitchFamily="34" charset="0"/>
              </a:rPr>
              <a:t>in the </a:t>
            </a:r>
            <a:r>
              <a:rPr lang="en-GB" sz="1400" dirty="0" smtClean="0">
                <a:latin typeface="Calibri" panose="020F0502020204030204" pitchFamily="34" charset="0"/>
                <a:cs typeface="Calibri" panose="020F0502020204030204" pitchFamily="34" charset="0"/>
              </a:rPr>
              <a:t>User </a:t>
            </a:r>
            <a:r>
              <a:rPr lang="en-GB" sz="1400" dirty="0">
                <a:latin typeface="Calibri" panose="020F0502020204030204" pitchFamily="34" charset="0"/>
                <a:cs typeface="Calibri" panose="020F0502020204030204" pitchFamily="34" charset="0"/>
              </a:rPr>
              <a:t>tab</a:t>
            </a:r>
            <a:r>
              <a:rPr lang="en-GB" sz="1400" b="0" dirty="0">
                <a:latin typeface="Calibri" panose="020F0502020204030204" pitchFamily="34" charset="0"/>
                <a:cs typeface="Calibri" panose="020F0502020204030204" pitchFamily="34" charset="0"/>
              </a:rPr>
              <a:t>.  Currently the system requires you to add a new set when removing an old one, but we realise this isn’t always the case.  You can now delete an old series and save those changes without setting up a new set of reviews.</a:t>
            </a:r>
          </a:p>
        </p:txBody>
      </p:sp>
      <p:pic>
        <p:nvPicPr>
          <p:cNvPr id="6" name="Picture 5"/>
          <p:cNvPicPr/>
          <p:nvPr/>
        </p:nvPicPr>
        <p:blipFill>
          <a:blip r:embed="rId2"/>
          <a:stretch>
            <a:fillRect/>
          </a:stretch>
        </p:blipFill>
        <p:spPr>
          <a:xfrm>
            <a:off x="2522412" y="2787698"/>
            <a:ext cx="6226051" cy="3233589"/>
          </a:xfrm>
          <a:prstGeom prst="rect">
            <a:avLst/>
          </a:prstGeom>
        </p:spPr>
      </p:pic>
    </p:spTree>
    <p:extLst>
      <p:ext uri="{BB962C8B-B14F-4D97-AF65-F5344CB8AC3E}">
        <p14:creationId xmlns:p14="http://schemas.microsoft.com/office/powerpoint/2010/main" val="14943726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Allowing </a:t>
            </a:r>
            <a:r>
              <a:rPr lang="en-GB" sz="2400" b="1" dirty="0">
                <a:solidFill>
                  <a:srgbClr val="000000"/>
                </a:solidFill>
                <a:latin typeface="Calibri" panose="020F0502020204030204" pitchFamily="34" charset="0"/>
                <a:ea typeface="Calibri" panose="020F0502020204030204" pitchFamily="34" charset="0"/>
              </a:rPr>
              <a:t>CA to alter a pre-set sequence of Progress Reviews - removing previous set without creating a new </a:t>
            </a:r>
            <a:r>
              <a:rPr lang="en-GB" sz="2400" b="1" dirty="0" smtClean="0">
                <a:solidFill>
                  <a:srgbClr val="000000"/>
                </a:solidFill>
                <a:latin typeface="Calibri" panose="020F0502020204030204" pitchFamily="34" charset="0"/>
                <a:ea typeface="Calibri" panose="020F0502020204030204" pitchFamily="34" charset="0"/>
              </a:rPr>
              <a:t>one</a:t>
            </a:r>
            <a:endParaRPr lang="en-GB" altLang="en-US" sz="1600" b="1" dirty="0">
              <a:latin typeface="Arial" panose="020B0604020202020204" pitchFamily="34" charset="0"/>
            </a:endParaRPr>
          </a:p>
        </p:txBody>
      </p:sp>
      <p:sp>
        <p:nvSpPr>
          <p:cNvPr id="3" name="Rectangle 2"/>
          <p:cNvSpPr/>
          <p:nvPr/>
        </p:nvSpPr>
        <p:spPr>
          <a:xfrm>
            <a:off x="2495472" y="1654641"/>
            <a:ext cx="6102425" cy="523220"/>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The dates and recurrence pattern fields will only be activated and required if </a:t>
            </a:r>
            <a:r>
              <a:rPr lang="en-GB" sz="1400" dirty="0">
                <a:latin typeface="Calibri" panose="020F0502020204030204" pitchFamily="34" charset="0"/>
                <a:cs typeface="Calibri" panose="020F0502020204030204" pitchFamily="34" charset="0"/>
              </a:rPr>
              <a:t>Start </a:t>
            </a:r>
            <a:r>
              <a:rPr lang="en-GB" sz="1400" dirty="0" smtClean="0">
                <a:latin typeface="Calibri" panose="020F0502020204030204" pitchFamily="34" charset="0"/>
                <a:cs typeface="Calibri" panose="020F0502020204030204" pitchFamily="34" charset="0"/>
              </a:rPr>
              <a:t>new… </a:t>
            </a:r>
            <a:r>
              <a:rPr lang="en-GB" sz="1400" b="0" dirty="0" smtClean="0">
                <a:latin typeface="Calibri" panose="020F0502020204030204" pitchFamily="34" charset="0"/>
                <a:cs typeface="Calibri" panose="020F0502020204030204" pitchFamily="34" charset="0"/>
              </a:rPr>
              <a:t>is </a:t>
            </a:r>
            <a:r>
              <a:rPr lang="en-GB" sz="1400" b="0" dirty="0">
                <a:latin typeface="Calibri" panose="020F0502020204030204" pitchFamily="34" charset="0"/>
                <a:cs typeface="Calibri" panose="020F0502020204030204" pitchFamily="34" charset="0"/>
              </a:rPr>
              <a:t>selected.</a:t>
            </a:r>
          </a:p>
        </p:txBody>
      </p:sp>
      <p:pic>
        <p:nvPicPr>
          <p:cNvPr id="7" name="Picture 6"/>
          <p:cNvPicPr/>
          <p:nvPr/>
        </p:nvPicPr>
        <p:blipFill>
          <a:blip r:embed="rId2"/>
          <a:stretch>
            <a:fillRect/>
          </a:stretch>
        </p:blipFill>
        <p:spPr>
          <a:xfrm>
            <a:off x="2491987" y="2348880"/>
            <a:ext cx="5629275" cy="3781425"/>
          </a:xfrm>
          <a:prstGeom prst="rect">
            <a:avLst/>
          </a:prstGeom>
        </p:spPr>
      </p:pic>
    </p:spTree>
    <p:extLst>
      <p:ext uri="{BB962C8B-B14F-4D97-AF65-F5344CB8AC3E}">
        <p14:creationId xmlns:p14="http://schemas.microsoft.com/office/powerpoint/2010/main" val="31580226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314869"/>
            <a:ext cx="6660232" cy="1097907"/>
          </a:xfrm>
        </p:spPr>
        <p:txBody>
          <a:bodyPr>
            <a:noAutofit/>
          </a:bodyPr>
          <a:lstStyle/>
          <a:p>
            <a:pPr marL="0" indent="0">
              <a:spcAft>
                <a:spcPts val="0"/>
              </a:spcAft>
              <a:buNone/>
            </a:pPr>
            <a:r>
              <a:rPr lang="en-GB" sz="2400" b="1" dirty="0" smtClean="0">
                <a:solidFill>
                  <a:srgbClr val="000000"/>
                </a:solidFill>
                <a:latin typeface="Calibri" panose="020F0502020204030204" pitchFamily="34" charset="0"/>
                <a:ea typeface="Calibri" panose="020F0502020204030204" pitchFamily="34" charset="0"/>
              </a:rPr>
              <a:t>Preventing </a:t>
            </a:r>
            <a:r>
              <a:rPr lang="en-GB" sz="2400" b="1" dirty="0">
                <a:solidFill>
                  <a:srgbClr val="000000"/>
                </a:solidFill>
                <a:latin typeface="Calibri" panose="020F0502020204030204" pitchFamily="34" charset="0"/>
                <a:ea typeface="Calibri" panose="020F0502020204030204" pitchFamily="34" charset="0"/>
              </a:rPr>
              <a:t>users selecting an end date that is before the start date in the Diary </a:t>
            </a:r>
            <a:endParaRPr lang="en-GB" altLang="en-US" sz="1600" b="1" dirty="0">
              <a:latin typeface="Arial" panose="020B0604020202020204" pitchFamily="34" charset="0"/>
            </a:endParaRPr>
          </a:p>
        </p:txBody>
      </p:sp>
      <p:sp>
        <p:nvSpPr>
          <p:cNvPr id="3" name="Rectangle 2"/>
          <p:cNvSpPr/>
          <p:nvPr/>
        </p:nvSpPr>
        <p:spPr>
          <a:xfrm>
            <a:off x="2483768" y="1268760"/>
            <a:ext cx="6102425" cy="1384995"/>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In the </a:t>
            </a:r>
            <a:r>
              <a:rPr lang="en-GB" sz="1400" dirty="0">
                <a:latin typeface="Calibri" panose="020F0502020204030204" pitchFamily="34" charset="0"/>
                <a:cs typeface="Calibri" panose="020F0502020204030204" pitchFamily="34" charset="0"/>
              </a:rPr>
              <a:t>Diary</a:t>
            </a:r>
            <a:r>
              <a:rPr lang="en-GB" sz="1400" b="0" dirty="0">
                <a:latin typeface="Calibri" panose="020F0502020204030204" pitchFamily="34" charset="0"/>
                <a:cs typeface="Calibri" panose="020F0502020204030204" pitchFamily="34" charset="0"/>
              </a:rPr>
              <a:t>, there has been a small adjustment to prevent mistakes being made. You cannot now add an end date that is before the start date. Being able to do this previously affected the OTJ calculations and we want to eliminate this problem.</a:t>
            </a:r>
          </a:p>
          <a:p>
            <a:r>
              <a:rPr lang="en-GB" sz="1400" b="0" dirty="0">
                <a:latin typeface="Calibri" panose="020F0502020204030204" pitchFamily="34" charset="0"/>
                <a:cs typeface="Calibri" panose="020F0502020204030204" pitchFamily="34" charset="0"/>
              </a:rPr>
              <a:t>When selecting an </a:t>
            </a:r>
            <a:r>
              <a:rPr lang="en-GB" sz="1400" dirty="0">
                <a:latin typeface="Calibri" panose="020F0502020204030204" pitchFamily="34" charset="0"/>
                <a:cs typeface="Calibri" panose="020F0502020204030204" pitchFamily="34" charset="0"/>
              </a:rPr>
              <a:t>End date</a:t>
            </a:r>
            <a:r>
              <a:rPr lang="en-GB" sz="1400" b="0" dirty="0">
                <a:latin typeface="Calibri" panose="020F0502020204030204" pitchFamily="34" charset="0"/>
                <a:cs typeface="Calibri" panose="020F0502020204030204" pitchFamily="34" charset="0"/>
              </a:rPr>
              <a:t>, dates before the </a:t>
            </a:r>
            <a:r>
              <a:rPr lang="en-GB" sz="1400" dirty="0">
                <a:latin typeface="Calibri" panose="020F0502020204030204" pitchFamily="34" charset="0"/>
                <a:cs typeface="Calibri" panose="020F0502020204030204" pitchFamily="34" charset="0"/>
              </a:rPr>
              <a:t>Start date </a:t>
            </a:r>
            <a:r>
              <a:rPr lang="en-GB" sz="1400" b="0" dirty="0">
                <a:latin typeface="Calibri" panose="020F0502020204030204" pitchFamily="34" charset="0"/>
                <a:cs typeface="Calibri" panose="020F0502020204030204" pitchFamily="34" charset="0"/>
              </a:rPr>
              <a:t>are now greyed out in the calendar selector.</a:t>
            </a:r>
          </a:p>
        </p:txBody>
      </p:sp>
      <p:pic>
        <p:nvPicPr>
          <p:cNvPr id="6" name="Picture 5"/>
          <p:cNvPicPr/>
          <p:nvPr/>
        </p:nvPicPr>
        <p:blipFill>
          <a:blip r:embed="rId2"/>
          <a:stretch>
            <a:fillRect/>
          </a:stretch>
        </p:blipFill>
        <p:spPr>
          <a:xfrm>
            <a:off x="3203848" y="2762091"/>
            <a:ext cx="4219575" cy="2971165"/>
          </a:xfrm>
          <a:prstGeom prst="rect">
            <a:avLst/>
          </a:prstGeom>
        </p:spPr>
      </p:pic>
    </p:spTree>
    <p:extLst>
      <p:ext uri="{BB962C8B-B14F-4D97-AF65-F5344CB8AC3E}">
        <p14:creationId xmlns:p14="http://schemas.microsoft.com/office/powerpoint/2010/main" val="39677019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24759</TotalTime>
  <Words>1497</Words>
  <Application>Microsoft Office PowerPoint</Application>
  <PresentationFormat>On-screen Show (4:3)</PresentationFormat>
  <Paragraphs>153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Arial Narrow</vt:lpstr>
      <vt:lpstr>Calibri</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540</cp:revision>
  <dcterms:created xsi:type="dcterms:W3CDTF">2000-12-07T15:45:22Z</dcterms:created>
  <dcterms:modified xsi:type="dcterms:W3CDTF">2021-02-25T10:49:05Z</dcterms:modified>
</cp:coreProperties>
</file>