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749" r:id="rId2"/>
    <p:sldId id="761" r:id="rId3"/>
    <p:sldId id="750" r:id="rId4"/>
    <p:sldId id="759" r:id="rId5"/>
    <p:sldId id="751" r:id="rId6"/>
    <p:sldId id="752" r:id="rId7"/>
    <p:sldId id="753" r:id="rId8"/>
    <p:sldId id="754" r:id="rId9"/>
    <p:sldId id="755" r:id="rId10"/>
    <p:sldId id="756" r:id="rId11"/>
    <p:sldId id="757" r:id="rId12"/>
    <p:sldId id="760" r:id="rId13"/>
  </p:sldIdLst>
  <p:sldSz cx="9144000" cy="6858000" type="screen4x3"/>
  <p:notesSz cx="6797675" cy="9928225"/>
  <p:defaultTextStyle>
    <a:defPPr>
      <a:defRPr lang="en-GB"/>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DDDDDD"/>
    <a:srgbClr val="000099"/>
    <a:srgbClr val="B2B2B2"/>
    <a:srgbClr val="FF99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926" autoAdjust="0"/>
    <p:restoredTop sz="93960" autoAdjust="0"/>
  </p:normalViewPr>
  <p:slideViewPr>
    <p:cSldViewPr>
      <p:cViewPr varScale="1">
        <p:scale>
          <a:sx n="74" d="100"/>
          <a:sy n="74" d="100"/>
        </p:scale>
        <p:origin x="1716" y="7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a:extLst>
              <a:ext uri="{FF2B5EF4-FFF2-40B4-BE49-F238E27FC236}">
                <a16:creationId xmlns="" xmlns:a16="http://schemas.microsoft.com/office/drawing/2014/main" id="{361B4C75-7B20-468F-B439-C4105CDA9EAD}"/>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b="0">
                <a:latin typeface="Times New Roman" panose="02020603050405020304" pitchFamily="18" charset="0"/>
              </a:defRPr>
            </a:lvl1pPr>
          </a:lstStyle>
          <a:p>
            <a:pPr>
              <a:defRPr/>
            </a:pPr>
            <a:endParaRPr lang="en-US" altLang="en-US" dirty="0"/>
          </a:p>
        </p:txBody>
      </p:sp>
      <p:sp>
        <p:nvSpPr>
          <p:cNvPr id="144387" name="Rectangle 3">
            <a:extLst>
              <a:ext uri="{FF2B5EF4-FFF2-40B4-BE49-F238E27FC236}">
                <a16:creationId xmlns="" xmlns:a16="http://schemas.microsoft.com/office/drawing/2014/main" id="{26853DC6-E56B-4979-973D-03530A4C6324}"/>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b="0">
                <a:latin typeface="Times New Roman" panose="02020603050405020304" pitchFamily="18" charset="0"/>
              </a:defRPr>
            </a:lvl1pPr>
          </a:lstStyle>
          <a:p>
            <a:pPr>
              <a:defRPr/>
            </a:pPr>
            <a:endParaRPr lang="en-US" altLang="en-US" dirty="0"/>
          </a:p>
        </p:txBody>
      </p:sp>
      <p:sp>
        <p:nvSpPr>
          <p:cNvPr id="144388" name="Rectangle 4">
            <a:extLst>
              <a:ext uri="{FF2B5EF4-FFF2-40B4-BE49-F238E27FC236}">
                <a16:creationId xmlns="" xmlns:a16="http://schemas.microsoft.com/office/drawing/2014/main" id="{E0136EAF-B717-4864-A300-C084247E4BB9}"/>
              </a:ext>
            </a:extLst>
          </p:cNvPr>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b="0">
                <a:latin typeface="Times New Roman" panose="02020603050405020304" pitchFamily="18" charset="0"/>
              </a:defRPr>
            </a:lvl1pPr>
          </a:lstStyle>
          <a:p>
            <a:pPr>
              <a:defRPr/>
            </a:pPr>
            <a:endParaRPr lang="en-US" altLang="en-US" dirty="0"/>
          </a:p>
        </p:txBody>
      </p:sp>
      <p:sp>
        <p:nvSpPr>
          <p:cNvPr id="144389" name="Rectangle 5">
            <a:extLst>
              <a:ext uri="{FF2B5EF4-FFF2-40B4-BE49-F238E27FC236}">
                <a16:creationId xmlns="" xmlns:a16="http://schemas.microsoft.com/office/drawing/2014/main" id="{97E85068-11AF-4663-B51E-99C6BF5AF3B8}"/>
              </a:ext>
            </a:extLst>
          </p:cNvPr>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a:latin typeface="Times New Roman" panose="02020603050405020304" pitchFamily="18" charset="0"/>
              </a:defRPr>
            </a:lvl1pPr>
          </a:lstStyle>
          <a:p>
            <a:pPr>
              <a:defRPr/>
            </a:pPr>
            <a:fld id="{AD7ECB46-1F94-4D1D-9E6E-847B90EDBDFB}" type="slidenum">
              <a:rPr lang="en-US" altLang="en-US"/>
              <a:pPr>
                <a:defRPr/>
              </a:pPr>
              <a:t>‹#›</a:t>
            </a:fld>
            <a:endParaRPr lang="en-US" altLang="en-US" dirty="0"/>
          </a:p>
        </p:txBody>
      </p:sp>
    </p:spTree>
    <p:extLst>
      <p:ext uri="{BB962C8B-B14F-4D97-AF65-F5344CB8AC3E}">
        <p14:creationId xmlns:p14="http://schemas.microsoft.com/office/powerpoint/2010/main" val="736896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0BB90176-6049-4B97-93D7-FD2978932FB0}"/>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b="0">
                <a:latin typeface="Times New Roman" panose="02020603050405020304" pitchFamily="18" charset="0"/>
              </a:defRPr>
            </a:lvl1pPr>
          </a:lstStyle>
          <a:p>
            <a:pPr>
              <a:defRPr/>
            </a:pPr>
            <a:endParaRPr lang="en-GB" altLang="en-US" dirty="0"/>
          </a:p>
        </p:txBody>
      </p:sp>
      <p:sp>
        <p:nvSpPr>
          <p:cNvPr id="6147" name="Rectangle 3">
            <a:extLst>
              <a:ext uri="{FF2B5EF4-FFF2-40B4-BE49-F238E27FC236}">
                <a16:creationId xmlns="" xmlns:a16="http://schemas.microsoft.com/office/drawing/2014/main" id="{4755DA11-4792-4426-B5D2-33BC16F93EAD}"/>
              </a:ext>
            </a:extLst>
          </p:cNvPr>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b="0">
                <a:latin typeface="Times New Roman" panose="02020603050405020304" pitchFamily="18" charset="0"/>
              </a:defRPr>
            </a:lvl1pPr>
          </a:lstStyle>
          <a:p>
            <a:pPr>
              <a:defRPr/>
            </a:pPr>
            <a:endParaRPr lang="en-GB" altLang="en-US" dirty="0"/>
          </a:p>
        </p:txBody>
      </p:sp>
      <p:sp>
        <p:nvSpPr>
          <p:cNvPr id="2052" name="Rectangle 4">
            <a:extLst>
              <a:ext uri="{FF2B5EF4-FFF2-40B4-BE49-F238E27FC236}">
                <a16:creationId xmlns="" xmlns:a16="http://schemas.microsoft.com/office/drawing/2014/main" id="{124D3057-E581-4344-94E6-43219D370312}"/>
              </a:ext>
            </a:extLst>
          </p:cNvPr>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 xmlns:a16="http://schemas.microsoft.com/office/drawing/2014/main" id="{0A8F48ED-8EF5-46D5-8E2F-9EA313F8CD84}"/>
              </a:ext>
            </a:extLst>
          </p:cNvPr>
          <p:cNvSpPr>
            <a:spLocks noGrp="1" noChangeArrowheads="1"/>
          </p:cNvSpPr>
          <p:nvPr>
            <p:ph type="body" sz="quarter" idx="3"/>
          </p:nvPr>
        </p:nvSpPr>
        <p:spPr bwMode="auto">
          <a:xfrm>
            <a:off x="906463" y="4716463"/>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150" name="Rectangle 6">
            <a:extLst>
              <a:ext uri="{FF2B5EF4-FFF2-40B4-BE49-F238E27FC236}">
                <a16:creationId xmlns="" xmlns:a16="http://schemas.microsoft.com/office/drawing/2014/main" id="{70F1823A-DFFF-4074-9905-04D7F8C41216}"/>
              </a:ext>
            </a:extLst>
          </p:cNvPr>
          <p:cNvSpPr>
            <a:spLocks noGrp="1" noChangeArrowheads="1"/>
          </p:cNvSpPr>
          <p:nvPr>
            <p:ph type="ftr" sz="quarter" idx="4"/>
          </p:nvPr>
        </p:nvSpPr>
        <p:spPr bwMode="auto">
          <a:xfrm>
            <a:off x="0"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b="0">
                <a:latin typeface="Times New Roman" panose="02020603050405020304" pitchFamily="18" charset="0"/>
              </a:defRPr>
            </a:lvl1pPr>
          </a:lstStyle>
          <a:p>
            <a:pPr>
              <a:defRPr/>
            </a:pPr>
            <a:endParaRPr lang="en-GB" altLang="en-US" dirty="0"/>
          </a:p>
        </p:txBody>
      </p:sp>
      <p:sp>
        <p:nvSpPr>
          <p:cNvPr id="6151" name="Rectangle 7">
            <a:extLst>
              <a:ext uri="{FF2B5EF4-FFF2-40B4-BE49-F238E27FC236}">
                <a16:creationId xmlns="" xmlns:a16="http://schemas.microsoft.com/office/drawing/2014/main" id="{F00071FD-2273-4F51-863F-7FCA0D0FD9A1}"/>
              </a:ext>
            </a:extLst>
          </p:cNvPr>
          <p:cNvSpPr>
            <a:spLocks noGrp="1" noChangeArrowheads="1"/>
          </p:cNvSpPr>
          <p:nvPr>
            <p:ph type="sldNum" sz="quarter" idx="5"/>
          </p:nvPr>
        </p:nvSpPr>
        <p:spPr bwMode="auto">
          <a:xfrm>
            <a:off x="3851275" y="9431338"/>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a:latin typeface="Times New Roman" panose="02020603050405020304" pitchFamily="18" charset="0"/>
              </a:defRPr>
            </a:lvl1pPr>
          </a:lstStyle>
          <a:p>
            <a:pPr>
              <a:defRPr/>
            </a:pPr>
            <a:fld id="{322A35F0-ED50-4CF5-AB8A-690CB94A5C51}" type="slidenum">
              <a:rPr lang="en-GB" altLang="en-US"/>
              <a:pPr>
                <a:defRPr/>
              </a:pPr>
              <a:t>‹#›</a:t>
            </a:fld>
            <a:endParaRPr lang="en-GB" altLang="en-US" dirty="0"/>
          </a:p>
        </p:txBody>
      </p:sp>
    </p:spTree>
    <p:extLst>
      <p:ext uri="{BB962C8B-B14F-4D97-AF65-F5344CB8AC3E}">
        <p14:creationId xmlns:p14="http://schemas.microsoft.com/office/powerpoint/2010/main" val="545079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8301551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04072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81900" y="1143000"/>
            <a:ext cx="1562100" cy="5715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895600" y="1143000"/>
            <a:ext cx="4533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98897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609625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91519216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895600" y="1143000"/>
            <a:ext cx="2895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943600" y="1143000"/>
            <a:ext cx="2895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072994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154274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090473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5162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118304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1347977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36D65EE6-0026-4C7E-BC1E-97F6614173C6}"/>
              </a:ext>
            </a:extLst>
          </p:cNvPr>
          <p:cNvSpPr>
            <a:spLocks noGrp="1" noChangeArrowheads="1"/>
          </p:cNvSpPr>
          <p:nvPr>
            <p:ph type="title"/>
          </p:nvPr>
        </p:nvSpPr>
        <p:spPr bwMode="auto">
          <a:xfrm>
            <a:off x="2895600" y="5867400"/>
            <a:ext cx="6248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a:t>
            </a:r>
          </a:p>
        </p:txBody>
      </p:sp>
      <p:sp>
        <p:nvSpPr>
          <p:cNvPr id="1027" name="Rectangle 3">
            <a:extLst>
              <a:ext uri="{FF2B5EF4-FFF2-40B4-BE49-F238E27FC236}">
                <a16:creationId xmlns="" xmlns:a16="http://schemas.microsoft.com/office/drawing/2014/main" id="{ECBB28C2-6CE0-4FCD-8315-C18584C855CD}"/>
              </a:ext>
            </a:extLst>
          </p:cNvPr>
          <p:cNvSpPr>
            <a:spLocks noGrp="1" noChangeArrowheads="1"/>
          </p:cNvSpPr>
          <p:nvPr>
            <p:ph type="body" idx="1"/>
          </p:nvPr>
        </p:nvSpPr>
        <p:spPr bwMode="auto">
          <a:xfrm>
            <a:off x="2895600" y="11430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r" rtl="0" eaLnBrk="0" fontAlgn="base" hangingPunct="0">
        <a:spcBef>
          <a:spcPct val="0"/>
        </a:spcBef>
        <a:spcAft>
          <a:spcPct val="0"/>
        </a:spcAft>
        <a:defRPr sz="3600" kern="1200">
          <a:solidFill>
            <a:schemeClr val="tx2"/>
          </a:solidFill>
          <a:latin typeface="+mj-lt"/>
          <a:ea typeface="+mj-ea"/>
          <a:cs typeface="+mj-cs"/>
        </a:defRPr>
      </a:lvl1pPr>
      <a:lvl2pPr algn="r" rtl="0" eaLnBrk="0" fontAlgn="base" hangingPunct="0">
        <a:spcBef>
          <a:spcPct val="0"/>
        </a:spcBef>
        <a:spcAft>
          <a:spcPct val="0"/>
        </a:spcAft>
        <a:defRPr sz="3600">
          <a:solidFill>
            <a:schemeClr val="tx2"/>
          </a:solidFill>
          <a:latin typeface="Arial Black" panose="020B0A04020102020204" pitchFamily="34" charset="0"/>
        </a:defRPr>
      </a:lvl2pPr>
      <a:lvl3pPr algn="r" rtl="0" eaLnBrk="0" fontAlgn="base" hangingPunct="0">
        <a:spcBef>
          <a:spcPct val="0"/>
        </a:spcBef>
        <a:spcAft>
          <a:spcPct val="0"/>
        </a:spcAft>
        <a:defRPr sz="3600">
          <a:solidFill>
            <a:schemeClr val="tx2"/>
          </a:solidFill>
          <a:latin typeface="Arial Black" panose="020B0A04020102020204" pitchFamily="34" charset="0"/>
        </a:defRPr>
      </a:lvl3pPr>
      <a:lvl4pPr algn="r" rtl="0" eaLnBrk="0" fontAlgn="base" hangingPunct="0">
        <a:spcBef>
          <a:spcPct val="0"/>
        </a:spcBef>
        <a:spcAft>
          <a:spcPct val="0"/>
        </a:spcAft>
        <a:defRPr sz="3600">
          <a:solidFill>
            <a:schemeClr val="tx2"/>
          </a:solidFill>
          <a:latin typeface="Arial Black" panose="020B0A04020102020204" pitchFamily="34" charset="0"/>
        </a:defRPr>
      </a:lvl4pPr>
      <a:lvl5pPr algn="r" rtl="0" eaLnBrk="0" fontAlgn="base" hangingPunct="0">
        <a:spcBef>
          <a:spcPct val="0"/>
        </a:spcBef>
        <a:spcAft>
          <a:spcPct val="0"/>
        </a:spcAft>
        <a:defRPr sz="3600">
          <a:solidFill>
            <a:schemeClr val="tx2"/>
          </a:solidFill>
          <a:latin typeface="Arial Black" panose="020B0A04020102020204" pitchFamily="34" charset="0"/>
        </a:defRPr>
      </a:lvl5pPr>
      <a:lvl6pPr marL="457200" algn="r" rtl="0" eaLnBrk="0" fontAlgn="base" hangingPunct="0">
        <a:spcBef>
          <a:spcPct val="0"/>
        </a:spcBef>
        <a:spcAft>
          <a:spcPct val="0"/>
        </a:spcAft>
        <a:defRPr sz="3600">
          <a:solidFill>
            <a:schemeClr val="tx2"/>
          </a:solidFill>
          <a:latin typeface="Arial Black" panose="020B0A04020102020204" pitchFamily="34" charset="0"/>
        </a:defRPr>
      </a:lvl6pPr>
      <a:lvl7pPr marL="914400" algn="r" rtl="0" eaLnBrk="0" fontAlgn="base" hangingPunct="0">
        <a:spcBef>
          <a:spcPct val="0"/>
        </a:spcBef>
        <a:spcAft>
          <a:spcPct val="0"/>
        </a:spcAft>
        <a:defRPr sz="3600">
          <a:solidFill>
            <a:schemeClr val="tx2"/>
          </a:solidFill>
          <a:latin typeface="Arial Black" panose="020B0A04020102020204" pitchFamily="34" charset="0"/>
        </a:defRPr>
      </a:lvl7pPr>
      <a:lvl8pPr marL="1371600" algn="r" rtl="0" eaLnBrk="0" fontAlgn="base" hangingPunct="0">
        <a:spcBef>
          <a:spcPct val="0"/>
        </a:spcBef>
        <a:spcAft>
          <a:spcPct val="0"/>
        </a:spcAft>
        <a:defRPr sz="3600">
          <a:solidFill>
            <a:schemeClr val="tx2"/>
          </a:solidFill>
          <a:latin typeface="Arial Black" panose="020B0A04020102020204" pitchFamily="34" charset="0"/>
        </a:defRPr>
      </a:lvl8pPr>
      <a:lvl9pPr marL="1828800" algn="r" rtl="0" eaLnBrk="0" fontAlgn="base" hangingPunct="0">
        <a:spcBef>
          <a:spcPct val="0"/>
        </a:spcBef>
        <a:spcAft>
          <a:spcPct val="0"/>
        </a:spcAft>
        <a:defRPr sz="36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rgbClr val="000099"/>
        </a:buClr>
        <a:buChar char="•"/>
        <a:defRPr sz="36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Font typeface="CommonBullets"/>
        <a:buChar char="&gt;"/>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99"/>
        </a:buClr>
        <a:buChar char="•"/>
        <a:defRPr sz="32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0099"/>
        </a:buClr>
        <a:buChar char="–"/>
        <a:defRPr sz="32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0099"/>
        </a:buClr>
        <a:buChar char="»"/>
        <a:defRPr sz="3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411760" y="2564904"/>
            <a:ext cx="6488309" cy="2160587"/>
          </a:xfrm>
        </p:spPr>
        <p:txBody>
          <a:bodyPr>
            <a:noAutofit/>
          </a:bodyPr>
          <a:lstStyle/>
          <a:p>
            <a:pPr marL="0" indent="0" algn="ctr">
              <a:buFontTx/>
              <a:buNone/>
              <a:defRPr/>
            </a:pPr>
            <a:r>
              <a:rPr lang="en-GB" sz="4800" b="1" dirty="0">
                <a:latin typeface="Calibri" panose="020F0502020204030204" pitchFamily="34" charset="0"/>
                <a:cs typeface="Calibri" panose="020F0502020204030204" pitchFamily="34" charset="0"/>
              </a:rPr>
              <a:t>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sz="1400" b="1" dirty="0">
              <a:latin typeface="Calibri" panose="020F0502020204030204" pitchFamily="34" charset="0"/>
              <a:cs typeface="Calibri" panose="020F0502020204030204" pitchFamily="34" charset="0"/>
            </a:endParaRPr>
          </a:p>
          <a:p>
            <a:pPr marL="0" indent="0">
              <a:buFontTx/>
              <a:buNone/>
              <a:defRPr/>
            </a:pPr>
            <a:endParaRPr lang="en-GB" sz="1400" b="1" dirty="0">
              <a:latin typeface="Calibri" panose="020F0502020204030204" pitchFamily="34" charset="0"/>
              <a:cs typeface="Calibri" panose="020F0502020204030204" pitchFamily="34" charset="0"/>
            </a:endParaRPr>
          </a:p>
          <a:p>
            <a:pPr marL="0" indent="0">
              <a:buFontTx/>
              <a:buNone/>
              <a:defRPr/>
            </a:pPr>
            <a:endParaRPr lang="en-GB" sz="1400" b="1" dirty="0">
              <a:latin typeface="Calibri" panose="020F0502020204030204" pitchFamily="34" charset="0"/>
              <a:cs typeface="Calibri" panose="020F0502020204030204" pitchFamily="34" charset="0"/>
            </a:endParaRPr>
          </a:p>
          <a:p>
            <a:pPr marL="0" indent="0">
              <a:buNone/>
              <a:defRPr/>
            </a:pPr>
            <a:endParaRPr lang="en-GB" altLang="en-US" sz="14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424336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484438" y="461963"/>
            <a:ext cx="6515100"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buNone/>
            </a:pPr>
            <a:r>
              <a:rPr lang="en-GB" sz="1400" dirty="0">
                <a:latin typeface="Calibri" panose="020F0502020204030204" pitchFamily="34" charset="0"/>
                <a:cs typeface="Calibri" panose="020F0502020204030204" pitchFamily="34" charset="0"/>
              </a:rPr>
              <a:t>In the Reports / Progress tab, there is a report for the OTJT. This is available for assessors, IQAs, EQAs, OSUs, Line Managers and Centre Admins. There is a filter for learner, curriculum area and employer.</a:t>
            </a:r>
          </a:p>
          <a:p>
            <a:pPr marL="0" indent="0">
              <a:buNone/>
            </a:pPr>
            <a:endParaRPr lang="en-GB" sz="1600" dirty="0"/>
          </a:p>
          <a:p>
            <a:pPr marL="0" indent="0">
              <a:buNone/>
            </a:pPr>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altLang="en-US" sz="16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Arial" panose="020B0604020202020204" pitchFamily="34" charset="0"/>
            </a:endParaRPr>
          </a:p>
          <a:p>
            <a:pPr marL="0" indent="0">
              <a:buFontTx/>
              <a:buNone/>
              <a:defRPr/>
            </a:pPr>
            <a:endParaRPr lang="en-GB" altLang="en-US" sz="1600" dirty="0">
              <a:latin typeface="Calibri" panose="020F0502020204030204" pitchFamily="34" charset="0"/>
              <a:cs typeface="Calibri" panose="020F0502020204030204" pitchFamily="34" charset="0"/>
            </a:endParaRPr>
          </a:p>
        </p:txBody>
      </p:sp>
      <p:pic>
        <p:nvPicPr>
          <p:cNvPr id="7" name="Picture 6"/>
          <p:cNvPicPr/>
          <p:nvPr/>
        </p:nvPicPr>
        <p:blipFill>
          <a:blip r:embed="rId2" cstate="print"/>
          <a:srcRect/>
          <a:stretch>
            <a:fillRect/>
          </a:stretch>
        </p:blipFill>
        <p:spPr bwMode="auto">
          <a:xfrm>
            <a:off x="3909698" y="2060848"/>
            <a:ext cx="2591618" cy="2504727"/>
          </a:xfrm>
          <a:prstGeom prst="rect">
            <a:avLst/>
          </a:prstGeom>
          <a:noFill/>
          <a:ln w="9525">
            <a:noFill/>
            <a:miter lim="800000"/>
            <a:headEnd/>
            <a:tailEnd/>
          </a:ln>
        </p:spPr>
      </p:pic>
      <p:pic>
        <p:nvPicPr>
          <p:cNvPr id="9" name="Picture 8"/>
          <p:cNvPicPr/>
          <p:nvPr/>
        </p:nvPicPr>
        <p:blipFill rotWithShape="1">
          <a:blip r:embed="rId3" cstate="print"/>
          <a:srcRect t="29681"/>
          <a:stretch/>
        </p:blipFill>
        <p:spPr bwMode="auto">
          <a:xfrm>
            <a:off x="2496507" y="4644358"/>
            <a:ext cx="5731510" cy="1511935"/>
          </a:xfrm>
          <a:prstGeom prst="rect">
            <a:avLst/>
          </a:prstGeom>
          <a:ln>
            <a:noFill/>
          </a:ln>
          <a:extLst>
            <a:ext uri="{53640926-AAD7-44D8-BBD7-CCE9431645EC}">
              <a14:shadowObscured xmlns:a14="http://schemas.microsoft.com/office/drawing/2010/main"/>
            </a:ext>
          </a:extLst>
        </p:spPr>
      </p:pic>
      <p:sp>
        <p:nvSpPr>
          <p:cNvPr id="10" name="Rectangle 9"/>
          <p:cNvSpPr/>
          <p:nvPr/>
        </p:nvSpPr>
        <p:spPr>
          <a:xfrm>
            <a:off x="3995936" y="3732800"/>
            <a:ext cx="828675" cy="200025"/>
          </a:xfrm>
          <a:prstGeom prst="rect">
            <a:avLst/>
          </a:prstGeom>
          <a:noFill/>
          <a:ln w="2857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Tree>
    <p:extLst>
      <p:ext uri="{BB962C8B-B14F-4D97-AF65-F5344CB8AC3E}">
        <p14:creationId xmlns:p14="http://schemas.microsoft.com/office/powerpoint/2010/main" val="371454852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555776" y="205386"/>
            <a:ext cx="6515100"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Emailing in 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buNone/>
            </a:pPr>
            <a:r>
              <a:rPr lang="en-GB" sz="1400" b="1" dirty="0">
                <a:latin typeface="Calibri" panose="020F0502020204030204" pitchFamily="34" charset="0"/>
                <a:cs typeface="Calibri" panose="020F0502020204030204" pitchFamily="34" charset="0"/>
              </a:rPr>
              <a:t>The “emailing in” function can also be used </a:t>
            </a:r>
            <a:r>
              <a:rPr lang="en-GB" sz="1400" b="1" dirty="0" smtClean="0">
                <a:latin typeface="Calibri" panose="020F0502020204030204" pitchFamily="34" charset="0"/>
                <a:cs typeface="Calibri" panose="020F0502020204030204" pitchFamily="34" charset="0"/>
              </a:rPr>
              <a:t>with </a:t>
            </a:r>
            <a:r>
              <a:rPr lang="en-GB" sz="1400" b="1" dirty="0">
                <a:latin typeface="Calibri" panose="020F0502020204030204" pitchFamily="34" charset="0"/>
                <a:cs typeface="Calibri" panose="020F0502020204030204" pitchFamily="34" charset="0"/>
              </a:rPr>
              <a:t>OTJT </a:t>
            </a:r>
            <a:r>
              <a:rPr lang="en-GB" sz="1400" b="1" dirty="0" smtClean="0">
                <a:latin typeface="Calibri" panose="020F0502020204030204" pitchFamily="34" charset="0"/>
                <a:cs typeface="Calibri" panose="020F0502020204030204" pitchFamily="34" charset="0"/>
              </a:rPr>
              <a:t>for both the learner and the assessor</a:t>
            </a:r>
            <a:endParaRPr lang="en-GB" sz="1400" b="1" dirty="0">
              <a:latin typeface="Calibri" panose="020F0502020204030204" pitchFamily="34" charset="0"/>
              <a:cs typeface="Calibri" panose="020F0502020204030204" pitchFamily="34" charset="0"/>
            </a:endParaRPr>
          </a:p>
          <a:p>
            <a:pPr marL="0" indent="0">
              <a:buNone/>
            </a:pPr>
            <a:endParaRPr lang="en-GB" sz="1400" dirty="0" smtClean="0">
              <a:latin typeface="Calibri" panose="020F0502020204030204" pitchFamily="34" charset="0"/>
              <a:cs typeface="Calibri" panose="020F0502020204030204" pitchFamily="34" charset="0"/>
            </a:endParaRPr>
          </a:p>
          <a:p>
            <a:pPr marL="0" indent="0">
              <a:buNone/>
            </a:pPr>
            <a:r>
              <a:rPr lang="en-GB" sz="1400" dirty="0" smtClean="0">
                <a:latin typeface="Calibri" panose="020F0502020204030204" pitchFamily="34" charset="0"/>
                <a:cs typeface="Calibri" panose="020F0502020204030204" pitchFamily="34" charset="0"/>
              </a:rPr>
              <a:t>Learner</a:t>
            </a:r>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400" dirty="0" smtClean="0">
              <a:latin typeface="Calibri" panose="020F0502020204030204" pitchFamily="34" charset="0"/>
              <a:cs typeface="Calibri" panose="020F0502020204030204" pitchFamily="34" charset="0"/>
            </a:endParaRPr>
          </a:p>
          <a:p>
            <a:pPr marL="0" indent="0">
              <a:buNone/>
            </a:pPr>
            <a:endParaRPr lang="en-GB" sz="1400" dirty="0">
              <a:latin typeface="Calibri" panose="020F0502020204030204" pitchFamily="34" charset="0"/>
              <a:cs typeface="Calibri" panose="020F0502020204030204" pitchFamily="34" charset="0"/>
            </a:endParaRPr>
          </a:p>
          <a:p>
            <a:pPr marL="0" indent="0">
              <a:buNone/>
            </a:pPr>
            <a:r>
              <a:rPr lang="en-GB" sz="1400" dirty="0" smtClean="0">
                <a:latin typeface="Calibri" panose="020F0502020204030204" pitchFamily="34" charset="0"/>
                <a:cs typeface="Calibri" panose="020F0502020204030204" pitchFamily="34" charset="0"/>
              </a:rPr>
              <a:t>Assessor</a:t>
            </a:r>
            <a:endParaRPr lang="en-GB" sz="1400" dirty="0">
              <a:latin typeface="Calibri" panose="020F0502020204030204" pitchFamily="34" charset="0"/>
              <a:cs typeface="Calibri" panose="020F0502020204030204" pitchFamily="34" charset="0"/>
            </a:endParaRPr>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r>
              <a:rPr lang="en-GB" sz="1400" dirty="0" smtClean="0">
                <a:latin typeface="Calibri" panose="020F0502020204030204" pitchFamily="34" charset="0"/>
                <a:cs typeface="Calibri" panose="020F0502020204030204" pitchFamily="34" charset="0"/>
              </a:rPr>
              <a:t>Emails </a:t>
            </a:r>
            <a:r>
              <a:rPr lang="en-GB" sz="1400" dirty="0">
                <a:latin typeface="Calibri" panose="020F0502020204030204" pitchFamily="34" charset="0"/>
                <a:cs typeface="Calibri" panose="020F0502020204030204" pitchFamily="34" charset="0"/>
              </a:rPr>
              <a:t>can be sent to </a:t>
            </a:r>
            <a:r>
              <a:rPr lang="en-GB" sz="1400" dirty="0" err="1" smtClean="0">
                <a:latin typeface="Calibri" panose="020F0502020204030204" pitchFamily="34" charset="0"/>
                <a:cs typeface="Calibri" panose="020F0502020204030204" pitchFamily="34" charset="0"/>
              </a:rPr>
              <a:t>VQManager</a:t>
            </a:r>
            <a:r>
              <a:rPr lang="en-GB" sz="1400" dirty="0" smtClean="0">
                <a:latin typeface="Calibri" panose="020F0502020204030204" pitchFamily="34" charset="0"/>
                <a:cs typeface="Calibri" panose="020F0502020204030204" pitchFamily="34" charset="0"/>
              </a:rPr>
              <a:t> and the </a:t>
            </a:r>
            <a:r>
              <a:rPr lang="en-GB" sz="1400" dirty="0">
                <a:latin typeface="Calibri" panose="020F0502020204030204" pitchFamily="34" charset="0"/>
                <a:cs typeface="Calibri" panose="020F0502020204030204" pitchFamily="34" charset="0"/>
              </a:rPr>
              <a:t>email arrives in a table on the To Do tab entitled: Emails awaiting further processing and can be added to:</a:t>
            </a:r>
          </a:p>
          <a:p>
            <a:r>
              <a:rPr lang="en-GB" sz="1400" dirty="0">
                <a:latin typeface="Calibri" panose="020F0502020204030204" pitchFamily="34" charset="0"/>
                <a:cs typeface="Calibri" panose="020F0502020204030204" pitchFamily="34" charset="0"/>
              </a:rPr>
              <a:t>Learner activity log</a:t>
            </a:r>
          </a:p>
          <a:p>
            <a:r>
              <a:rPr lang="en-GB" sz="1400" dirty="0">
                <a:latin typeface="Calibri" panose="020F0502020204030204" pitchFamily="34" charset="0"/>
                <a:cs typeface="Calibri" panose="020F0502020204030204" pitchFamily="34" charset="0"/>
              </a:rPr>
              <a:t>Learner diary. </a:t>
            </a:r>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altLang="en-US" sz="16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Arial" panose="020B0604020202020204" pitchFamily="34" charset="0"/>
            </a:endParaRPr>
          </a:p>
          <a:p>
            <a:pPr marL="0" indent="0">
              <a:buFontTx/>
              <a:buNone/>
              <a:defRPr/>
            </a:pPr>
            <a:endParaRPr lang="en-GB" altLang="en-US" sz="1600"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3536550" y="2827140"/>
            <a:ext cx="5369131" cy="2206989"/>
          </a:xfrm>
          <a:prstGeom prst="rect">
            <a:avLst/>
          </a:prstGeom>
        </p:spPr>
      </p:pic>
      <p:pic>
        <p:nvPicPr>
          <p:cNvPr id="4" name="Picture 3"/>
          <p:cNvPicPr>
            <a:picLocks noChangeAspect="1"/>
          </p:cNvPicPr>
          <p:nvPr/>
        </p:nvPicPr>
        <p:blipFill>
          <a:blip r:embed="rId3"/>
          <a:stretch>
            <a:fillRect/>
          </a:stretch>
        </p:blipFill>
        <p:spPr>
          <a:xfrm>
            <a:off x="3497658" y="1506249"/>
            <a:ext cx="5408023" cy="1247478"/>
          </a:xfrm>
          <a:prstGeom prst="rect">
            <a:avLst/>
          </a:prstGeom>
        </p:spPr>
      </p:pic>
    </p:spTree>
    <p:extLst>
      <p:ext uri="{BB962C8B-B14F-4D97-AF65-F5344CB8AC3E}">
        <p14:creationId xmlns:p14="http://schemas.microsoft.com/office/powerpoint/2010/main" val="53408889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469952" y="508223"/>
            <a:ext cx="6530552"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spcBef>
                <a:spcPct val="0"/>
              </a:spcBef>
              <a:buClrTx/>
              <a:buNone/>
              <a:defRPr/>
            </a:pPr>
            <a:r>
              <a:rPr lang="en-GB" sz="1400" b="1" dirty="0">
                <a:latin typeface="Calibri" panose="020F0502020204030204" pitchFamily="34" charset="0"/>
                <a:cs typeface="Calibri" panose="020F0502020204030204" pitchFamily="34" charset="0"/>
              </a:rPr>
              <a:t>Extending a learner’s end date – where and what might be the consequences with </a:t>
            </a:r>
            <a:r>
              <a:rPr lang="en-GB" sz="1400" b="1" dirty="0" err="1">
                <a:latin typeface="Calibri" panose="020F0502020204030204" pitchFamily="34" charset="0"/>
                <a:cs typeface="Calibri" panose="020F0502020204030204" pitchFamily="34" charset="0"/>
              </a:rPr>
              <a:t>VQManager</a:t>
            </a:r>
            <a:r>
              <a:rPr lang="en-GB" sz="1400" b="1" dirty="0">
                <a:latin typeface="Calibri" panose="020F0502020204030204" pitchFamily="34" charset="0"/>
                <a:cs typeface="Calibri" panose="020F0502020204030204" pitchFamily="34" charset="0"/>
              </a:rPr>
              <a:t>?</a:t>
            </a:r>
          </a:p>
          <a:p>
            <a:pPr marL="0" indent="0">
              <a:spcBef>
                <a:spcPct val="0"/>
              </a:spcBef>
              <a:buClrTx/>
              <a:buFontTx/>
              <a:buNone/>
              <a:defRPr/>
            </a:pPr>
            <a:endParaRPr lang="en-GB" altLang="en-US" sz="1600" b="1" dirty="0">
              <a:latin typeface="Calibri" panose="020F0502020204030204" pitchFamily="34" charset="0"/>
              <a:cs typeface="Calibri" panose="020F0502020204030204" pitchFamily="34" charset="0"/>
            </a:endParaRPr>
          </a:p>
          <a:p>
            <a:pPr marL="0" indent="0">
              <a:buFontTx/>
              <a:buNone/>
              <a:defRPr/>
            </a:pPr>
            <a:r>
              <a:rPr lang="en-GB" sz="1400" dirty="0" smtClean="0">
                <a:latin typeface="Calibri" panose="020F0502020204030204" pitchFamily="34" charset="0"/>
                <a:cs typeface="Calibri" panose="020F0502020204030204" pitchFamily="34" charset="0"/>
              </a:rPr>
              <a:t>Please note: - only hours entered in between the qualification start and end date will be added to the calculation. – </a:t>
            </a:r>
            <a:r>
              <a:rPr lang="en-GB" sz="1400" dirty="0" err="1" smtClean="0">
                <a:latin typeface="Calibri" panose="020F0502020204030204" pitchFamily="34" charset="0"/>
                <a:cs typeface="Calibri" panose="020F0502020204030204" pitchFamily="34" charset="0"/>
              </a:rPr>
              <a:t>i.e</a:t>
            </a:r>
            <a:r>
              <a:rPr lang="en-GB" sz="1400" dirty="0" smtClean="0">
                <a:latin typeface="Calibri" panose="020F0502020204030204" pitchFamily="34" charset="0"/>
                <a:cs typeface="Calibri" panose="020F0502020204030204" pitchFamily="34" charset="0"/>
              </a:rPr>
              <a:t>, in the below example between 07/02/19 and 03/02/20</a:t>
            </a:r>
          </a:p>
          <a:p>
            <a:pPr marL="0" indent="0">
              <a:buFontTx/>
              <a:buNone/>
              <a:defRPr/>
            </a:pPr>
            <a:endParaRPr lang="en-GB" sz="1400" dirty="0">
              <a:latin typeface="Calibri" panose="020F0502020204030204" pitchFamily="34" charset="0"/>
              <a:cs typeface="Calibri" panose="020F0502020204030204" pitchFamily="34" charset="0"/>
            </a:endParaRPr>
          </a:p>
          <a:p>
            <a:pPr marL="0" indent="0">
              <a:buFontTx/>
              <a:buNone/>
              <a:defRPr/>
            </a:pPr>
            <a:endParaRPr lang="en-GB" sz="1400" dirty="0" smtClean="0">
              <a:latin typeface="Calibri" panose="020F0502020204030204" pitchFamily="34" charset="0"/>
              <a:cs typeface="Calibri" panose="020F0502020204030204" pitchFamily="34" charset="0"/>
            </a:endParaRPr>
          </a:p>
          <a:p>
            <a:pPr marL="0" indent="0">
              <a:buFontTx/>
              <a:buNone/>
              <a:defRPr/>
            </a:pPr>
            <a:endParaRPr lang="en-GB" sz="1400" dirty="0">
              <a:latin typeface="Calibri" panose="020F0502020204030204" pitchFamily="34" charset="0"/>
              <a:cs typeface="Calibri" panose="020F0502020204030204" pitchFamily="34" charset="0"/>
            </a:endParaRPr>
          </a:p>
          <a:p>
            <a:pPr marL="0" indent="0">
              <a:buFontTx/>
              <a:buNone/>
              <a:defRPr/>
            </a:pPr>
            <a:endParaRPr lang="en-GB" sz="1400" dirty="0" smtClean="0">
              <a:latin typeface="Calibri" panose="020F0502020204030204" pitchFamily="34" charset="0"/>
              <a:cs typeface="Calibri" panose="020F0502020204030204" pitchFamily="34" charset="0"/>
            </a:endParaRPr>
          </a:p>
          <a:p>
            <a:pPr marL="0" indent="0">
              <a:buFontTx/>
              <a:buNone/>
              <a:defRPr/>
            </a:pPr>
            <a:endParaRPr lang="en-GB" sz="1400" dirty="0">
              <a:latin typeface="Calibri" panose="020F0502020204030204" pitchFamily="34" charset="0"/>
              <a:cs typeface="Calibri" panose="020F0502020204030204" pitchFamily="34" charset="0"/>
            </a:endParaRPr>
          </a:p>
          <a:p>
            <a:pPr marL="0" indent="0">
              <a:buFontTx/>
              <a:buNone/>
              <a:defRPr/>
            </a:pPr>
            <a:endParaRPr lang="en-GB" sz="1400" dirty="0" smtClean="0">
              <a:latin typeface="Calibri" panose="020F0502020204030204" pitchFamily="34" charset="0"/>
              <a:cs typeface="Calibri" panose="020F0502020204030204" pitchFamily="34" charset="0"/>
            </a:endParaRPr>
          </a:p>
          <a:p>
            <a:pPr marL="0" indent="0">
              <a:buFontTx/>
              <a:buNone/>
              <a:defRPr/>
            </a:pPr>
            <a:r>
              <a:rPr lang="en-GB" sz="1400" dirty="0" smtClean="0">
                <a:latin typeface="Calibri" panose="020F0502020204030204" pitchFamily="34" charset="0"/>
                <a:cs typeface="Calibri" panose="020F0502020204030204" pitchFamily="34" charset="0"/>
              </a:rPr>
              <a:t>So if you need to add more hours beyond the learner’s end date, you will need to adjust the end date in the learner’s profile.  This will not affect the total number of hours required if you use the second version of recording the OTJ hours:</a:t>
            </a:r>
          </a:p>
          <a:p>
            <a:pPr marL="0" indent="0">
              <a:buFontTx/>
              <a:buNone/>
              <a:defRPr/>
            </a:pPr>
            <a:endParaRPr lang="en-GB" sz="1400" dirty="0">
              <a:latin typeface="Calibri" panose="020F0502020204030204" pitchFamily="34" charset="0"/>
              <a:cs typeface="Calibri" panose="020F0502020204030204" pitchFamily="34" charset="0"/>
            </a:endParaRPr>
          </a:p>
          <a:p>
            <a:pPr marL="0" indent="0">
              <a:buNone/>
              <a:defRPr/>
            </a:pPr>
            <a:endParaRPr lang="en-GB" sz="1600" dirty="0">
              <a:latin typeface="Calibri" panose="020F0502020204030204" pitchFamily="34" charset="0"/>
              <a:cs typeface="Calibri" panose="020F0502020204030204" pitchFamily="34" charset="0"/>
            </a:endParaRPr>
          </a:p>
          <a:p>
            <a:pPr marL="0" indent="0">
              <a:buFontTx/>
              <a:buNone/>
              <a:defRPr/>
            </a:pPr>
            <a:endParaRPr lang="en-GB" altLang="en-US" sz="1600" b="1" dirty="0">
              <a:solidFill>
                <a:srgbClr val="000000"/>
              </a:solidFill>
              <a:latin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Arial" panose="020B0604020202020204" pitchFamily="34" charset="0"/>
            </a:endParaRPr>
          </a:p>
          <a:p>
            <a:pPr marL="0" indent="0">
              <a:buFontTx/>
              <a:buNone/>
              <a:defRPr/>
            </a:pPr>
            <a:endParaRPr lang="en-GB" altLang="en-US" sz="1600" dirty="0">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rotWithShape="1">
          <a:blip r:embed="rId2"/>
          <a:srcRect r="20045"/>
          <a:stretch/>
        </p:blipFill>
        <p:spPr>
          <a:xfrm>
            <a:off x="2469952" y="2876551"/>
            <a:ext cx="6594574" cy="714324"/>
          </a:xfrm>
          <a:prstGeom prst="rect">
            <a:avLst/>
          </a:prstGeom>
        </p:spPr>
      </p:pic>
      <p:sp>
        <p:nvSpPr>
          <p:cNvPr id="4" name="Rectangle 3"/>
          <p:cNvSpPr/>
          <p:nvPr/>
        </p:nvSpPr>
        <p:spPr bwMode="auto">
          <a:xfrm>
            <a:off x="2469952" y="2876549"/>
            <a:ext cx="6594574" cy="714325"/>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rgbClr val="003399"/>
              </a:buClr>
              <a:buSzPct val="125000"/>
              <a:buFontTx/>
              <a:buChar char="•"/>
              <a:tabLst/>
            </a:pPr>
            <a:endParaRPr kumimoji="0" lang="en-GB" sz="2400" b="1" i="0" u="none" strike="noStrike" cap="none" normalizeH="0" baseline="0">
              <a:ln>
                <a:noFill/>
              </a:ln>
              <a:solidFill>
                <a:schemeClr val="tx1"/>
              </a:solidFill>
              <a:effectLst/>
              <a:latin typeface="Arial" panose="020B0604020202020204" pitchFamily="34" charset="0"/>
            </a:endParaRPr>
          </a:p>
        </p:txBody>
      </p:sp>
      <p:pic>
        <p:nvPicPr>
          <p:cNvPr id="8" name="Picture 7"/>
          <p:cNvPicPr>
            <a:picLocks noChangeAspect="1"/>
          </p:cNvPicPr>
          <p:nvPr/>
        </p:nvPicPr>
        <p:blipFill rotWithShape="1">
          <a:blip r:embed="rId3"/>
          <a:srcRect t="49409" r="7502"/>
          <a:stretch/>
        </p:blipFill>
        <p:spPr>
          <a:xfrm>
            <a:off x="2462338" y="4754229"/>
            <a:ext cx="6538166" cy="1140936"/>
          </a:xfrm>
          <a:prstGeom prst="rect">
            <a:avLst/>
          </a:prstGeom>
        </p:spPr>
      </p:pic>
    </p:spTree>
    <p:extLst>
      <p:ext uri="{BB962C8B-B14F-4D97-AF65-F5344CB8AC3E}">
        <p14:creationId xmlns:p14="http://schemas.microsoft.com/office/powerpoint/2010/main" val="22703461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562990" y="404664"/>
            <a:ext cx="6488309"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r>
              <a:rPr lang="en-GB" sz="1400" b="1" dirty="0">
                <a:latin typeface="Calibri" panose="020F0502020204030204" pitchFamily="34" charset="0"/>
                <a:cs typeface="Calibri" panose="020F0502020204030204" pitchFamily="34" charset="0"/>
              </a:rPr>
              <a:t>The Apprenticeship Standard learners are required to show they have spent 20% of their paid working time </a:t>
            </a:r>
            <a:r>
              <a:rPr lang="en-GB" sz="1400" b="1" dirty="0" smtClean="0">
                <a:latin typeface="Calibri" panose="020F0502020204030204" pitchFamily="34" charset="0"/>
                <a:cs typeface="Calibri" panose="020F0502020204030204" pitchFamily="34" charset="0"/>
              </a:rPr>
              <a:t>completing </a:t>
            </a:r>
            <a:r>
              <a:rPr lang="en-GB" sz="1400" b="1" dirty="0">
                <a:latin typeface="Calibri" panose="020F0502020204030204" pitchFamily="34" charset="0"/>
                <a:cs typeface="Calibri" panose="020F0502020204030204" pitchFamily="34" charset="0"/>
              </a:rPr>
              <a:t>off-the-job training. </a:t>
            </a:r>
            <a:endParaRPr lang="en-GB" sz="1400" b="1" dirty="0" smtClean="0">
              <a:latin typeface="Calibri" panose="020F0502020204030204" pitchFamily="34" charset="0"/>
              <a:cs typeface="Calibri" panose="020F0502020204030204" pitchFamily="34" charset="0"/>
            </a:endParaRPr>
          </a:p>
          <a:p>
            <a:pPr marL="0" indent="0">
              <a:buFontTx/>
              <a:buNone/>
              <a:defRPr/>
            </a:pPr>
            <a:endParaRPr lang="en-GB" sz="1400" b="1" dirty="0">
              <a:latin typeface="Calibri" panose="020F0502020204030204" pitchFamily="34" charset="0"/>
              <a:cs typeface="Calibri" panose="020F0502020204030204" pitchFamily="34" charset="0"/>
            </a:endParaRPr>
          </a:p>
          <a:p>
            <a:pPr marL="0" indent="0">
              <a:buNone/>
              <a:defRPr/>
            </a:pPr>
            <a:r>
              <a:rPr lang="en-GB" sz="1400" dirty="0">
                <a:latin typeface="Calibri" panose="020F0502020204030204" pitchFamily="34" charset="0"/>
                <a:cs typeface="Calibri" panose="020F0502020204030204" pitchFamily="34" charset="0"/>
              </a:rPr>
              <a:t>The off the job training fields will only appear in </a:t>
            </a:r>
            <a:r>
              <a:rPr lang="en-GB" sz="1400" dirty="0" err="1">
                <a:latin typeface="Calibri" panose="020F0502020204030204" pitchFamily="34" charset="0"/>
                <a:cs typeface="Calibri" panose="020F0502020204030204" pitchFamily="34" charset="0"/>
              </a:rPr>
              <a:t>VQManager</a:t>
            </a:r>
            <a:r>
              <a:rPr lang="en-GB" sz="1400" dirty="0">
                <a:latin typeface="Calibri" panose="020F0502020204030204" pitchFamily="34" charset="0"/>
                <a:cs typeface="Calibri" panose="020F0502020204030204" pitchFamily="34" charset="0"/>
              </a:rPr>
              <a:t> </a:t>
            </a:r>
            <a:r>
              <a:rPr lang="en-GB" sz="1400" dirty="0" smtClean="0">
                <a:latin typeface="Calibri" panose="020F0502020204030204" pitchFamily="34" charset="0"/>
                <a:cs typeface="Calibri" panose="020F0502020204030204" pitchFamily="34" charset="0"/>
              </a:rPr>
              <a:t>when </a:t>
            </a:r>
            <a:r>
              <a:rPr lang="en-GB" sz="1400" dirty="0">
                <a:latin typeface="Calibri" panose="020F0502020204030204" pitchFamily="34" charset="0"/>
                <a:cs typeface="Calibri" panose="020F0502020204030204" pitchFamily="34" charset="0"/>
              </a:rPr>
              <a:t>the Centre Admin populates “working time” in the field in the learner user profile, i.e. the function is hidden for all users it is not relevant to</a:t>
            </a:r>
            <a:r>
              <a:rPr lang="en-GB" sz="1400" dirty="0" smtClean="0">
                <a:latin typeface="Calibri" panose="020F0502020204030204" pitchFamily="34" charset="0"/>
                <a:cs typeface="Calibri" panose="020F0502020204030204" pitchFamily="34" charset="0"/>
              </a:rPr>
              <a:t>. </a:t>
            </a:r>
            <a:endParaRPr lang="en-GB" sz="1400" dirty="0">
              <a:latin typeface="Calibri" panose="020F0502020204030204" pitchFamily="34" charset="0"/>
              <a:cs typeface="Calibri" panose="020F0502020204030204" pitchFamily="34" charset="0"/>
            </a:endParaRPr>
          </a:p>
          <a:p>
            <a:pPr marL="0" indent="0">
              <a:buFontTx/>
              <a:buNone/>
              <a:defRPr/>
            </a:pPr>
            <a:endParaRPr lang="en-GB" sz="1400" b="1" dirty="0">
              <a:latin typeface="Calibri" panose="020F0502020204030204" pitchFamily="34" charset="0"/>
              <a:cs typeface="Calibri" panose="020F0502020204030204" pitchFamily="34" charset="0"/>
            </a:endParaRPr>
          </a:p>
          <a:p>
            <a:pPr marL="0" indent="0">
              <a:buFontTx/>
              <a:buNone/>
              <a:defRPr/>
            </a:pPr>
            <a:endParaRPr lang="en-GB" sz="1400" b="1" dirty="0">
              <a:latin typeface="Calibri" panose="020F0502020204030204" pitchFamily="34" charset="0"/>
              <a:cs typeface="Calibri" panose="020F0502020204030204" pitchFamily="34" charset="0"/>
            </a:endParaRPr>
          </a:p>
          <a:p>
            <a:pPr marL="0" indent="0">
              <a:buFontTx/>
              <a:buNone/>
              <a:defRPr/>
            </a:pPr>
            <a:endParaRPr lang="en-GB" sz="1400" b="1" dirty="0">
              <a:latin typeface="Calibri" panose="020F0502020204030204" pitchFamily="34" charset="0"/>
              <a:cs typeface="Calibri" panose="020F0502020204030204" pitchFamily="34" charset="0"/>
            </a:endParaRPr>
          </a:p>
          <a:p>
            <a:pPr marL="0" indent="0">
              <a:buNone/>
              <a:defRPr/>
            </a:pPr>
            <a:endParaRPr lang="en-GB" altLang="en-US" sz="1400" dirty="0">
              <a:solidFill>
                <a:srgbClr val="000000"/>
              </a:solidFill>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2411760" y="3081496"/>
            <a:ext cx="6532016" cy="2204658"/>
          </a:xfrm>
          <a:prstGeom prst="rect">
            <a:avLst/>
          </a:prstGeom>
        </p:spPr>
      </p:pic>
    </p:spTree>
    <p:extLst>
      <p:ext uri="{BB962C8B-B14F-4D97-AF65-F5344CB8AC3E}">
        <p14:creationId xmlns:p14="http://schemas.microsoft.com/office/powerpoint/2010/main" val="192439027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613448" y="0"/>
            <a:ext cx="6530552"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buNone/>
              <a:defRPr/>
            </a:pPr>
            <a:r>
              <a:rPr lang="en-GB" altLang="en-US" sz="1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Using the first option, the system </a:t>
            </a:r>
            <a:r>
              <a:rPr lang="en-GB"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rPr>
              <a:t>uses the working hours, and the start and end dates for the learner, to work out total off-the-job hours required for the learner over the course of their study. (hours per week x 0.2) x no. of weeks between start and end date. </a:t>
            </a:r>
            <a:endParaRPr lang="en-GB" altLang="en-US" sz="1400" b="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defRPr/>
            </a:pPr>
            <a:endParaRPr lang="en-GB"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defRPr/>
            </a:pPr>
            <a:endParaRPr lang="en-GB" altLang="en-US" sz="1400" b="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defRPr/>
            </a:pPr>
            <a:endParaRPr lang="en-GB"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defRPr/>
            </a:pPr>
            <a:endParaRPr lang="en-GB" altLang="en-US" sz="1400" b="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defRPr/>
            </a:pPr>
            <a:endParaRPr lang="en-GB"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spcBef>
                <a:spcPct val="0"/>
              </a:spcBef>
              <a:buClrTx/>
              <a:buFontTx/>
              <a:buNone/>
              <a:defRPr/>
            </a:pPr>
            <a:r>
              <a:rPr lang="en-GB" sz="1400" dirty="0">
                <a:latin typeface="Calibri" panose="020F0502020204030204" pitchFamily="34" charset="0"/>
                <a:cs typeface="Calibri" panose="020F0502020204030204" pitchFamily="34" charset="0"/>
              </a:rPr>
              <a:t>Annual leave is not subtracted from this calculation. This provides a ‘buffer’ to make sure learners are fulfilling the 20% with some time to spare.  20% is a </a:t>
            </a:r>
            <a:r>
              <a:rPr lang="en-GB" sz="1400" i="1" dirty="0">
                <a:latin typeface="Calibri" panose="020F0502020204030204" pitchFamily="34" charset="0"/>
                <a:cs typeface="Calibri" panose="020F0502020204030204" pitchFamily="34" charset="0"/>
              </a:rPr>
              <a:t>minimum requirement</a:t>
            </a:r>
          </a:p>
          <a:p>
            <a:pPr marL="0" indent="0">
              <a:spcBef>
                <a:spcPct val="0"/>
              </a:spcBef>
              <a:buClrTx/>
              <a:buFontTx/>
              <a:buNone/>
              <a:defRPr/>
            </a:pPr>
            <a:endParaRPr lang="en-GB" altLang="en-US"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spcBef>
                <a:spcPct val="0"/>
              </a:spcBef>
              <a:buClrTx/>
              <a:buFontTx/>
              <a:buNone/>
              <a:defRPr/>
            </a:pPr>
            <a:r>
              <a:rPr lang="en-GB"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Target start date for OTJT is the earliest of the start dates for the qualifications assigned, and target end date is the last of the end dates for the qualifications assigned.</a:t>
            </a:r>
          </a:p>
          <a:p>
            <a:pPr marL="0" indent="0">
              <a:spcBef>
                <a:spcPct val="0"/>
              </a:spcBef>
              <a:buClrTx/>
              <a:buFontTx/>
              <a:buNone/>
              <a:defRPr/>
            </a:pPr>
            <a:endParaRPr lang="en-GB" altLang="en-US" sz="1600" b="1" dirty="0">
              <a:latin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Calibri" panose="020F0502020204030204" pitchFamily="34" charset="0"/>
              <a:cs typeface="Calibri" panose="020F0502020204030204" pitchFamily="34" charset="0"/>
            </a:endParaRPr>
          </a:p>
          <a:p>
            <a:pPr marL="0" indent="0">
              <a:buFontTx/>
              <a:buNone/>
              <a:defRPr/>
            </a:pPr>
            <a:r>
              <a:rPr lang="en-GB" sz="1400" dirty="0" smtClean="0">
                <a:latin typeface="Calibri" panose="020F0502020204030204" pitchFamily="34" charset="0"/>
                <a:cs typeface="Calibri" panose="020F0502020204030204" pitchFamily="34" charset="0"/>
              </a:rPr>
              <a:t>Only hours entered in between the qualification start and end date will be added to the calculation. – </a:t>
            </a:r>
            <a:r>
              <a:rPr lang="en-GB" sz="1400" dirty="0" err="1" smtClean="0">
                <a:latin typeface="Calibri" panose="020F0502020204030204" pitchFamily="34" charset="0"/>
                <a:cs typeface="Calibri" panose="020F0502020204030204" pitchFamily="34" charset="0"/>
              </a:rPr>
              <a:t>i.e</a:t>
            </a:r>
            <a:r>
              <a:rPr lang="en-GB" sz="1400" dirty="0" smtClean="0">
                <a:latin typeface="Calibri" panose="020F0502020204030204" pitchFamily="34" charset="0"/>
                <a:cs typeface="Calibri" panose="020F0502020204030204" pitchFamily="34" charset="0"/>
              </a:rPr>
              <a:t>, in the above example between 07/02/19 and 03/02/20</a:t>
            </a:r>
            <a:endParaRPr lang="en-GB" sz="1400" dirty="0">
              <a:latin typeface="Calibri" panose="020F0502020204030204" pitchFamily="34" charset="0"/>
              <a:cs typeface="Calibri" panose="020F0502020204030204" pitchFamily="34" charset="0"/>
            </a:endParaRPr>
          </a:p>
          <a:p>
            <a:pPr marL="0" indent="0">
              <a:buNone/>
              <a:defRPr/>
            </a:pPr>
            <a:endParaRPr lang="en-GB" sz="1600" dirty="0">
              <a:latin typeface="Calibri" panose="020F0502020204030204" pitchFamily="34" charset="0"/>
              <a:cs typeface="Calibri" panose="020F0502020204030204" pitchFamily="34" charset="0"/>
            </a:endParaRPr>
          </a:p>
          <a:p>
            <a:pPr marL="0" indent="0">
              <a:buFontTx/>
              <a:buNone/>
              <a:defRPr/>
            </a:pPr>
            <a:endParaRPr lang="en-GB" altLang="en-US" sz="1600" b="1" dirty="0">
              <a:solidFill>
                <a:srgbClr val="000000"/>
              </a:solidFill>
              <a:latin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Arial" panose="020B0604020202020204" pitchFamily="34" charset="0"/>
            </a:endParaRPr>
          </a:p>
          <a:p>
            <a:pPr marL="0" indent="0">
              <a:buFontTx/>
              <a:buNone/>
              <a:defRPr/>
            </a:pPr>
            <a:endParaRPr lang="en-GB" altLang="en-US" sz="1600" dirty="0">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rotWithShape="1">
          <a:blip r:embed="rId2"/>
          <a:srcRect r="20045"/>
          <a:stretch/>
        </p:blipFill>
        <p:spPr>
          <a:xfrm>
            <a:off x="2369914" y="4460726"/>
            <a:ext cx="6674048" cy="768474"/>
          </a:xfrm>
          <a:prstGeom prst="rect">
            <a:avLst/>
          </a:prstGeom>
        </p:spPr>
      </p:pic>
      <p:sp>
        <p:nvSpPr>
          <p:cNvPr id="4" name="Rectangle 3"/>
          <p:cNvSpPr/>
          <p:nvPr/>
        </p:nvSpPr>
        <p:spPr bwMode="auto">
          <a:xfrm>
            <a:off x="2369914" y="4437112"/>
            <a:ext cx="6594574" cy="864096"/>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rgbClr val="003399"/>
              </a:buClr>
              <a:buSzPct val="125000"/>
              <a:buFontTx/>
              <a:buChar char="•"/>
              <a:tabLst/>
            </a:pPr>
            <a:endParaRPr kumimoji="0" lang="en-GB" sz="2400" b="1"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rotWithShape="1">
          <a:blip r:embed="rId3"/>
          <a:srcRect b="48601"/>
          <a:stretch/>
        </p:blipFill>
        <p:spPr>
          <a:xfrm>
            <a:off x="2593524" y="1741765"/>
            <a:ext cx="6147353" cy="1008112"/>
          </a:xfrm>
          <a:prstGeom prst="rect">
            <a:avLst/>
          </a:prstGeom>
        </p:spPr>
      </p:pic>
    </p:spTree>
    <p:extLst>
      <p:ext uri="{BB962C8B-B14F-4D97-AF65-F5344CB8AC3E}">
        <p14:creationId xmlns:p14="http://schemas.microsoft.com/office/powerpoint/2010/main" val="37842573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562990" y="404664"/>
            <a:ext cx="6488309"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buNone/>
              <a:defRPr/>
            </a:pPr>
            <a:endParaRPr lang="en-GB" altLang="en-US" sz="1400" dirty="0">
              <a:solidFill>
                <a:srgbClr val="000000"/>
              </a:solidFill>
              <a:latin typeface="Calibri" panose="020F0502020204030204" pitchFamily="34" charset="0"/>
              <a:cs typeface="Calibri" panose="020F0502020204030204" pitchFamily="34" charset="0"/>
            </a:endParaRPr>
          </a:p>
          <a:p>
            <a:pPr marL="0" indent="0">
              <a:buNone/>
              <a:defRPr/>
            </a:pPr>
            <a:r>
              <a:rPr lang="en-GB" altLang="en-US" sz="1400" dirty="0" smtClean="0">
                <a:solidFill>
                  <a:srgbClr val="000000"/>
                </a:solidFill>
                <a:latin typeface="Calibri" panose="020F0502020204030204" pitchFamily="34" charset="0"/>
                <a:cs typeface="Calibri" panose="020F0502020204030204" pitchFamily="34" charset="0"/>
              </a:rPr>
              <a:t>Because </a:t>
            </a:r>
            <a:r>
              <a:rPr lang="en-GB" altLang="en-US" sz="1400" dirty="0">
                <a:solidFill>
                  <a:srgbClr val="000000"/>
                </a:solidFill>
                <a:latin typeface="Calibri" panose="020F0502020204030204" pitchFamily="34" charset="0"/>
                <a:cs typeface="Calibri" panose="020F0502020204030204" pitchFamily="34" charset="0"/>
              </a:rPr>
              <a:t>a calculated target is not always appropriate (in the case of working irregular hours, absences through illness etc), as an alternative you can simply type in the target for any individual learner.</a:t>
            </a:r>
            <a:endParaRPr lang="en-GB" altLang="en-US" sz="1600" dirty="0">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rotWithShape="1">
          <a:blip r:embed="rId2"/>
          <a:srcRect t="49409" r="7502"/>
          <a:stretch/>
        </p:blipFill>
        <p:spPr>
          <a:xfrm>
            <a:off x="2682516" y="2420888"/>
            <a:ext cx="6249255" cy="1090520"/>
          </a:xfrm>
          <a:prstGeom prst="rect">
            <a:avLst/>
          </a:prstGeom>
        </p:spPr>
      </p:pic>
    </p:spTree>
    <p:extLst>
      <p:ext uri="{BB962C8B-B14F-4D97-AF65-F5344CB8AC3E}">
        <p14:creationId xmlns:p14="http://schemas.microsoft.com/office/powerpoint/2010/main" val="176456721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483768" y="764568"/>
            <a:ext cx="6515100"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Off the Job Training</a:t>
            </a:r>
          </a:p>
          <a:p>
            <a:pPr marL="0" indent="0">
              <a:buNone/>
            </a:pPr>
            <a:endParaRPr lang="en-GB" sz="1600" dirty="0">
              <a:latin typeface="Calibri" panose="020F0502020204030204" pitchFamily="34" charset="0"/>
              <a:cs typeface="Calibri" panose="020F0502020204030204" pitchFamily="34" charset="0"/>
            </a:endParaRPr>
          </a:p>
          <a:p>
            <a:pPr marL="0" indent="0">
              <a:buNone/>
            </a:pPr>
            <a:r>
              <a:rPr lang="en-GB" sz="1400" b="1" dirty="0">
                <a:latin typeface="Calibri" panose="020F0502020204030204" pitchFamily="34" charset="0"/>
                <a:cs typeface="Calibri" panose="020F0502020204030204" pitchFamily="34" charset="0"/>
              </a:rPr>
              <a:t>The Function for recording off the job training is located in both the Diary and Learner Activity Log for the assessor and the learner.</a:t>
            </a:r>
          </a:p>
          <a:p>
            <a:pPr marL="0" indent="0">
              <a:buNone/>
            </a:pPr>
            <a:r>
              <a:rPr lang="en-GB" sz="1400" dirty="0">
                <a:latin typeface="Calibri" panose="020F0502020204030204" pitchFamily="34" charset="0"/>
                <a:cs typeface="Calibri" panose="020F0502020204030204" pitchFamily="34" charset="0"/>
              </a:rPr>
              <a:t> OTJT duration can be recorded in hours and minutes. Start and end times can also be recorded if required, but are not essential.</a:t>
            </a:r>
          </a:p>
          <a:p>
            <a:endParaRPr lang="en-GB" sz="1600" dirty="0"/>
          </a:p>
          <a:p>
            <a:pPr marL="0" indent="0">
              <a:buNone/>
            </a:pPr>
            <a:endParaRPr lang="en-GB" sz="1600" dirty="0"/>
          </a:p>
          <a:p>
            <a:endParaRPr lang="en-GB" sz="1600" dirty="0"/>
          </a:p>
          <a:p>
            <a:endParaRPr lang="en-GB" sz="1600" dirty="0"/>
          </a:p>
          <a:p>
            <a:endParaRPr lang="en-GB" sz="1600" dirty="0"/>
          </a:p>
          <a:p>
            <a:pPr marL="0" indent="0">
              <a:buNone/>
            </a:pPr>
            <a:endParaRPr lang="en-GB" sz="1600" dirty="0"/>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altLang="en-US" sz="16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spcBef>
                <a:spcPct val="0"/>
              </a:spcBef>
              <a:buClrTx/>
              <a:buFontTx/>
              <a:buNone/>
              <a:defRPr/>
            </a:pPr>
            <a:r>
              <a:rPr lang="en-GB" altLang="en-US" sz="1400" dirty="0" smtClean="0">
                <a:latin typeface="Calibri" panose="020F0502020204030204" pitchFamily="34" charset="0"/>
                <a:ea typeface="Cambria" panose="02040503050406030204" pitchFamily="18" charset="0"/>
                <a:cs typeface="Calibri" panose="020F0502020204030204" pitchFamily="34" charset="0"/>
              </a:rPr>
              <a:t>It does not matter which tab you enter this detail on in respect of </a:t>
            </a:r>
            <a:r>
              <a:rPr lang="en-GB" altLang="en-US" sz="1400" dirty="0" err="1" smtClean="0">
                <a:latin typeface="Calibri" panose="020F0502020204030204" pitchFamily="34" charset="0"/>
                <a:ea typeface="Cambria" panose="02040503050406030204" pitchFamily="18" charset="0"/>
                <a:cs typeface="Calibri" panose="020F0502020204030204" pitchFamily="34" charset="0"/>
              </a:rPr>
              <a:t>VQManager</a:t>
            </a:r>
            <a:r>
              <a:rPr lang="en-GB" altLang="en-US" sz="1400" dirty="0" smtClean="0">
                <a:latin typeface="Calibri" panose="020F0502020204030204" pitchFamily="34" charset="0"/>
                <a:ea typeface="Cambria" panose="02040503050406030204" pitchFamily="18" charset="0"/>
                <a:cs typeface="Calibri" panose="020F0502020204030204" pitchFamily="34" charset="0"/>
              </a:rPr>
              <a:t>, they both contribute to the total hours to date and also total hours required.</a:t>
            </a:r>
            <a:endParaRPr lang="en-GB" altLang="en-US" sz="1400" dirty="0">
              <a:latin typeface="Calibri" panose="020F0502020204030204" pitchFamily="34" charset="0"/>
              <a:ea typeface="Cambria" panose="02040503050406030204" pitchFamily="18" charset="0"/>
              <a:cs typeface="Calibri" panose="020F0502020204030204" pitchFamily="34" charset="0"/>
            </a:endParaRPr>
          </a:p>
          <a:p>
            <a:pPr marL="0" indent="0">
              <a:buFontTx/>
              <a:buNone/>
              <a:defRPr/>
            </a:pPr>
            <a:endParaRPr lang="en-GB" altLang="en-US" sz="1600" dirty="0">
              <a:latin typeface="Calibri" panose="020F0502020204030204" pitchFamily="34" charset="0"/>
              <a:cs typeface="Calibri" panose="020F0502020204030204" pitchFamily="34" charset="0"/>
            </a:endParaRPr>
          </a:p>
        </p:txBody>
      </p:sp>
      <p:pic>
        <p:nvPicPr>
          <p:cNvPr id="7" name="Picture 6"/>
          <p:cNvPicPr/>
          <p:nvPr/>
        </p:nvPicPr>
        <p:blipFill rotWithShape="1">
          <a:blip r:embed="rId2" cstate="print"/>
          <a:srcRect b="28810"/>
          <a:stretch/>
        </p:blipFill>
        <p:spPr>
          <a:xfrm>
            <a:off x="3275856" y="3008154"/>
            <a:ext cx="4114800" cy="1616103"/>
          </a:xfrm>
          <a:prstGeom prst="rect">
            <a:avLst/>
          </a:prstGeom>
        </p:spPr>
      </p:pic>
    </p:spTree>
    <p:extLst>
      <p:ext uri="{BB962C8B-B14F-4D97-AF65-F5344CB8AC3E}">
        <p14:creationId xmlns:p14="http://schemas.microsoft.com/office/powerpoint/2010/main" val="37724147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6EB1807C-4946-4188-9EE4-90D48DD03D6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17411" name="Rectangle 14">
            <a:extLst>
              <a:ext uri="{FF2B5EF4-FFF2-40B4-BE49-F238E27FC236}">
                <a16:creationId xmlns="" xmlns:a16="http://schemas.microsoft.com/office/drawing/2014/main" id="{2F6F65DE-3D43-46A6-B717-9BA68C4645E0}"/>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3" name="Rectangle 5">
            <a:extLst>
              <a:ext uri="{FF2B5EF4-FFF2-40B4-BE49-F238E27FC236}">
                <a16:creationId xmlns="" xmlns:a16="http://schemas.microsoft.com/office/drawing/2014/main" id="{D0C94D52-FDFB-4C81-B865-6E5C8D199EF7}"/>
              </a:ext>
            </a:extLst>
          </p:cNvPr>
          <p:cNvSpPr>
            <a:spLocks noChangeArrowheads="1"/>
          </p:cNvSpPr>
          <p:nvPr/>
        </p:nvSpPr>
        <p:spPr bwMode="auto">
          <a:xfrm>
            <a:off x="0" y="1495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4" name="Rectangle 6">
            <a:extLst>
              <a:ext uri="{FF2B5EF4-FFF2-40B4-BE49-F238E27FC236}">
                <a16:creationId xmlns="" xmlns:a16="http://schemas.microsoft.com/office/drawing/2014/main" id="{D511E965-22CC-422B-9EA6-243DC70E6A4A}"/>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5" name="Rectangle 7">
            <a:extLst>
              <a:ext uri="{FF2B5EF4-FFF2-40B4-BE49-F238E27FC236}">
                <a16:creationId xmlns="" xmlns:a16="http://schemas.microsoft.com/office/drawing/2014/main" id="{EB0F6E2F-7B8D-4625-844F-FCC98541ADC0}"/>
              </a:ext>
            </a:extLst>
          </p:cNvPr>
          <p:cNvSpPr>
            <a:spLocks noChangeArrowheads="1"/>
          </p:cNvSpPr>
          <p:nvPr/>
        </p:nvSpPr>
        <p:spPr bwMode="auto">
          <a:xfrm>
            <a:off x="2700338" y="1467940"/>
            <a:ext cx="6248400" cy="270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p:txBody>
      </p:sp>
      <p:sp>
        <p:nvSpPr>
          <p:cNvPr id="17416" name="Rectangle 8">
            <a:extLst>
              <a:ext uri="{FF2B5EF4-FFF2-40B4-BE49-F238E27FC236}">
                <a16:creationId xmlns="" xmlns:a16="http://schemas.microsoft.com/office/drawing/2014/main" id="{3851804E-3D14-45CF-9965-294424B05667}"/>
              </a:ext>
            </a:extLst>
          </p:cNvPr>
          <p:cNvSpPr>
            <a:spLocks noChangeArrowheads="1"/>
          </p:cNvSpPr>
          <p:nvPr/>
        </p:nvSpPr>
        <p:spPr bwMode="auto">
          <a:xfrm>
            <a:off x="0" y="2009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7" name="Rectangle 9">
            <a:extLst>
              <a:ext uri="{FF2B5EF4-FFF2-40B4-BE49-F238E27FC236}">
                <a16:creationId xmlns="" xmlns:a16="http://schemas.microsoft.com/office/drawing/2014/main" id="{F8462365-A6C4-467B-9A9C-7D680CA5FEC3}"/>
              </a:ext>
            </a:extLst>
          </p:cNvPr>
          <p:cNvSpPr>
            <a:spLocks noChangeArrowheads="1"/>
          </p:cNvSpPr>
          <p:nvPr/>
        </p:nvSpPr>
        <p:spPr bwMode="auto">
          <a:xfrm>
            <a:off x="0" y="4305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8" name="Rectangle 5">
            <a:extLst>
              <a:ext uri="{FF2B5EF4-FFF2-40B4-BE49-F238E27FC236}">
                <a16:creationId xmlns="" xmlns:a16="http://schemas.microsoft.com/office/drawing/2014/main" id="{048AF361-73C9-443C-BC53-C14A9DBA5795}"/>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9" name="Rectangle 6">
            <a:extLst>
              <a:ext uri="{FF2B5EF4-FFF2-40B4-BE49-F238E27FC236}">
                <a16:creationId xmlns="" xmlns:a16="http://schemas.microsoft.com/office/drawing/2014/main" id="{B3207C07-12B2-4FE3-96FF-79B923EB7380}"/>
              </a:ext>
            </a:extLst>
          </p:cNvPr>
          <p:cNvSpPr>
            <a:spLocks noChangeArrowheads="1"/>
          </p:cNvSpPr>
          <p:nvPr/>
        </p:nvSpPr>
        <p:spPr bwMode="auto">
          <a:xfrm>
            <a:off x="0" y="3571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20" name="Rectangle 17">
            <a:extLst>
              <a:ext uri="{FF2B5EF4-FFF2-40B4-BE49-F238E27FC236}">
                <a16:creationId xmlns="" xmlns:a16="http://schemas.microsoft.com/office/drawing/2014/main" id="{F63B52EA-1897-41E4-B42B-1AFF4FD79818}"/>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21" name="Rectangle 18">
            <a:extLst>
              <a:ext uri="{FF2B5EF4-FFF2-40B4-BE49-F238E27FC236}">
                <a16:creationId xmlns="" xmlns:a16="http://schemas.microsoft.com/office/drawing/2014/main" id="{9627BF6C-78A8-4399-85F7-0C8D6BCA50DC}"/>
              </a:ext>
            </a:extLst>
          </p:cNvPr>
          <p:cNvSpPr>
            <a:spLocks noChangeArrowheads="1"/>
          </p:cNvSpPr>
          <p:nvPr/>
        </p:nvSpPr>
        <p:spPr bwMode="auto">
          <a:xfrm>
            <a:off x="0" y="35909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22" name="Rectangle 3">
            <a:extLst>
              <a:ext uri="{FF2B5EF4-FFF2-40B4-BE49-F238E27FC236}">
                <a16:creationId xmlns="" xmlns:a16="http://schemas.microsoft.com/office/drawing/2014/main" id="{0BE6F00E-8A20-4CBC-9989-B09989B97848}"/>
              </a:ext>
            </a:extLst>
          </p:cNvPr>
          <p:cNvSpPr>
            <a:spLocks noChangeArrowheads="1"/>
          </p:cNvSpPr>
          <p:nvPr/>
        </p:nvSpPr>
        <p:spPr bwMode="auto">
          <a:xfrm>
            <a:off x="2505076" y="369819"/>
            <a:ext cx="6284913" cy="74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lgn="ctr">
              <a:spcBef>
                <a:spcPct val="0"/>
              </a:spcBef>
              <a:buClrTx/>
              <a:buNone/>
            </a:pPr>
            <a:r>
              <a:rPr lang="en-GB" sz="2400" dirty="0">
                <a:latin typeface="Calibri" panose="020F0502020204030204" pitchFamily="34" charset="0"/>
                <a:cs typeface="Calibri" panose="020F0502020204030204" pitchFamily="34" charset="0"/>
              </a:rPr>
              <a:t>Off the Job Training</a:t>
            </a: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r>
              <a:rPr lang="en-GB" sz="1400" b="0" dirty="0">
                <a:latin typeface="Calibri" panose="020F0502020204030204" pitchFamily="34" charset="0"/>
                <a:cs typeface="Calibri" panose="020F0502020204030204" pitchFamily="34" charset="0"/>
              </a:rPr>
              <a:t>Learners when completing this section are able to send a request to both the assessor and Line Manager to confirm the hours when they log them. </a:t>
            </a: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dirty="0">
              <a:latin typeface="Calibri" panose="020F0502020204030204" pitchFamily="34" charset="0"/>
              <a:cs typeface="Calibri" panose="020F0502020204030204" pitchFamily="34" charset="0"/>
            </a:endParaRP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r>
              <a:rPr lang="en-GB" sz="1400" b="0" dirty="0">
                <a:latin typeface="Calibri" panose="020F0502020204030204" pitchFamily="34" charset="0"/>
                <a:cs typeface="Calibri" panose="020F0502020204030204" pitchFamily="34" charset="0"/>
              </a:rPr>
              <a:t>This request generates a To Do list item for the assessor and the Line Manager and also an email in addition for the Line Manager.</a:t>
            </a:r>
          </a:p>
          <a:p>
            <a:pPr>
              <a:spcBef>
                <a:spcPct val="0"/>
              </a:spcBef>
              <a:buClrTx/>
              <a:buNone/>
            </a:pPr>
            <a:endParaRPr lang="en-GB" sz="1600" dirty="0"/>
          </a:p>
          <a:p>
            <a:pPr>
              <a:spcBef>
                <a:spcPct val="0"/>
              </a:spcBef>
              <a:buClrTx/>
              <a:buNone/>
            </a:pPr>
            <a:endParaRPr lang="en-GB" sz="1600" dirty="0"/>
          </a:p>
          <a:p>
            <a:pPr>
              <a:spcBef>
                <a:spcPct val="0"/>
              </a:spcBef>
              <a:buClrTx/>
              <a:buNone/>
            </a:pPr>
            <a:endParaRPr lang="en-GB" sz="1600" dirty="0">
              <a:latin typeface="Calibri" panose="020F0502020204030204" pitchFamily="34" charset="0"/>
              <a:cs typeface="Calibri" panose="020F0502020204030204" pitchFamily="34" charset="0"/>
            </a:endParaRPr>
          </a:p>
          <a:p>
            <a:pPr>
              <a:spcBef>
                <a:spcPct val="0"/>
              </a:spcBef>
              <a:buClrTx/>
              <a:buNone/>
            </a:pPr>
            <a:endParaRPr lang="en-GB" sz="1600" dirty="0">
              <a:latin typeface="Calibri" panose="020F0502020204030204" pitchFamily="34" charset="0"/>
              <a:cs typeface="Calibri" panose="020F0502020204030204" pitchFamily="34" charset="0"/>
            </a:endParaRPr>
          </a:p>
          <a:p>
            <a:pPr>
              <a:spcBef>
                <a:spcPct val="0"/>
              </a:spcBef>
              <a:buClrTx/>
              <a:buNone/>
            </a:pPr>
            <a:endParaRPr lang="en-GB" sz="1600" dirty="0">
              <a:latin typeface="Calibri" panose="020F0502020204030204" pitchFamily="34" charset="0"/>
              <a:cs typeface="Calibri" panose="020F0502020204030204" pitchFamily="34" charset="0"/>
            </a:endParaRPr>
          </a:p>
          <a:p>
            <a:pPr>
              <a:spcBef>
                <a:spcPct val="0"/>
              </a:spcBef>
              <a:buClrTx/>
              <a:buNone/>
            </a:pPr>
            <a:endParaRPr lang="en-GB" sz="1600" dirty="0">
              <a:latin typeface="Calibri" panose="020F0502020204030204" pitchFamily="34" charset="0"/>
              <a:cs typeface="Calibri" panose="020F0502020204030204" pitchFamily="34" charset="0"/>
            </a:endParaRPr>
          </a:p>
          <a:p>
            <a:pPr>
              <a:spcBef>
                <a:spcPct val="0"/>
              </a:spcBef>
              <a:buClrTx/>
              <a:buNone/>
            </a:pPr>
            <a:endParaRPr lang="en-GB" sz="1600" dirty="0">
              <a:latin typeface="Calibri" panose="020F0502020204030204" pitchFamily="34" charset="0"/>
              <a:cs typeface="Calibri" panose="020F0502020204030204" pitchFamily="34" charset="0"/>
            </a:endParaRPr>
          </a:p>
          <a:p>
            <a:pPr>
              <a:spcBef>
                <a:spcPct val="0"/>
              </a:spcBef>
              <a:buClrTx/>
              <a:buNone/>
            </a:pPr>
            <a:endParaRPr lang="en-GB" sz="1600" dirty="0">
              <a:latin typeface="Calibri" panose="020F0502020204030204" pitchFamily="34" charset="0"/>
              <a:cs typeface="Calibri" panose="020F0502020204030204" pitchFamily="34" charset="0"/>
            </a:endParaRPr>
          </a:p>
          <a:p>
            <a:pPr>
              <a:spcBef>
                <a:spcPct val="0"/>
              </a:spcBef>
              <a:buClrTx/>
              <a:buNone/>
            </a:pPr>
            <a:endParaRPr lang="en-GB" sz="1600" dirty="0">
              <a:latin typeface="Calibri" panose="020F0502020204030204" pitchFamily="34" charset="0"/>
              <a:cs typeface="Calibri" panose="020F0502020204030204" pitchFamily="34" charset="0"/>
            </a:endParaRPr>
          </a:p>
          <a:p>
            <a:pPr>
              <a:spcBef>
                <a:spcPct val="0"/>
              </a:spcBef>
              <a:buClrTx/>
              <a:buNone/>
            </a:pPr>
            <a:endParaRPr lang="en-GB" sz="1600" dirty="0">
              <a:latin typeface="Calibri" panose="020F0502020204030204" pitchFamily="34" charset="0"/>
              <a:cs typeface="Calibri" panose="020F0502020204030204" pitchFamily="34" charset="0"/>
            </a:endParaRPr>
          </a:p>
          <a:p>
            <a:pPr>
              <a:spcBef>
                <a:spcPct val="0"/>
              </a:spcBef>
              <a:buClrTx/>
              <a:buFontTx/>
              <a:buNone/>
            </a:pPr>
            <a:endParaRPr lang="en-GB" altLang="en-US" sz="1600" dirty="0">
              <a:latin typeface="Calibri" panose="020F0502020204030204" pitchFamily="34" charset="0"/>
              <a:cs typeface="Calibri" panose="020F0502020204030204" pitchFamily="34" charset="0"/>
            </a:endParaRPr>
          </a:p>
        </p:txBody>
      </p:sp>
      <p:pic>
        <p:nvPicPr>
          <p:cNvPr id="20" name="Picture 19"/>
          <p:cNvPicPr/>
          <p:nvPr/>
        </p:nvPicPr>
        <p:blipFill>
          <a:blip r:embed="rId2" cstate="print"/>
          <a:stretch>
            <a:fillRect/>
          </a:stretch>
        </p:blipFill>
        <p:spPr>
          <a:xfrm>
            <a:off x="3491880" y="1706852"/>
            <a:ext cx="4147820" cy="2609850"/>
          </a:xfrm>
          <a:prstGeom prst="rect">
            <a:avLst/>
          </a:prstGeom>
        </p:spPr>
      </p:pic>
      <p:pic>
        <p:nvPicPr>
          <p:cNvPr id="21" name="Picture 20"/>
          <p:cNvPicPr/>
          <p:nvPr/>
        </p:nvPicPr>
        <p:blipFill>
          <a:blip r:embed="rId3" cstate="print"/>
          <a:stretch>
            <a:fillRect/>
          </a:stretch>
        </p:blipFill>
        <p:spPr>
          <a:xfrm>
            <a:off x="2688671" y="5255315"/>
            <a:ext cx="5731510" cy="883285"/>
          </a:xfrm>
          <a:prstGeom prst="rect">
            <a:avLst/>
          </a:prstGeom>
        </p:spPr>
      </p:pic>
    </p:spTree>
    <p:extLst>
      <p:ext uri="{BB962C8B-B14F-4D97-AF65-F5344CB8AC3E}">
        <p14:creationId xmlns:p14="http://schemas.microsoft.com/office/powerpoint/2010/main" val="13670121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6EB1807C-4946-4188-9EE4-90D48DD03D6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17411" name="Rectangle 14">
            <a:extLst>
              <a:ext uri="{FF2B5EF4-FFF2-40B4-BE49-F238E27FC236}">
                <a16:creationId xmlns="" xmlns:a16="http://schemas.microsoft.com/office/drawing/2014/main" id="{2F6F65DE-3D43-46A6-B717-9BA68C4645E0}"/>
              </a:ext>
            </a:extLst>
          </p:cNvPr>
          <p:cNvSpPr>
            <a:spLocks noChangeArrowheads="1"/>
          </p:cNvSpPr>
          <p:nvPr/>
        </p:nvSpPr>
        <p:spPr bwMode="auto">
          <a:xfrm>
            <a:off x="4139952" y="425032"/>
            <a:ext cx="267534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marL="0" indent="0" algn="ctr">
              <a:buFontTx/>
              <a:buNone/>
              <a:defRPr/>
            </a:pPr>
            <a:r>
              <a:rPr lang="en-GB" sz="2400" dirty="0">
                <a:latin typeface="Calibri" panose="020F0502020204030204" pitchFamily="34" charset="0"/>
                <a:cs typeface="Calibri" panose="020F0502020204030204" pitchFamily="34" charset="0"/>
              </a:rPr>
              <a:t>Off the Job Training</a:t>
            </a:r>
          </a:p>
        </p:txBody>
      </p:sp>
      <p:sp>
        <p:nvSpPr>
          <p:cNvPr id="17413" name="Rectangle 5">
            <a:extLst>
              <a:ext uri="{FF2B5EF4-FFF2-40B4-BE49-F238E27FC236}">
                <a16:creationId xmlns="" xmlns:a16="http://schemas.microsoft.com/office/drawing/2014/main" id="{D0C94D52-FDFB-4C81-B865-6E5C8D199EF7}"/>
              </a:ext>
            </a:extLst>
          </p:cNvPr>
          <p:cNvSpPr>
            <a:spLocks noChangeArrowheads="1"/>
          </p:cNvSpPr>
          <p:nvPr/>
        </p:nvSpPr>
        <p:spPr bwMode="auto">
          <a:xfrm>
            <a:off x="0" y="1495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4" name="Rectangle 6">
            <a:extLst>
              <a:ext uri="{FF2B5EF4-FFF2-40B4-BE49-F238E27FC236}">
                <a16:creationId xmlns="" xmlns:a16="http://schemas.microsoft.com/office/drawing/2014/main" id="{D511E965-22CC-422B-9EA6-243DC70E6A4A}"/>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5" name="Rectangle 7">
            <a:extLst>
              <a:ext uri="{FF2B5EF4-FFF2-40B4-BE49-F238E27FC236}">
                <a16:creationId xmlns="" xmlns:a16="http://schemas.microsoft.com/office/drawing/2014/main" id="{EB0F6E2F-7B8D-4625-844F-FCC98541ADC0}"/>
              </a:ext>
            </a:extLst>
          </p:cNvPr>
          <p:cNvSpPr>
            <a:spLocks noChangeArrowheads="1"/>
          </p:cNvSpPr>
          <p:nvPr/>
        </p:nvSpPr>
        <p:spPr bwMode="auto">
          <a:xfrm>
            <a:off x="2700338" y="1467940"/>
            <a:ext cx="6248400" cy="270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a:p>
            <a:pPr>
              <a:buFontTx/>
              <a:buNone/>
            </a:pPr>
            <a:endParaRPr lang="en-GB" altLang="en-US" sz="1600" dirty="0">
              <a:latin typeface="Calibri" panose="020F0502020204030204" pitchFamily="34" charset="0"/>
              <a:cs typeface="Calibri" panose="020F0502020204030204" pitchFamily="34" charset="0"/>
            </a:endParaRPr>
          </a:p>
        </p:txBody>
      </p:sp>
      <p:sp>
        <p:nvSpPr>
          <p:cNvPr id="17416" name="Rectangle 8">
            <a:extLst>
              <a:ext uri="{FF2B5EF4-FFF2-40B4-BE49-F238E27FC236}">
                <a16:creationId xmlns="" xmlns:a16="http://schemas.microsoft.com/office/drawing/2014/main" id="{3851804E-3D14-45CF-9965-294424B05667}"/>
              </a:ext>
            </a:extLst>
          </p:cNvPr>
          <p:cNvSpPr>
            <a:spLocks noChangeArrowheads="1"/>
          </p:cNvSpPr>
          <p:nvPr/>
        </p:nvSpPr>
        <p:spPr bwMode="auto">
          <a:xfrm>
            <a:off x="0" y="2009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7" name="Rectangle 9">
            <a:extLst>
              <a:ext uri="{FF2B5EF4-FFF2-40B4-BE49-F238E27FC236}">
                <a16:creationId xmlns="" xmlns:a16="http://schemas.microsoft.com/office/drawing/2014/main" id="{F8462365-A6C4-467B-9A9C-7D680CA5FEC3}"/>
              </a:ext>
            </a:extLst>
          </p:cNvPr>
          <p:cNvSpPr>
            <a:spLocks noChangeArrowheads="1"/>
          </p:cNvSpPr>
          <p:nvPr/>
        </p:nvSpPr>
        <p:spPr bwMode="auto">
          <a:xfrm>
            <a:off x="0" y="4305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8" name="Rectangle 5">
            <a:extLst>
              <a:ext uri="{FF2B5EF4-FFF2-40B4-BE49-F238E27FC236}">
                <a16:creationId xmlns="" xmlns:a16="http://schemas.microsoft.com/office/drawing/2014/main" id="{048AF361-73C9-443C-BC53-C14A9DBA5795}"/>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19" name="Rectangle 6">
            <a:extLst>
              <a:ext uri="{FF2B5EF4-FFF2-40B4-BE49-F238E27FC236}">
                <a16:creationId xmlns="" xmlns:a16="http://schemas.microsoft.com/office/drawing/2014/main" id="{B3207C07-12B2-4FE3-96FF-79B923EB7380}"/>
              </a:ext>
            </a:extLst>
          </p:cNvPr>
          <p:cNvSpPr>
            <a:spLocks noChangeArrowheads="1"/>
          </p:cNvSpPr>
          <p:nvPr/>
        </p:nvSpPr>
        <p:spPr bwMode="auto">
          <a:xfrm>
            <a:off x="0" y="3571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20" name="Rectangle 17">
            <a:extLst>
              <a:ext uri="{FF2B5EF4-FFF2-40B4-BE49-F238E27FC236}">
                <a16:creationId xmlns="" xmlns:a16="http://schemas.microsoft.com/office/drawing/2014/main" id="{F63B52EA-1897-41E4-B42B-1AFF4FD79818}"/>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21" name="Rectangle 18">
            <a:extLst>
              <a:ext uri="{FF2B5EF4-FFF2-40B4-BE49-F238E27FC236}">
                <a16:creationId xmlns="" xmlns:a16="http://schemas.microsoft.com/office/drawing/2014/main" id="{9627BF6C-78A8-4399-85F7-0C8D6BCA50DC}"/>
              </a:ext>
            </a:extLst>
          </p:cNvPr>
          <p:cNvSpPr>
            <a:spLocks noChangeArrowheads="1"/>
          </p:cNvSpPr>
          <p:nvPr/>
        </p:nvSpPr>
        <p:spPr bwMode="auto">
          <a:xfrm>
            <a:off x="0" y="35909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spcBef>
                <a:spcPct val="0"/>
              </a:spcBef>
              <a:buClrTx/>
              <a:buFontTx/>
              <a:buNone/>
            </a:pPr>
            <a:endParaRPr lang="en-US" altLang="en-US" sz="2400" dirty="0">
              <a:latin typeface="Arial" panose="020B0604020202020204" pitchFamily="34" charset="0"/>
            </a:endParaRPr>
          </a:p>
        </p:txBody>
      </p:sp>
      <p:sp>
        <p:nvSpPr>
          <p:cNvPr id="17422" name="Rectangle 3">
            <a:extLst>
              <a:ext uri="{FF2B5EF4-FFF2-40B4-BE49-F238E27FC236}">
                <a16:creationId xmlns="" xmlns:a16="http://schemas.microsoft.com/office/drawing/2014/main" id="{0BE6F00E-8A20-4CBC-9989-B09989B97848}"/>
              </a:ext>
            </a:extLst>
          </p:cNvPr>
          <p:cNvSpPr>
            <a:spLocks noChangeArrowheads="1"/>
          </p:cNvSpPr>
          <p:nvPr/>
        </p:nvSpPr>
        <p:spPr bwMode="auto">
          <a:xfrm>
            <a:off x="2663257" y="997214"/>
            <a:ext cx="6284913" cy="5644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0099"/>
              </a:buClr>
              <a:buChar char="•"/>
              <a:defRPr sz="3600">
                <a:solidFill>
                  <a:schemeClr val="tx1"/>
                </a:solidFill>
                <a:latin typeface="Arial Narrow" panose="020B0606020202030204" pitchFamily="34" charset="0"/>
              </a:defRPr>
            </a:lvl1pPr>
            <a:lvl2pPr marL="742950" indent="-285750">
              <a:spcBef>
                <a:spcPct val="20000"/>
              </a:spcBef>
              <a:buClr>
                <a:srgbClr val="000099"/>
              </a:buClr>
              <a:buFont typeface="CommonBullets"/>
              <a:buChar char="&gt;"/>
              <a:defRPr sz="3200">
                <a:solidFill>
                  <a:schemeClr val="tx1"/>
                </a:solidFill>
                <a:latin typeface="Arial Narrow" panose="020B0606020202030204" pitchFamily="34" charset="0"/>
              </a:defRPr>
            </a:lvl2pPr>
            <a:lvl3pPr marL="1143000" indent="-228600">
              <a:spcBef>
                <a:spcPct val="20000"/>
              </a:spcBef>
              <a:buClr>
                <a:srgbClr val="000099"/>
              </a:buClr>
              <a:buChar char="•"/>
              <a:defRPr sz="3200">
                <a:solidFill>
                  <a:schemeClr val="tx1"/>
                </a:solidFill>
                <a:latin typeface="Arial Narrow" panose="020B0606020202030204" pitchFamily="34" charset="0"/>
              </a:defRPr>
            </a:lvl3pPr>
            <a:lvl4pPr marL="1600200" indent="-228600">
              <a:spcBef>
                <a:spcPct val="20000"/>
              </a:spcBef>
              <a:buClr>
                <a:srgbClr val="000099"/>
              </a:buClr>
              <a:buChar char="–"/>
              <a:defRPr sz="3200">
                <a:solidFill>
                  <a:schemeClr val="tx1"/>
                </a:solidFill>
                <a:latin typeface="Arial Narrow" panose="020B0606020202030204" pitchFamily="34" charset="0"/>
              </a:defRPr>
            </a:lvl4pPr>
            <a:lvl5pPr marL="2057400" indent="-228600">
              <a:spcBef>
                <a:spcPct val="20000"/>
              </a:spcBef>
              <a:buClr>
                <a:srgbClr val="000099"/>
              </a:buClr>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99"/>
              </a:buClr>
              <a:buChar char="»"/>
              <a:defRPr sz="3200">
                <a:solidFill>
                  <a:schemeClr val="tx1"/>
                </a:solidFill>
                <a:latin typeface="Arial Narrow" panose="020B0606020202030204" pitchFamily="34" charset="0"/>
              </a:defRPr>
            </a:lvl9pPr>
          </a:lstStyle>
          <a:p>
            <a:pPr>
              <a:buNone/>
            </a:pPr>
            <a:endParaRPr lang="en-GB" sz="1600" b="0" dirty="0">
              <a:latin typeface="Calibri" panose="020F0502020204030204" pitchFamily="34" charset="0"/>
              <a:cs typeface="Calibri" panose="020F0502020204030204" pitchFamily="34" charset="0"/>
            </a:endParaRPr>
          </a:p>
          <a:p>
            <a:pPr>
              <a:buNone/>
            </a:pPr>
            <a:r>
              <a:rPr lang="en-GB" sz="1400" b="0" dirty="0">
                <a:latin typeface="Calibri" panose="020F0502020204030204" pitchFamily="34" charset="0"/>
                <a:cs typeface="Calibri" panose="020F0502020204030204" pitchFamily="34" charset="0"/>
              </a:rPr>
              <a:t>When an assessor completes the OTJT section, the declaration “I hereby confirm the above OTJT hours as accurate and the training as completed” appears and is automatically ticked. The assessor's confirmation tick implies that the hours are correct and the training is completed and hence the hours can be added to the total.</a:t>
            </a: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r>
              <a:rPr lang="en-GB" sz="1400" b="0" dirty="0">
                <a:latin typeface="Calibri" panose="020F0502020204030204" pitchFamily="34" charset="0"/>
                <a:cs typeface="Calibri" panose="020F0502020204030204" pitchFamily="34" charset="0"/>
              </a:rPr>
              <a:t>Where a Line Manager is assigned to the learner, the assessor is able to send a request to the Line Manager to confirm the hours is required by ticking the appropriate box. This request generates an email and a To Do list item for the Line Manager. </a:t>
            </a: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r>
              <a:rPr lang="en-GB" sz="1400" b="0" dirty="0">
                <a:latin typeface="Calibri" panose="020F0502020204030204" pitchFamily="34" charset="0"/>
                <a:cs typeface="Calibri" panose="020F0502020204030204" pitchFamily="34" charset="0"/>
              </a:rPr>
              <a:t>As both an assessor and a learner it is possible to go into an existing record and request Line Manager confirmation, if this wasn’t done at the time the record was first created.</a:t>
            </a:r>
          </a:p>
          <a:p>
            <a:pPr>
              <a:spcBef>
                <a:spcPct val="0"/>
              </a:spcBef>
              <a:buClrTx/>
              <a:buNone/>
            </a:pPr>
            <a:endParaRPr lang="en-GB" sz="1400" b="0" dirty="0">
              <a:latin typeface="Calibri" panose="020F0502020204030204" pitchFamily="34" charset="0"/>
              <a:cs typeface="Calibri" panose="020F0502020204030204" pitchFamily="34" charset="0"/>
            </a:endParaRPr>
          </a:p>
          <a:p>
            <a:pPr>
              <a:spcBef>
                <a:spcPct val="0"/>
              </a:spcBef>
              <a:buClrTx/>
              <a:buNone/>
            </a:pPr>
            <a:r>
              <a:rPr lang="en-GB" sz="1400" b="0" dirty="0">
                <a:latin typeface="Calibri" panose="020F0502020204030204" pitchFamily="34" charset="0"/>
                <a:cs typeface="Calibri" panose="020F0502020204030204" pitchFamily="34" charset="0"/>
              </a:rPr>
              <a:t>The Line Manager confirmation element will be hidden where no Line Manager is assigned to the learner.</a:t>
            </a:r>
          </a:p>
          <a:p>
            <a:pPr>
              <a:spcBef>
                <a:spcPct val="0"/>
              </a:spcBef>
              <a:buClrTx/>
              <a:buNone/>
            </a:pPr>
            <a:endParaRPr lang="en-GB" sz="1600" dirty="0"/>
          </a:p>
          <a:p>
            <a:pPr>
              <a:spcBef>
                <a:spcPct val="0"/>
              </a:spcBef>
              <a:buClrTx/>
              <a:buNone/>
            </a:pPr>
            <a:endParaRPr lang="en-GB" sz="1600" dirty="0"/>
          </a:p>
          <a:p>
            <a:pPr>
              <a:spcBef>
                <a:spcPct val="0"/>
              </a:spcBef>
              <a:buClrTx/>
              <a:buFontTx/>
              <a:buNone/>
            </a:pPr>
            <a:endParaRPr lang="en-GB" altLang="en-US" sz="1600" dirty="0">
              <a:latin typeface="Calibri" panose="020F0502020204030204" pitchFamily="34" charset="0"/>
              <a:cs typeface="Calibri" panose="020F0502020204030204" pitchFamily="34" charset="0"/>
            </a:endParaRPr>
          </a:p>
        </p:txBody>
      </p:sp>
      <p:pic>
        <p:nvPicPr>
          <p:cNvPr id="16" name="Picture 15"/>
          <p:cNvPicPr/>
          <p:nvPr/>
        </p:nvPicPr>
        <p:blipFill rotWithShape="1">
          <a:blip r:embed="rId2" cstate="print"/>
          <a:srcRect t="66852" b="14116"/>
          <a:stretch/>
        </p:blipFill>
        <p:spPr>
          <a:xfrm>
            <a:off x="3420226" y="2317626"/>
            <a:ext cx="4114800" cy="432048"/>
          </a:xfrm>
          <a:prstGeom prst="rect">
            <a:avLst/>
          </a:prstGeom>
        </p:spPr>
      </p:pic>
      <p:pic>
        <p:nvPicPr>
          <p:cNvPr id="18" name="Picture 17"/>
          <p:cNvPicPr/>
          <p:nvPr/>
        </p:nvPicPr>
        <p:blipFill rotWithShape="1">
          <a:blip r:embed="rId2" cstate="print"/>
          <a:srcRect t="84892"/>
          <a:stretch/>
        </p:blipFill>
        <p:spPr>
          <a:xfrm>
            <a:off x="3427271" y="4034339"/>
            <a:ext cx="4114800" cy="342974"/>
          </a:xfrm>
          <a:prstGeom prst="rect">
            <a:avLst/>
          </a:prstGeom>
        </p:spPr>
      </p:pic>
    </p:spTree>
    <p:extLst>
      <p:ext uri="{BB962C8B-B14F-4D97-AF65-F5344CB8AC3E}">
        <p14:creationId xmlns:p14="http://schemas.microsoft.com/office/powerpoint/2010/main" val="18809479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483768" y="404664"/>
            <a:ext cx="6515100"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buNone/>
            </a:pPr>
            <a:endParaRPr lang="en-GB" sz="1600" dirty="0"/>
          </a:p>
          <a:p>
            <a:pPr marL="0" indent="0">
              <a:buNone/>
            </a:pPr>
            <a:endParaRPr lang="en-GB" sz="1600" dirty="0"/>
          </a:p>
          <a:p>
            <a:pPr marL="0" indent="0">
              <a:buNone/>
            </a:pPr>
            <a:r>
              <a:rPr lang="en-GB" sz="1600" dirty="0">
                <a:latin typeface="Calibri" panose="020F0502020204030204" pitchFamily="34" charset="0"/>
                <a:cs typeface="Calibri" panose="020F0502020204030204" pitchFamily="34" charset="0"/>
              </a:rPr>
              <a:t>	</a:t>
            </a:r>
            <a:r>
              <a:rPr lang="en-GB" sz="1400" b="1" dirty="0">
                <a:latin typeface="Calibri" panose="020F0502020204030204" pitchFamily="34" charset="0"/>
                <a:cs typeface="Calibri" panose="020F0502020204030204" pitchFamily="34" charset="0"/>
              </a:rPr>
              <a:t>VQManager reports the following throughout the system</a:t>
            </a:r>
          </a:p>
          <a:p>
            <a:pPr lvl="2"/>
            <a:r>
              <a:rPr lang="en-GB" sz="1400" dirty="0">
                <a:latin typeface="Calibri" panose="020F0502020204030204" pitchFamily="34" charset="0"/>
                <a:cs typeface="Calibri" panose="020F0502020204030204" pitchFamily="34" charset="0"/>
              </a:rPr>
              <a:t>Total hours required</a:t>
            </a:r>
          </a:p>
          <a:p>
            <a:pPr lvl="2"/>
            <a:r>
              <a:rPr lang="en-GB" sz="1400" dirty="0">
                <a:latin typeface="Calibri" panose="020F0502020204030204" pitchFamily="34" charset="0"/>
                <a:cs typeface="Calibri" panose="020F0502020204030204" pitchFamily="34" charset="0"/>
              </a:rPr>
              <a:t>Total hours achieved (and confirmed by assessor) to date</a:t>
            </a:r>
          </a:p>
          <a:p>
            <a:pPr lvl="2"/>
            <a:r>
              <a:rPr lang="en-GB" sz="1400" dirty="0">
                <a:latin typeface="Calibri" panose="020F0502020204030204" pitchFamily="34" charset="0"/>
                <a:cs typeface="Calibri" panose="020F0502020204030204" pitchFamily="34" charset="0"/>
              </a:rPr>
              <a:t>Total hours not yet confirmed by assessor</a:t>
            </a:r>
          </a:p>
          <a:p>
            <a:pPr lvl="2"/>
            <a:r>
              <a:rPr lang="en-GB" sz="1400" dirty="0">
                <a:latin typeface="Calibri" panose="020F0502020204030204" pitchFamily="34" charset="0"/>
                <a:cs typeface="Calibri" panose="020F0502020204030204" pitchFamily="34" charset="0"/>
              </a:rPr>
              <a:t>Shortfall hours against target hours</a:t>
            </a:r>
          </a:p>
          <a:p>
            <a:endParaRPr lang="en-GB" sz="1600" dirty="0"/>
          </a:p>
          <a:p>
            <a:endParaRPr lang="en-GB" sz="1600" dirty="0"/>
          </a:p>
          <a:p>
            <a:pPr marL="0" indent="0">
              <a:buNone/>
            </a:pPr>
            <a:endParaRPr lang="en-GB" sz="1600" dirty="0"/>
          </a:p>
          <a:p>
            <a:pPr marL="0" indent="0">
              <a:buNone/>
            </a:pPr>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altLang="en-US" sz="16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Arial" panose="020B0604020202020204" pitchFamily="34" charset="0"/>
            </a:endParaRPr>
          </a:p>
          <a:p>
            <a:pPr marL="0" indent="0">
              <a:buFontTx/>
              <a:buNone/>
              <a:defRPr/>
            </a:pPr>
            <a:endParaRPr lang="en-GB" alt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444874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5810D69B-ECFB-463B-BF11-705AA5E86509}"/>
              </a:ext>
            </a:extLst>
          </p:cNvPr>
          <p:cNvSpPr>
            <a:spLocks noGrp="1" noChangeArrowheads="1"/>
          </p:cNvSpPr>
          <p:nvPr>
            <p:ph type="title"/>
          </p:nvPr>
        </p:nvSpPr>
        <p:spPr/>
        <p:txBody>
          <a:bodyPr/>
          <a:lstStyle/>
          <a:p>
            <a:r>
              <a:rPr lang="en-GB" altLang="en-US" sz="3200" b="1" dirty="0">
                <a:latin typeface="Calibri" panose="020F0502020204030204" pitchFamily="34" charset="0"/>
                <a:cs typeface="Calibri" panose="020F0502020204030204" pitchFamily="34" charset="0"/>
              </a:rPr>
              <a:t>VQManager</a:t>
            </a:r>
            <a:r>
              <a:rPr lang="en-GB" altLang="en-US" sz="3200" b="1" dirty="0">
                <a:latin typeface="Comic Sans MS" panose="030F0702030302020204" pitchFamily="66" charset="0"/>
              </a:rPr>
              <a:t>  </a:t>
            </a:r>
          </a:p>
        </p:txBody>
      </p:sp>
      <p:sp>
        <p:nvSpPr>
          <p:cNvPr id="25603" name="Rectangle 3">
            <a:extLst>
              <a:ext uri="{FF2B5EF4-FFF2-40B4-BE49-F238E27FC236}">
                <a16:creationId xmlns="" xmlns:a16="http://schemas.microsoft.com/office/drawing/2014/main" id="{E938496C-7E2E-4E07-8A13-FDB04356C29D}"/>
              </a:ext>
            </a:extLst>
          </p:cNvPr>
          <p:cNvSpPr>
            <a:spLocks noGrp="1" noChangeArrowheads="1"/>
          </p:cNvSpPr>
          <p:nvPr>
            <p:ph type="body" idx="1"/>
          </p:nvPr>
        </p:nvSpPr>
        <p:spPr>
          <a:xfrm>
            <a:off x="2484438" y="461963"/>
            <a:ext cx="6515100" cy="2160587"/>
          </a:xfrm>
        </p:spPr>
        <p:txBody>
          <a:bodyPr>
            <a:noAutofit/>
          </a:bodyPr>
          <a:lstStyle/>
          <a:p>
            <a:pPr marL="0" indent="0" algn="ctr">
              <a:buFontTx/>
              <a:buNone/>
              <a:defRPr/>
            </a:pPr>
            <a:r>
              <a:rPr lang="en-GB" sz="2400" b="1" dirty="0">
                <a:latin typeface="Calibri" panose="020F0502020204030204" pitchFamily="34" charset="0"/>
                <a:cs typeface="Calibri" panose="020F0502020204030204" pitchFamily="34" charset="0"/>
              </a:rPr>
              <a:t>Off the Job Training</a:t>
            </a:r>
          </a:p>
          <a:p>
            <a:pPr marL="0" indent="0">
              <a:buFontTx/>
              <a:buNone/>
              <a:defRPr/>
            </a:pPr>
            <a:endParaRPr lang="en-GB" sz="1600" b="1" dirty="0">
              <a:latin typeface="Calibri" panose="020F0502020204030204" pitchFamily="34" charset="0"/>
              <a:cs typeface="Calibri" panose="020F0502020204030204" pitchFamily="34" charset="0"/>
            </a:endParaRPr>
          </a:p>
          <a:p>
            <a:pPr marL="0" indent="0">
              <a:buNone/>
            </a:pPr>
            <a:endParaRPr lang="en-GB" sz="1600" dirty="0">
              <a:latin typeface="Calibri" panose="020F0502020204030204" pitchFamily="34" charset="0"/>
              <a:cs typeface="Calibri" panose="020F0502020204030204" pitchFamily="34" charset="0"/>
            </a:endParaRPr>
          </a:p>
          <a:p>
            <a:pPr marL="0" indent="0">
              <a:buNone/>
            </a:pPr>
            <a:r>
              <a:rPr lang="en-GB" sz="1400" dirty="0">
                <a:latin typeface="Calibri" panose="020F0502020204030204" pitchFamily="34" charset="0"/>
                <a:cs typeface="Calibri" panose="020F0502020204030204" pitchFamily="34" charset="0"/>
              </a:rPr>
              <a:t>Activity Log table	Diary table		My progress summary</a:t>
            </a:r>
          </a:p>
          <a:p>
            <a:pPr marL="0" indent="0">
              <a:buNone/>
            </a:pPr>
            <a:r>
              <a:rPr lang="en-GB" sz="1400" dirty="0">
                <a:latin typeface="Calibri" panose="020F0502020204030204" pitchFamily="34" charset="0"/>
                <a:cs typeface="Calibri" panose="020F0502020204030204" pitchFamily="34" charset="0"/>
              </a:rPr>
              <a:t>Dashboard		Learner progress summary</a:t>
            </a:r>
          </a:p>
          <a:p>
            <a:pPr marL="0" indent="0">
              <a:buNone/>
            </a:pPr>
            <a:endParaRPr lang="en-GB" sz="1600" dirty="0"/>
          </a:p>
          <a:p>
            <a:pPr marL="0" indent="0">
              <a:buNone/>
            </a:pPr>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endParaRPr lang="en-GB" sz="1600" dirty="0"/>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sz="1600" b="1" dirty="0">
              <a:latin typeface="Calibri" panose="020F0502020204030204" pitchFamily="34" charset="0"/>
              <a:cs typeface="Calibri" panose="020F0502020204030204" pitchFamily="34" charset="0"/>
            </a:endParaRPr>
          </a:p>
          <a:p>
            <a:pPr marL="0" indent="0">
              <a:buFontTx/>
              <a:buNone/>
              <a:defRPr/>
            </a:pPr>
            <a:endParaRPr lang="en-GB" altLang="en-US" sz="16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spcBef>
                <a:spcPct val="0"/>
              </a:spcBef>
              <a:buClrTx/>
              <a:buFontTx/>
              <a:buNone/>
              <a:defRPr/>
            </a:pPr>
            <a:endParaRPr lang="en-GB" altLang="en-US" sz="1600" b="1" dirty="0">
              <a:latin typeface="Arial" panose="020B0604020202020204" pitchFamily="34" charset="0"/>
            </a:endParaRPr>
          </a:p>
          <a:p>
            <a:pPr marL="0" indent="0">
              <a:buFontTx/>
              <a:buNone/>
              <a:defRPr/>
            </a:pPr>
            <a:endParaRPr lang="en-GB" altLang="en-US" sz="1600" dirty="0">
              <a:latin typeface="Calibri" panose="020F0502020204030204" pitchFamily="34" charset="0"/>
              <a:cs typeface="Calibri" panose="020F0502020204030204" pitchFamily="34" charset="0"/>
            </a:endParaRPr>
          </a:p>
        </p:txBody>
      </p:sp>
      <p:pic>
        <p:nvPicPr>
          <p:cNvPr id="6" name="Picture 5"/>
          <p:cNvPicPr/>
          <p:nvPr/>
        </p:nvPicPr>
        <p:blipFill rotWithShape="1">
          <a:blip r:embed="rId2" cstate="print"/>
          <a:srcRect t="1202"/>
          <a:stretch/>
        </p:blipFill>
        <p:spPr bwMode="auto">
          <a:xfrm>
            <a:off x="4496452" y="4899649"/>
            <a:ext cx="2023864" cy="1803075"/>
          </a:xfrm>
          <a:prstGeom prst="rect">
            <a:avLst/>
          </a:prstGeom>
          <a:ln>
            <a:noFill/>
          </a:ln>
          <a:extLst>
            <a:ext uri="{53640926-AAD7-44D8-BBD7-CCE9431645EC}">
              <a14:shadowObscured xmlns:a14="http://schemas.microsoft.com/office/drawing/2010/main"/>
            </a:ext>
          </a:extLst>
        </p:spPr>
      </p:pic>
      <p:pic>
        <p:nvPicPr>
          <p:cNvPr id="8" name="Picture 7"/>
          <p:cNvPicPr/>
          <p:nvPr/>
        </p:nvPicPr>
        <p:blipFill>
          <a:blip r:embed="rId3" cstate="print"/>
          <a:stretch>
            <a:fillRect/>
          </a:stretch>
        </p:blipFill>
        <p:spPr>
          <a:xfrm>
            <a:off x="2457049" y="2152477"/>
            <a:ext cx="6515100" cy="2591896"/>
          </a:xfrm>
          <a:prstGeom prst="rect">
            <a:avLst/>
          </a:prstGeom>
        </p:spPr>
      </p:pic>
    </p:spTree>
    <p:extLst>
      <p:ext uri="{BB962C8B-B14F-4D97-AF65-F5344CB8AC3E}">
        <p14:creationId xmlns:p14="http://schemas.microsoft.com/office/powerpoint/2010/main" val="194938949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99"/>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003399"/>
          </a:buClr>
          <a:buSzPct val="125000"/>
          <a:buFontTx/>
          <a:buChar char="•"/>
          <a:tabLst/>
          <a:defRPr kumimoji="0" lang="en-GB"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003399"/>
          </a:buClr>
          <a:buSzPct val="125000"/>
          <a:buFontTx/>
          <a:buChar char="•"/>
          <a:tabLst/>
          <a:defRPr kumimoji="0" lang="en-GB"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24459</TotalTime>
  <Words>820</Words>
  <Application>Microsoft Office PowerPoint</Application>
  <PresentationFormat>On-screen Show (4:3)</PresentationFormat>
  <Paragraphs>221</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Black</vt:lpstr>
      <vt:lpstr>Arial Narrow</vt:lpstr>
      <vt:lpstr>Calibri</vt:lpstr>
      <vt:lpstr>Cambria</vt:lpstr>
      <vt:lpstr>Comic Sans MS</vt:lpstr>
      <vt:lpstr>CommonBullets</vt:lpstr>
      <vt:lpstr>Times New Roman</vt:lpstr>
      <vt:lpstr>Default Design</vt:lpstr>
      <vt:lpstr>VQManager  </vt:lpstr>
      <vt:lpstr>VQManager  </vt:lpstr>
      <vt:lpstr>VQManager  </vt:lpstr>
      <vt:lpstr>VQManager  </vt:lpstr>
      <vt:lpstr>VQManager  </vt:lpstr>
      <vt:lpstr>VQManager  </vt:lpstr>
      <vt:lpstr>VQManager  </vt:lpstr>
      <vt:lpstr>VQManager  </vt:lpstr>
      <vt:lpstr>VQManager  </vt:lpstr>
      <vt:lpstr>VQManager  </vt:lpstr>
      <vt:lpstr>VQManager  </vt:lpstr>
      <vt:lpstr>VQManager  </vt:lpstr>
    </vt:vector>
  </TitlesOfParts>
  <Company>Learning Dimension 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Wayne Soutter</dc:creator>
  <cp:lastModifiedBy>Paul Greenhalgh</cp:lastModifiedBy>
  <cp:revision>524</cp:revision>
  <dcterms:created xsi:type="dcterms:W3CDTF">2000-12-07T15:45:22Z</dcterms:created>
  <dcterms:modified xsi:type="dcterms:W3CDTF">2021-01-06T09:40:47Z</dcterms:modified>
</cp:coreProperties>
</file>