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560" r:id="rId2"/>
    <p:sldId id="741" r:id="rId3"/>
    <p:sldId id="749" r:id="rId4"/>
    <p:sldId id="750" r:id="rId5"/>
    <p:sldId id="751" r:id="rId6"/>
    <p:sldId id="752" r:id="rId7"/>
    <p:sldId id="753" r:id="rId8"/>
    <p:sldId id="754" r:id="rId9"/>
    <p:sldId id="756" r:id="rId10"/>
    <p:sldId id="757" r:id="rId11"/>
    <p:sldId id="758" r:id="rId12"/>
    <p:sldId id="759" r:id="rId13"/>
    <p:sldId id="755" r:id="rId14"/>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4" d="100"/>
          <a:sy n="74" d="100"/>
        </p:scale>
        <p:origin x="1716"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xmlns=""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xmlns=""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xmlns=""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xmlns=""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xmlns=""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xmlns=""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xmlns=""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xmlns=""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ortfolio@vqmanager.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mailto:portfolio@vqmanager.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1628800"/>
            <a:ext cx="644420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400" b="1" dirty="0" smtClean="0">
                <a:latin typeface="Calibri" panose="020F0502020204030204" pitchFamily="34" charset="0"/>
                <a:cs typeface="Calibri" panose="020F0502020204030204" pitchFamily="34" charset="0"/>
              </a:rPr>
              <a:t>Emailing into </a:t>
            </a:r>
            <a:r>
              <a:rPr lang="en-GB" sz="4400" b="1" dirty="0" err="1" smtClean="0">
                <a:latin typeface="Calibri" panose="020F0502020204030204" pitchFamily="34" charset="0"/>
                <a:cs typeface="Calibri" panose="020F0502020204030204" pitchFamily="34" charset="0"/>
              </a:rPr>
              <a:t>VQManager</a:t>
            </a:r>
            <a:endParaRPr lang="en-GB" sz="4400" b="1"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71800" y="612565"/>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smtClean="0"/>
          </a:p>
          <a:p>
            <a:endParaRPr lang="en-GB" sz="1400" dirty="0"/>
          </a:p>
          <a:p>
            <a:pPr marL="0" indent="0">
              <a:buNone/>
            </a:pPr>
            <a:r>
              <a:rPr lang="en-GB" sz="1400" u="sng" dirty="0" smtClean="0"/>
              <a:t>Process in </a:t>
            </a:r>
            <a:r>
              <a:rPr lang="en-GB" sz="1400" b="1" u="sng" dirty="0" smtClean="0"/>
              <a:t>New progress review </a:t>
            </a:r>
            <a:r>
              <a:rPr lang="en-GB" sz="1400" dirty="0" smtClean="0"/>
              <a:t>(assessor only)</a:t>
            </a:r>
            <a:endParaRPr lang="en-GB" sz="1400" dirty="0"/>
          </a:p>
        </p:txBody>
      </p:sp>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43008"/>
            <a:ext cx="6137225" cy="82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71800" y="3738835"/>
            <a:ext cx="5544616" cy="738664"/>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Times New Roman" panose="02020603050405020304" pitchFamily="18" charset="0"/>
              </a:rPr>
              <a:t>If you select New Progress Review, a new page opens for you to select the learner and the fields populate again.  When complete click save at the bottom.</a:t>
            </a:r>
            <a:endParaRPr lang="en-GB" sz="16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5839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627784" y="434167"/>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pPr marL="0" indent="0">
              <a:spcAft>
                <a:spcPts val="0"/>
              </a:spcAft>
              <a:buNone/>
            </a:pPr>
            <a:endParaRPr lang="en-GB" sz="1400" u="sng" dirty="0" smtClean="0">
              <a:latin typeface="Calibri" panose="020F0502020204030204" pitchFamily="34" charset="0"/>
              <a:ea typeface="Times New Roman" panose="02020603050405020304" pitchFamily="18" charset="0"/>
              <a:cs typeface="Arial" panose="020B0604020202020204" pitchFamily="34" charset="0"/>
            </a:endParaRPr>
          </a:p>
          <a:p>
            <a:pPr marL="0" indent="0">
              <a:spcAft>
                <a:spcPts val="0"/>
              </a:spcAft>
              <a:buNone/>
            </a:pPr>
            <a:r>
              <a:rPr lang="en-GB" sz="1400" u="sng" dirty="0" smtClean="0">
                <a:latin typeface="Calibri" panose="020F0502020204030204" pitchFamily="34" charset="0"/>
                <a:ea typeface="Times New Roman" panose="02020603050405020304" pitchFamily="18" charset="0"/>
                <a:cs typeface="Arial" panose="020B0604020202020204" pitchFamily="34" charset="0"/>
              </a:rPr>
              <a:t>Process </a:t>
            </a:r>
            <a:r>
              <a:rPr lang="en-GB" sz="1400" u="sng" dirty="0">
                <a:latin typeface="Calibri" panose="020F0502020204030204" pitchFamily="34" charset="0"/>
                <a:ea typeface="Times New Roman" panose="02020603050405020304" pitchFamily="18" charset="0"/>
                <a:cs typeface="Arial" panose="020B0604020202020204" pitchFamily="34" charset="0"/>
              </a:rPr>
              <a:t>in </a:t>
            </a:r>
            <a:r>
              <a:rPr lang="en-GB" sz="1400" b="1" u="sng" dirty="0" smtClean="0">
                <a:latin typeface="Calibri" panose="020F0502020204030204" pitchFamily="34" charset="0"/>
                <a:ea typeface="Times New Roman" panose="02020603050405020304" pitchFamily="18" charset="0"/>
                <a:cs typeface="Arial" panose="020B0604020202020204" pitchFamily="34" charset="0"/>
              </a:rPr>
              <a:t>Existing progress review </a:t>
            </a:r>
            <a:r>
              <a:rPr lang="en-GB" sz="1400" dirty="0">
                <a:latin typeface="Calibri" panose="020F0502020204030204" pitchFamily="34" charset="0"/>
                <a:ea typeface="Times New Roman" panose="02020603050405020304" pitchFamily="18" charset="0"/>
                <a:cs typeface="Arial" panose="020B0604020202020204" pitchFamily="34" charset="0"/>
              </a:rPr>
              <a:t>(assessor only)</a:t>
            </a:r>
            <a:endParaRPr lang="en-GB" sz="1600" dirty="0">
              <a:latin typeface="Times New Roman" panose="02020603050405020304" pitchFamily="18" charset="0"/>
              <a:ea typeface="Times New Roman" panose="02020603050405020304" pitchFamily="18" charset="0"/>
            </a:endParaRPr>
          </a:p>
          <a:p>
            <a:pPr marL="0" indent="0">
              <a:buNone/>
            </a:pPr>
            <a:endParaRPr lang="en-GB" sz="1400" dirty="0"/>
          </a:p>
        </p:txBody>
      </p:sp>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37" y="1822470"/>
            <a:ext cx="5273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06" y="3797300"/>
            <a:ext cx="39798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19862" y="2924944"/>
            <a:ext cx="6102424" cy="738664"/>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Times New Roman" panose="02020603050405020304" pitchFamily="18" charset="0"/>
              </a:rPr>
              <a:t>If you select </a:t>
            </a:r>
            <a:r>
              <a:rPr lang="en-GB" sz="1400" dirty="0">
                <a:latin typeface="Calibri" panose="020F0502020204030204" pitchFamily="34" charset="0"/>
                <a:ea typeface="Times New Roman" panose="02020603050405020304" pitchFamily="18" charset="0"/>
                <a:cs typeface="Times New Roman" panose="02020603050405020304" pitchFamily="18" charset="0"/>
              </a:rPr>
              <a:t>Existing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progress review</a:t>
            </a:r>
            <a:r>
              <a:rPr lang="en-GB" sz="1400" b="0" dirty="0">
                <a:latin typeface="Calibri" panose="020F0502020204030204" pitchFamily="34" charset="0"/>
                <a:ea typeface="Times New Roman" panose="02020603050405020304" pitchFamily="18" charset="0"/>
                <a:cs typeface="Times New Roman" panose="02020603050405020304" pitchFamily="18" charset="0"/>
              </a:rPr>
              <a:t>, the page asks you to select the learner and the review you want to add to. Complete the form in the same way and click save at the bottom.</a:t>
            </a:r>
            <a:endParaRPr lang="en-GB" sz="14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961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627784" y="251215"/>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08615"/>
            <a:ext cx="5699987" cy="8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895600" y="1556792"/>
            <a:ext cx="5971084" cy="2462213"/>
          </a:xfrm>
          <a:prstGeom prst="rect">
            <a:avLst/>
          </a:prstGeom>
        </p:spPr>
        <p:txBody>
          <a:bodyPr wrap="square">
            <a:spAutoFit/>
          </a:bodyPr>
          <a:lstStyle/>
          <a:p>
            <a:pPr>
              <a:spcAft>
                <a:spcPts val="0"/>
              </a:spcAft>
            </a:pPr>
            <a:r>
              <a:rPr lang="en-GB" sz="1400" b="0" u="sng" dirty="0" smtClean="0">
                <a:latin typeface="Calibri" panose="020F0502020204030204" pitchFamily="34" charset="0"/>
                <a:ea typeface="Times New Roman" panose="02020603050405020304" pitchFamily="18" charset="0"/>
                <a:cs typeface="Arial" panose="020B0604020202020204" pitchFamily="34" charset="0"/>
              </a:rPr>
              <a:t>Process in </a:t>
            </a:r>
            <a:r>
              <a:rPr lang="en-GB" sz="1400" u="sng" dirty="0" smtClean="0">
                <a:latin typeface="Calibri" panose="020F0502020204030204" pitchFamily="34" charset="0"/>
                <a:ea typeface="Times New Roman" panose="02020603050405020304" pitchFamily="18" charset="0"/>
                <a:cs typeface="Arial" panose="020B0604020202020204" pitchFamily="34" charset="0"/>
              </a:rPr>
              <a:t>Learner diary</a:t>
            </a:r>
          </a:p>
          <a:p>
            <a:pPr>
              <a:spcAft>
                <a:spcPts val="0"/>
              </a:spcAft>
            </a:pPr>
            <a:endParaRPr lang="en-GB" sz="1400" b="0"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a:latin typeface="Calibri" panose="020F0502020204030204" pitchFamily="34" charset="0"/>
              <a:ea typeface="Times New Roman" panose="02020603050405020304" pitchFamily="18" charset="0"/>
              <a:cs typeface="Arial" panose="020B0604020202020204" pitchFamily="34" charset="0"/>
            </a:endParaRPr>
          </a:p>
          <a:p>
            <a:pPr>
              <a:spcAft>
                <a:spcPts val="0"/>
              </a:spcAft>
            </a:pPr>
            <a:endParaRPr lang="en-GB" sz="1400" b="0" dirty="0" smtClean="0">
              <a:latin typeface="Calibri" panose="020F0502020204030204" pitchFamily="34" charset="0"/>
              <a:ea typeface="Times New Roman" panose="02020603050405020304" pitchFamily="18" charset="0"/>
              <a:cs typeface="Arial" panose="020B0604020202020204" pitchFamily="34" charset="0"/>
            </a:endParaRPr>
          </a:p>
          <a:p>
            <a:pPr>
              <a:spcAft>
                <a:spcPts val="0"/>
              </a:spcAft>
            </a:pPr>
            <a:r>
              <a:rPr lang="en-GB" sz="1400" b="0" dirty="0" smtClean="0">
                <a:latin typeface="Calibri" panose="020F0502020204030204" pitchFamily="34" charset="0"/>
                <a:ea typeface="Times New Roman" panose="02020603050405020304" pitchFamily="18" charset="0"/>
                <a:cs typeface="Arial" panose="020B0604020202020204" pitchFamily="34" charset="0"/>
              </a:rPr>
              <a:t>Again </a:t>
            </a:r>
            <a:r>
              <a:rPr lang="en-GB" sz="1400" b="0" dirty="0">
                <a:latin typeface="Calibri" panose="020F0502020204030204" pitchFamily="34" charset="0"/>
                <a:ea typeface="Times New Roman" panose="02020603050405020304" pitchFamily="18" charset="0"/>
                <a:cs typeface="Arial" panose="020B0604020202020204" pitchFamily="34" charset="0"/>
              </a:rPr>
              <a:t>the fields prepopulate but remain editable until you save so you can add more information if required.</a:t>
            </a:r>
            <a:endParaRPr lang="en-GB" sz="14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33485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627784" y="938264"/>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sp>
        <p:nvSpPr>
          <p:cNvPr id="5" name="Rectangle 4"/>
          <p:cNvSpPr/>
          <p:nvPr/>
        </p:nvSpPr>
        <p:spPr>
          <a:xfrm>
            <a:off x="2627784" y="2103112"/>
            <a:ext cx="6408712" cy="2554545"/>
          </a:xfrm>
          <a:prstGeom prst="rect">
            <a:avLst/>
          </a:prstGeom>
        </p:spPr>
        <p:txBody>
          <a:bodyPr wrap="square">
            <a:spAutoFit/>
          </a:bodyPr>
          <a:lstStyle/>
          <a:p>
            <a:pPr>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Note:</a:t>
            </a:r>
          </a:p>
          <a:p>
            <a:pPr>
              <a:spcAft>
                <a:spcPts val="0"/>
              </a:spcAft>
            </a:pPr>
            <a:r>
              <a:rPr lang="en-GB" sz="1600" b="0" dirty="0">
                <a:latin typeface="Calibri" panose="020F0502020204030204" pitchFamily="34" charset="0"/>
                <a:ea typeface="Times New Roman" panose="02020603050405020304" pitchFamily="18" charset="0"/>
                <a:cs typeface="Calibri" panose="020F0502020204030204" pitchFamily="34" charset="0"/>
              </a:rPr>
              <a:t>Remember that the email that is received by </a:t>
            </a:r>
            <a:r>
              <a:rPr lang="en-GB" sz="1600" b="0" dirty="0" err="1">
                <a:latin typeface="Calibri" panose="020F0502020204030204" pitchFamily="34" charset="0"/>
                <a:ea typeface="Times New Roman" panose="02020603050405020304" pitchFamily="18" charset="0"/>
                <a:cs typeface="Calibri" panose="020F0502020204030204" pitchFamily="34" charset="0"/>
              </a:rPr>
              <a:t>VQManager</a:t>
            </a:r>
            <a:r>
              <a:rPr lang="en-GB" sz="1600" b="0" dirty="0">
                <a:latin typeface="Calibri" panose="020F0502020204030204" pitchFamily="34" charset="0"/>
                <a:ea typeface="Times New Roman" panose="02020603050405020304" pitchFamily="18" charset="0"/>
                <a:cs typeface="Calibri" panose="020F0502020204030204" pitchFamily="34" charset="0"/>
              </a:rPr>
              <a:t> must be sent </a:t>
            </a:r>
            <a:r>
              <a:rPr lang="en-GB" sz="1600" b="0" dirty="0" smtClean="0">
                <a:latin typeface="Calibri" panose="020F0502020204030204" pitchFamily="34" charset="0"/>
                <a:ea typeface="Times New Roman" panose="02020603050405020304" pitchFamily="18" charset="0"/>
                <a:cs typeface="Calibri" panose="020F0502020204030204" pitchFamily="34" charset="0"/>
              </a:rPr>
              <a:t>from </a:t>
            </a:r>
            <a:r>
              <a:rPr lang="en-GB" sz="1600" b="0" dirty="0">
                <a:latin typeface="Calibri" panose="020F0502020204030204" pitchFamily="34" charset="0"/>
                <a:ea typeface="Times New Roman" panose="02020603050405020304" pitchFamily="18" charset="0"/>
                <a:cs typeface="Calibri" panose="020F0502020204030204" pitchFamily="34" charset="0"/>
              </a:rPr>
              <a:t>the same email address that is in the </a:t>
            </a:r>
            <a:r>
              <a:rPr lang="en-GB" sz="1600" dirty="0">
                <a:latin typeface="Calibri" panose="020F0502020204030204" pitchFamily="34" charset="0"/>
                <a:ea typeface="Times New Roman" panose="02020603050405020304" pitchFamily="18" charset="0"/>
                <a:cs typeface="Calibri" panose="020F0502020204030204" pitchFamily="34" charset="0"/>
              </a:rPr>
              <a:t>Personal details </a:t>
            </a:r>
            <a:r>
              <a:rPr lang="en-GB" sz="1600" b="0" dirty="0">
                <a:latin typeface="Calibri" panose="020F0502020204030204" pitchFamily="34" charset="0"/>
                <a:ea typeface="Times New Roman" panose="02020603050405020304" pitchFamily="18" charset="0"/>
                <a:cs typeface="Calibri" panose="020F0502020204030204" pitchFamily="34" charset="0"/>
              </a:rPr>
              <a:t>tab. The email must be sent to </a:t>
            </a:r>
            <a:r>
              <a:rPr lang="en-GB" sz="1600" b="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portfolio@vqmanager.co.uk</a:t>
            </a:r>
            <a:r>
              <a:rPr lang="en-GB" sz="1600" b="0" dirty="0">
                <a:latin typeface="Calibri" panose="020F0502020204030204" pitchFamily="34" charset="0"/>
                <a:ea typeface="Times New Roman" panose="02020603050405020304" pitchFamily="18" charset="0"/>
                <a:cs typeface="Calibri" panose="020F0502020204030204" pitchFamily="34" charset="0"/>
              </a:rPr>
              <a:t>.</a:t>
            </a:r>
          </a:p>
          <a:p>
            <a:pPr>
              <a:spcAft>
                <a:spcPts val="0"/>
              </a:spcAft>
            </a:pPr>
            <a:r>
              <a:rPr lang="en-GB" sz="1600" b="0" dirty="0">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r>
              <a:rPr lang="en-GB" sz="1600" b="0" dirty="0">
                <a:latin typeface="Calibri" panose="020F0502020204030204" pitchFamily="34" charset="0"/>
                <a:ea typeface="Times New Roman" panose="02020603050405020304" pitchFamily="18" charset="0"/>
                <a:cs typeface="Calibri" panose="020F0502020204030204" pitchFamily="34" charset="0"/>
              </a:rPr>
              <a:t>You will get a notification to let you know that the email send was successful or if it was rejected.  If you are not receiving these emails, please check that the email address in your </a:t>
            </a:r>
            <a:r>
              <a:rPr lang="en-GB" sz="1600" dirty="0">
                <a:latin typeface="Calibri" panose="020F0502020204030204" pitchFamily="34" charset="0"/>
                <a:ea typeface="Times New Roman" panose="02020603050405020304" pitchFamily="18" charset="0"/>
                <a:cs typeface="Calibri" panose="020F0502020204030204" pitchFamily="34" charset="0"/>
              </a:rPr>
              <a:t>Personal details </a:t>
            </a:r>
            <a:r>
              <a:rPr lang="en-GB" sz="1600" b="0" dirty="0">
                <a:latin typeface="Calibri" panose="020F0502020204030204" pitchFamily="34" charset="0"/>
                <a:ea typeface="Times New Roman" panose="02020603050405020304" pitchFamily="18" charset="0"/>
                <a:cs typeface="Calibri" panose="020F0502020204030204" pitchFamily="34" charset="0"/>
              </a:rPr>
              <a:t>tab (accessed from the </a:t>
            </a:r>
            <a:r>
              <a:rPr lang="en-GB" sz="1600" dirty="0">
                <a:latin typeface="Calibri" panose="020F0502020204030204" pitchFamily="34" charset="0"/>
                <a:ea typeface="Times New Roman" panose="02020603050405020304" pitchFamily="18" charset="0"/>
                <a:cs typeface="Calibri" panose="020F0502020204030204" pitchFamily="34" charset="0"/>
              </a:rPr>
              <a:t>Home</a:t>
            </a:r>
            <a:r>
              <a:rPr lang="en-GB" sz="1600" b="0" dirty="0">
                <a:latin typeface="Calibri" panose="020F0502020204030204" pitchFamily="34" charset="0"/>
                <a:ea typeface="Times New Roman" panose="02020603050405020304" pitchFamily="18" charset="0"/>
                <a:cs typeface="Calibri" panose="020F0502020204030204" pitchFamily="34" charset="0"/>
              </a:rPr>
              <a:t> page) is the one you are sending the email from (see image on </a:t>
            </a:r>
            <a:r>
              <a:rPr lang="en-GB" sz="1600" b="0" dirty="0" smtClean="0">
                <a:latin typeface="Calibri" panose="020F0502020204030204" pitchFamily="34" charset="0"/>
                <a:ea typeface="Times New Roman" panose="02020603050405020304" pitchFamily="18" charset="0"/>
                <a:cs typeface="Calibri" panose="020F0502020204030204" pitchFamily="34" charset="0"/>
              </a:rPr>
              <a:t>slide </a:t>
            </a:r>
            <a:r>
              <a:rPr lang="en-GB" sz="1600" b="0" dirty="0">
                <a:latin typeface="Calibri" panose="020F0502020204030204" pitchFamily="34" charset="0"/>
                <a:ea typeface="Times New Roman" panose="02020603050405020304" pitchFamily="18" charset="0"/>
                <a:cs typeface="Calibri" panose="020F0502020204030204" pitchFamily="34" charset="0"/>
              </a:rPr>
              <a:t>2).</a:t>
            </a:r>
            <a:endParaRPr lang="en-GB" sz="1600" b="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690561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44956" y="295514"/>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sp>
        <p:nvSpPr>
          <p:cNvPr id="6" name="Rectangle 5"/>
          <p:cNvSpPr/>
          <p:nvPr/>
        </p:nvSpPr>
        <p:spPr>
          <a:xfrm>
            <a:off x="2803542" y="725108"/>
            <a:ext cx="6121727" cy="1169551"/>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Emails can be sent to </a:t>
            </a:r>
            <a:r>
              <a:rPr lang="en-GB" sz="1400" b="0" dirty="0" err="1">
                <a:latin typeface="Calibri" panose="020F0502020204030204" pitchFamily="34" charset="0"/>
                <a:ea typeface="Times New Roman" panose="02020603050405020304" pitchFamily="18" charset="0"/>
                <a:cs typeface="Calibri" panose="020F0502020204030204" pitchFamily="34" charset="0"/>
              </a:rPr>
              <a:t>VQManager</a:t>
            </a:r>
            <a:r>
              <a:rPr lang="en-GB" sz="1400" b="0" dirty="0">
                <a:latin typeface="Calibri" panose="020F0502020204030204" pitchFamily="34" charset="0"/>
                <a:ea typeface="Times New Roman" panose="02020603050405020304" pitchFamily="18" charset="0"/>
                <a:cs typeface="Calibri" panose="020F0502020204030204" pitchFamily="34" charset="0"/>
              </a:rPr>
              <a:t> by the assessor or by the learner.  The default switch is that whoever sends the email, receives the email in their </a:t>
            </a:r>
            <a:r>
              <a:rPr lang="en-GB" sz="1400" dirty="0">
                <a:latin typeface="Calibri" panose="020F0502020204030204" pitchFamily="34" charset="0"/>
                <a:ea typeface="Times New Roman" panose="02020603050405020304" pitchFamily="18" charset="0"/>
                <a:cs typeface="Calibri" panose="020F0502020204030204" pitchFamily="34" charset="0"/>
              </a:rPr>
              <a:t>To Do </a:t>
            </a:r>
            <a:r>
              <a:rPr lang="en-GB" sz="1400" b="0" dirty="0">
                <a:latin typeface="Calibri" panose="020F0502020204030204" pitchFamily="34" charset="0"/>
                <a:ea typeface="Times New Roman" panose="02020603050405020304" pitchFamily="18" charset="0"/>
                <a:cs typeface="Calibri" panose="020F0502020204030204" pitchFamily="34" charset="0"/>
              </a:rPr>
              <a:t>tab so that they can process it.  </a:t>
            </a: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 </a:t>
            </a:r>
            <a:r>
              <a:rPr lang="en-GB" sz="1400" b="0" dirty="0" smtClean="0">
                <a:latin typeface="Calibri" panose="020F0502020204030204" pitchFamily="34" charset="0"/>
                <a:ea typeface="Times New Roman" panose="02020603050405020304" pitchFamily="18" charset="0"/>
                <a:cs typeface="Calibri" panose="020F0502020204030204" pitchFamily="34" charset="0"/>
              </a:rPr>
              <a:t>This </a:t>
            </a:r>
            <a:r>
              <a:rPr lang="en-GB" sz="1400" b="0" dirty="0">
                <a:latin typeface="Calibri" panose="020F0502020204030204" pitchFamily="34" charset="0"/>
                <a:ea typeface="Times New Roman" panose="02020603050405020304" pitchFamily="18" charset="0"/>
                <a:cs typeface="Calibri" panose="020F0502020204030204" pitchFamily="34" charset="0"/>
              </a:rPr>
              <a:t>default setting can be changed in the learner’s </a:t>
            </a:r>
            <a:r>
              <a:rPr lang="en-GB" sz="1400" dirty="0">
                <a:latin typeface="Calibri" panose="020F0502020204030204" pitchFamily="34" charset="0"/>
                <a:ea typeface="Times New Roman" panose="02020603050405020304" pitchFamily="18" charset="0"/>
                <a:cs typeface="Calibri" panose="020F0502020204030204" pitchFamily="34" charset="0"/>
              </a:rPr>
              <a:t>Personal details </a:t>
            </a:r>
            <a:r>
              <a:rPr lang="en-GB" sz="1400" b="0" dirty="0">
                <a:latin typeface="Calibri" panose="020F0502020204030204" pitchFamily="34" charset="0"/>
                <a:ea typeface="Times New Roman" panose="02020603050405020304" pitchFamily="18" charset="0"/>
                <a:cs typeface="Calibri" panose="020F0502020204030204" pitchFamily="34" charset="0"/>
              </a:rPr>
              <a:t>tab if required.</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864" y="3103159"/>
            <a:ext cx="4802241" cy="232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632" y="1884794"/>
            <a:ext cx="4892706" cy="122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32"/>
          <p:cNvSpPr/>
          <p:nvPr/>
        </p:nvSpPr>
        <p:spPr>
          <a:xfrm>
            <a:off x="2881184" y="5494338"/>
            <a:ext cx="5841757" cy="738664"/>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In this area, you also need to check that the email address from which you are sending emails into </a:t>
            </a:r>
            <a:r>
              <a:rPr lang="en-GB" sz="1400" b="0" dirty="0" err="1">
                <a:latin typeface="Calibri" panose="020F0502020204030204" pitchFamily="34" charset="0"/>
                <a:ea typeface="Times New Roman" panose="02020603050405020304" pitchFamily="18" charset="0"/>
                <a:cs typeface="Arial" panose="020B0604020202020204" pitchFamily="34" charset="0"/>
              </a:rPr>
              <a:t>VQManager</a:t>
            </a:r>
            <a:r>
              <a:rPr lang="en-GB" sz="1400" b="0" dirty="0">
                <a:latin typeface="Calibri" panose="020F0502020204030204" pitchFamily="34" charset="0"/>
                <a:ea typeface="Times New Roman" panose="02020603050405020304" pitchFamily="18" charset="0"/>
                <a:cs typeface="Arial" panose="020B0604020202020204" pitchFamily="34" charset="0"/>
              </a:rPr>
              <a:t> is correctly set up in the system.  The email needs to be the same as the one on the device you are emailing into</a:t>
            </a:r>
            <a:r>
              <a:rPr lang="en-GB" sz="1100" dirty="0">
                <a:latin typeface="Calibri" panose="020F0502020204030204" pitchFamily="34" charset="0"/>
                <a:ea typeface="Times New Roman" panose="02020603050405020304" pitchFamily="18" charset="0"/>
                <a:cs typeface="Arial" panose="020B0604020202020204" pitchFamily="34" charset="0"/>
              </a:rPr>
              <a:t>.</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0516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71800" y="260648"/>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42012"/>
            <a:ext cx="52673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l="25569" t="49422" r="25812" b="34972"/>
          <a:stretch>
            <a:fillRect/>
          </a:stretch>
        </p:blipFill>
        <p:spPr bwMode="auto">
          <a:xfrm>
            <a:off x="2965783" y="4021203"/>
            <a:ext cx="52308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47178" y="667976"/>
            <a:ext cx="5929277" cy="1169551"/>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To send an email into </a:t>
            </a:r>
            <a:r>
              <a:rPr lang="en-GB" sz="1400" b="0" dirty="0" err="1">
                <a:latin typeface="Calibri" panose="020F0502020204030204" pitchFamily="34" charset="0"/>
                <a:ea typeface="Times New Roman" panose="02020603050405020304" pitchFamily="18" charset="0"/>
                <a:cs typeface="Calibri" panose="020F0502020204030204" pitchFamily="34" charset="0"/>
              </a:rPr>
              <a:t>VQManager</a:t>
            </a:r>
            <a:r>
              <a:rPr lang="en-GB" sz="1400" b="0" dirty="0">
                <a:latin typeface="Calibri" panose="020F0502020204030204" pitchFamily="34" charset="0"/>
                <a:ea typeface="Times New Roman" panose="02020603050405020304" pitchFamily="18" charset="0"/>
                <a:cs typeface="Calibri" panose="020F0502020204030204" pitchFamily="34" charset="0"/>
              </a:rPr>
              <a:t>, the email address is: </a:t>
            </a:r>
            <a:r>
              <a:rPr lang="en-GB" sz="1400" b="0" u="sng" dirty="0">
                <a:solidFill>
                  <a:srgbClr val="003399"/>
                </a:solidFill>
                <a:latin typeface="Calibri" panose="020F0502020204030204" pitchFamily="34" charset="0"/>
                <a:ea typeface="Times New Roman" panose="02020603050405020304" pitchFamily="18" charset="0"/>
                <a:cs typeface="Calibri" panose="020F0502020204030204" pitchFamily="34" charset="0"/>
                <a:hlinkClick r:id="rId4"/>
              </a:rPr>
              <a:t>portfolio@vqmanager.co.uk</a:t>
            </a:r>
            <a:endParaRPr lang="en-GB" sz="1400" b="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1400" b="0" dirty="0">
                <a:solidFill>
                  <a:srgbClr val="003399"/>
                </a:solidFill>
                <a:latin typeface="Calibri" panose="020F0502020204030204" pitchFamily="34" charset="0"/>
                <a:ea typeface="Times New Roman" panose="02020603050405020304" pitchFamily="18" charset="0"/>
                <a:cs typeface="Calibri" panose="020F0502020204030204" pitchFamily="34" charset="0"/>
              </a:rPr>
              <a:t> </a:t>
            </a:r>
            <a:endParaRPr lang="en-GB" sz="1400" b="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The email arrives in a table on the </a:t>
            </a:r>
            <a:r>
              <a:rPr lang="en-GB" sz="1400" dirty="0">
                <a:latin typeface="Calibri" panose="020F0502020204030204" pitchFamily="34" charset="0"/>
                <a:ea typeface="Times New Roman" panose="02020603050405020304" pitchFamily="18" charset="0"/>
                <a:cs typeface="Calibri" panose="020F0502020204030204" pitchFamily="34" charset="0"/>
              </a:rPr>
              <a:t>To Do </a:t>
            </a:r>
            <a:r>
              <a:rPr lang="en-GB" sz="1400" b="0" dirty="0">
                <a:latin typeface="Calibri" panose="020F0502020204030204" pitchFamily="34" charset="0"/>
                <a:ea typeface="Times New Roman" panose="02020603050405020304" pitchFamily="18" charset="0"/>
                <a:cs typeface="Calibri" panose="020F0502020204030204" pitchFamily="34" charset="0"/>
              </a:rPr>
              <a:t>tab entitled: </a:t>
            </a:r>
            <a:r>
              <a:rPr lang="en-GB" sz="1400" dirty="0">
                <a:latin typeface="Calibri" panose="020F0502020204030204" pitchFamily="34" charset="0"/>
                <a:ea typeface="Times New Roman" panose="02020603050405020304" pitchFamily="18" charset="0"/>
                <a:cs typeface="Calibri" panose="020F0502020204030204" pitchFamily="34" charset="0"/>
              </a:rPr>
              <a:t>Emails awaiting further processing</a:t>
            </a:r>
            <a:r>
              <a:rPr lang="en-GB" sz="1400" b="0" dirty="0">
                <a:latin typeface="Calibri" panose="020F0502020204030204" pitchFamily="34" charset="0"/>
                <a:ea typeface="Times New Roman" panose="02020603050405020304" pitchFamily="18" charset="0"/>
                <a:cs typeface="Calibri" panose="020F0502020204030204" pitchFamily="34" charset="0"/>
              </a:rPr>
              <a:t> both for the assessor and the learner.</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2758353" y="3329479"/>
            <a:ext cx="6174432" cy="523220"/>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Times New Roman" panose="02020603050405020304" pitchFamily="18" charset="0"/>
              </a:rPr>
              <a:t>For assessors: if the learner has changed their settings so that emails are sent to you instead of to themselves, they will appear in this table:</a:t>
            </a:r>
            <a:endParaRPr lang="en-GB" sz="14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65911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883701" y="261687"/>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0813"/>
            <a:ext cx="52736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95600" y="846808"/>
            <a:ext cx="5420816" cy="523220"/>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Learners: on the </a:t>
            </a:r>
            <a:r>
              <a:rPr lang="en-GB" sz="1400" dirty="0">
                <a:latin typeface="Calibri" panose="020F0502020204030204" pitchFamily="34" charset="0"/>
                <a:ea typeface="Times New Roman" panose="02020603050405020304" pitchFamily="18" charset="0"/>
                <a:cs typeface="Arial" panose="020B0604020202020204" pitchFamily="34" charset="0"/>
              </a:rPr>
              <a:t>To Do </a:t>
            </a:r>
            <a:r>
              <a:rPr lang="en-GB" sz="1400" b="0" dirty="0">
                <a:latin typeface="Calibri" panose="020F0502020204030204" pitchFamily="34" charset="0"/>
                <a:ea typeface="Times New Roman" panose="02020603050405020304" pitchFamily="18" charset="0"/>
                <a:cs typeface="Arial" panose="020B0604020202020204" pitchFamily="34" charset="0"/>
              </a:rPr>
              <a:t>in </a:t>
            </a:r>
            <a:r>
              <a:rPr lang="en-GB" sz="1400" dirty="0">
                <a:latin typeface="Calibri" panose="020F0502020204030204" pitchFamily="34" charset="0"/>
                <a:ea typeface="Times New Roman" panose="02020603050405020304" pitchFamily="18" charset="0"/>
                <a:cs typeface="Arial" panose="020B0604020202020204" pitchFamily="34" charset="0"/>
              </a:rPr>
              <a:t>Emails awaiting further processing</a:t>
            </a:r>
            <a:r>
              <a:rPr lang="en-GB" sz="1400" b="0" dirty="0">
                <a:latin typeface="Calibri" panose="020F0502020204030204" pitchFamily="34" charset="0"/>
                <a:ea typeface="Times New Roman" panose="02020603050405020304" pitchFamily="18" charset="0"/>
                <a:cs typeface="Arial" panose="020B0604020202020204" pitchFamily="34" charset="0"/>
              </a:rPr>
              <a:t>, click on the </a:t>
            </a:r>
            <a:r>
              <a:rPr lang="en-GB" sz="1400" dirty="0">
                <a:latin typeface="Calibri" panose="020F0502020204030204" pitchFamily="34" charset="0"/>
                <a:ea typeface="Times New Roman" panose="02020603050405020304" pitchFamily="18" charset="0"/>
                <a:cs typeface="Arial" panose="020B0604020202020204" pitchFamily="34" charset="0"/>
              </a:rPr>
              <a:t>Process email into </a:t>
            </a:r>
            <a:r>
              <a:rPr lang="en-GB" sz="1400" b="0" dirty="0">
                <a:latin typeface="Calibri" panose="020F0502020204030204" pitchFamily="34" charset="0"/>
                <a:ea typeface="Times New Roman" panose="02020603050405020304" pitchFamily="18" charset="0"/>
                <a:cs typeface="Arial" panose="020B0604020202020204" pitchFamily="34" charset="0"/>
              </a:rPr>
              <a:t>to provide the options available to you.</a:t>
            </a:r>
            <a:endParaRPr lang="en-GB" sz="1400" b="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059832" y="4932322"/>
            <a:ext cx="4572000" cy="954107"/>
          </a:xfrm>
          <a:prstGeom prst="rect">
            <a:avLst/>
          </a:prstGeom>
        </p:spPr>
        <p:txBody>
          <a:bodyPr>
            <a:spAutoFit/>
          </a:bodyPr>
          <a:lstStyle/>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You have three options: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Evidence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Learner activity log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Learner diary</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436778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71800" y="260648"/>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80642"/>
            <a:ext cx="52736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71800" y="1007333"/>
            <a:ext cx="2859629" cy="307777"/>
          </a:xfrm>
          <a:prstGeom prst="rect">
            <a:avLst/>
          </a:prstGeom>
        </p:spPr>
        <p:txBody>
          <a:bodyPr wrap="non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As an assessor you have six options:</a:t>
            </a:r>
            <a:endParaRPr lang="en-GB" sz="1400" b="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895600" y="3821450"/>
            <a:ext cx="4572000" cy="1384995"/>
          </a:xfrm>
          <a:prstGeom prst="rect">
            <a:avLst/>
          </a:prstGeom>
        </p:spPr>
        <p:txBody>
          <a:bodyPr>
            <a:spAutoFit/>
          </a:bodyPr>
          <a:lstStyle/>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Evidence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Learner activity log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Assessor activity log</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New Progress Review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Existing progress Review (add to)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Learner Diary</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620995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887588" y="332656"/>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764" y="1433933"/>
            <a:ext cx="52736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noChangeArrowheads="1"/>
          </p:cNvPicPr>
          <p:nvPr/>
        </p:nvPicPr>
        <p:blipFill>
          <a:blip r:embed="rId3">
            <a:extLst>
              <a:ext uri="{28A0092B-C50C-407E-A947-70E740481C1C}">
                <a14:useLocalDpi xmlns:a14="http://schemas.microsoft.com/office/drawing/2010/main" val="0"/>
              </a:ext>
            </a:extLst>
          </a:blip>
          <a:srcRect l="23827" t="12140" r="24188" b="50867"/>
          <a:stretch>
            <a:fillRect/>
          </a:stretch>
        </p:blipFill>
        <p:spPr bwMode="auto">
          <a:xfrm>
            <a:off x="3050550" y="3057157"/>
            <a:ext cx="5040313"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879070" y="2452075"/>
            <a:ext cx="5832648" cy="523220"/>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Once you have selected the </a:t>
            </a:r>
            <a:r>
              <a:rPr lang="en-GB" sz="1400" dirty="0">
                <a:latin typeface="Calibri" panose="020F0502020204030204" pitchFamily="34" charset="0"/>
                <a:ea typeface="Times New Roman" panose="02020603050405020304" pitchFamily="18" charset="0"/>
                <a:cs typeface="Arial" panose="020B0604020202020204" pitchFamily="34" charset="0"/>
              </a:rPr>
              <a:t>Evidence</a:t>
            </a:r>
            <a:r>
              <a:rPr lang="en-GB" sz="1400" b="0" dirty="0">
                <a:latin typeface="Calibri" panose="020F0502020204030204" pitchFamily="34" charset="0"/>
                <a:ea typeface="Times New Roman" panose="02020603050405020304" pitchFamily="18" charset="0"/>
                <a:cs typeface="Arial" panose="020B0604020202020204" pitchFamily="34" charset="0"/>
              </a:rPr>
              <a:t> option link a </a:t>
            </a:r>
            <a:r>
              <a:rPr lang="en-GB" sz="1400" dirty="0">
                <a:latin typeface="Calibri" panose="020F0502020204030204" pitchFamily="34" charset="0"/>
                <a:ea typeface="Times New Roman" panose="02020603050405020304" pitchFamily="18" charset="0"/>
                <a:cs typeface="Arial" panose="020B0604020202020204" pitchFamily="34" charset="0"/>
              </a:rPr>
              <a:t>Log evidence </a:t>
            </a:r>
            <a:r>
              <a:rPr lang="en-GB" sz="1400" b="0" dirty="0">
                <a:latin typeface="Calibri" panose="020F0502020204030204" pitchFamily="34" charset="0"/>
                <a:ea typeface="Times New Roman" panose="02020603050405020304" pitchFamily="18" charset="0"/>
                <a:cs typeface="Arial" panose="020B0604020202020204" pitchFamily="34" charset="0"/>
              </a:rPr>
              <a:t>form will appear.  </a:t>
            </a:r>
            <a:endParaRPr lang="en-GB" sz="1400" b="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3011814" y="5352512"/>
            <a:ext cx="5832648" cy="954107"/>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As an assessor you will need to </a:t>
            </a:r>
            <a:r>
              <a:rPr lang="en-GB" sz="1400" b="0" u="sng" dirty="0">
                <a:latin typeface="Calibri" panose="020F0502020204030204" pitchFamily="34" charset="0"/>
                <a:ea typeface="Times New Roman" panose="02020603050405020304" pitchFamily="18" charset="0"/>
                <a:cs typeface="Calibri" panose="020F0502020204030204" pitchFamily="34" charset="0"/>
              </a:rPr>
              <a:t>select the learner’s name</a:t>
            </a:r>
            <a:r>
              <a:rPr lang="en-GB" sz="1400" b="0" dirty="0">
                <a:latin typeface="Calibri" panose="020F0502020204030204" pitchFamily="34" charset="0"/>
                <a:ea typeface="Times New Roman" panose="02020603050405020304" pitchFamily="18" charset="0"/>
                <a:cs typeface="Calibri" panose="020F0502020204030204" pitchFamily="34" charset="0"/>
              </a:rPr>
              <a:t> from the drop down box in the grey area and the email and the email attachment will appear.  </a:t>
            </a:r>
            <a:r>
              <a:rPr lang="en-GB" sz="1400" dirty="0">
                <a:latin typeface="Calibri" panose="020F0502020204030204" pitchFamily="34" charset="0"/>
                <a:ea typeface="Times New Roman" panose="02020603050405020304" pitchFamily="18" charset="0"/>
                <a:cs typeface="Calibri" panose="020F0502020204030204" pitchFamily="34" charset="0"/>
              </a:rPr>
              <a:t>Hint:</a:t>
            </a:r>
            <a:r>
              <a:rPr lang="en-GB" sz="1400" b="0" dirty="0">
                <a:latin typeface="Calibri" panose="020F0502020204030204" pitchFamily="34" charset="0"/>
                <a:ea typeface="Times New Roman" panose="02020603050405020304" pitchFamily="18" charset="0"/>
                <a:cs typeface="Calibri" panose="020F0502020204030204" pitchFamily="34" charset="0"/>
              </a:rPr>
              <a:t> Always include the learner’s name in the title of the email when creating it.  This step is not required for the learner</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Box 16"/>
          <p:cNvSpPr txBox="1"/>
          <p:nvPr/>
        </p:nvSpPr>
        <p:spPr>
          <a:xfrm>
            <a:off x="2903416" y="1030605"/>
            <a:ext cx="1767150" cy="307777"/>
          </a:xfrm>
          <a:prstGeom prst="rect">
            <a:avLst/>
          </a:prstGeom>
          <a:noFill/>
        </p:spPr>
        <p:txBody>
          <a:bodyPr wrap="none" rtlCol="0">
            <a:spAutoFit/>
          </a:bodyPr>
          <a:lstStyle/>
          <a:p>
            <a:r>
              <a:rPr lang="en-GB" sz="1400" b="0" u="sng" dirty="0" smtClean="0">
                <a:latin typeface="Calibri" panose="020F0502020204030204" pitchFamily="34" charset="0"/>
                <a:cs typeface="Calibri" panose="020F0502020204030204" pitchFamily="34" charset="0"/>
              </a:rPr>
              <a:t>Process into </a:t>
            </a:r>
            <a:r>
              <a:rPr lang="en-GB" sz="1400" u="sng" dirty="0" smtClean="0">
                <a:latin typeface="Calibri" panose="020F0502020204030204" pitchFamily="34" charset="0"/>
                <a:cs typeface="Calibri" panose="020F0502020204030204" pitchFamily="34" charset="0"/>
              </a:rPr>
              <a:t>Evidence</a:t>
            </a:r>
            <a:endParaRPr lang="en-GB" sz="14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33671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627784" y="938264"/>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endParaRPr lang="en-GB" sz="1400" dirty="0"/>
          </a:p>
        </p:txBody>
      </p:sp>
      <p:sp>
        <p:nvSpPr>
          <p:cNvPr id="5" name="Rectangle 4"/>
          <p:cNvSpPr/>
          <p:nvPr/>
        </p:nvSpPr>
        <p:spPr>
          <a:xfrm>
            <a:off x="3347864" y="1933835"/>
            <a:ext cx="5184576" cy="3108543"/>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From your email</a:t>
            </a:r>
            <a:r>
              <a:rPr lang="en-GB" sz="1400" b="0" dirty="0" smtClean="0">
                <a:latin typeface="Calibri" panose="020F0502020204030204" pitchFamily="34" charset="0"/>
                <a:ea typeface="Times New Roman" panose="02020603050405020304" pitchFamily="18" charset="0"/>
                <a:cs typeface="Calibri" panose="020F0502020204030204" pitchFamily="34" charset="0"/>
              </a:rPr>
              <a:t>:</a:t>
            </a:r>
          </a:p>
          <a:p>
            <a:pPr>
              <a:spcAft>
                <a:spcPts val="0"/>
              </a:spcAft>
            </a:pPr>
            <a:endParaRPr lang="en-GB" sz="1400" b="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The subject line becomes the </a:t>
            </a:r>
            <a:r>
              <a:rPr lang="en-GB" sz="1400" dirty="0">
                <a:latin typeface="Calibri" panose="020F0502020204030204" pitchFamily="34" charset="0"/>
                <a:ea typeface="Times New Roman" panose="02020603050405020304" pitchFamily="18" charset="0"/>
                <a:cs typeface="Calibri" panose="020F0502020204030204" pitchFamily="34" charset="0"/>
              </a:rPr>
              <a:t>Summary of evidence </a:t>
            </a:r>
            <a:r>
              <a:rPr lang="en-GB" sz="1400" b="0" dirty="0">
                <a:latin typeface="Calibri" panose="020F0502020204030204" pitchFamily="34" charset="0"/>
                <a:ea typeface="Times New Roman" panose="02020603050405020304" pitchFamily="18" charset="0"/>
                <a:cs typeface="Calibri" panose="020F0502020204030204" pitchFamily="34" charset="0"/>
              </a:rPr>
              <a:t>description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The body of the email becomes the </a:t>
            </a:r>
            <a:r>
              <a:rPr lang="en-GB" sz="1400" dirty="0">
                <a:latin typeface="Calibri" panose="020F0502020204030204" pitchFamily="34" charset="0"/>
                <a:ea typeface="Times New Roman" panose="02020603050405020304" pitchFamily="18" charset="0"/>
                <a:cs typeface="Calibri" panose="020F0502020204030204" pitchFamily="34" charset="0"/>
              </a:rPr>
              <a:t>Description </a:t>
            </a:r>
            <a:r>
              <a:rPr lang="en-GB" sz="1400" b="0" dirty="0">
                <a:latin typeface="Calibri" panose="020F0502020204030204" pitchFamily="34" charset="0"/>
                <a:ea typeface="Times New Roman" panose="02020603050405020304" pitchFamily="18" charset="0"/>
                <a:cs typeface="Calibri" panose="020F0502020204030204" pitchFamily="34" charset="0"/>
              </a:rPr>
              <a:t>of evidence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Any attachments are automatically added to page.</a:t>
            </a: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Complete the form:</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Add a method(s) </a:t>
            </a:r>
          </a:p>
          <a:p>
            <a:pPr marL="342900" lvl="0" indent="-342900">
              <a:spcAft>
                <a:spcPts val="0"/>
              </a:spcAft>
              <a:buFont typeface="Symbol" panose="05050102010706020507" pitchFamily="18" charset="2"/>
              <a:buChar char=""/>
            </a:pPr>
            <a:r>
              <a:rPr lang="en-GB" sz="1400" b="0" dirty="0">
                <a:latin typeface="Calibri" panose="020F0502020204030204" pitchFamily="34" charset="0"/>
                <a:ea typeface="Times New Roman" panose="02020603050405020304" pitchFamily="18" charset="0"/>
                <a:cs typeface="Calibri" panose="020F0502020204030204" pitchFamily="34" charset="0"/>
              </a:rPr>
              <a:t>Map the criteria as </a:t>
            </a:r>
            <a:r>
              <a:rPr lang="en-GB" sz="1400" b="0" dirty="0" smtClean="0">
                <a:latin typeface="Calibri" panose="020F0502020204030204" pitchFamily="34" charset="0"/>
                <a:ea typeface="Times New Roman" panose="02020603050405020304" pitchFamily="18" charset="0"/>
                <a:cs typeface="Calibri" panose="020F0502020204030204" pitchFamily="34" charset="0"/>
              </a:rPr>
              <a:t>required</a:t>
            </a:r>
          </a:p>
          <a:p>
            <a:pPr lvl="0">
              <a:spcAft>
                <a:spcPts val="0"/>
              </a:spcAft>
            </a:pPr>
            <a:endParaRPr lang="en-GB" sz="1400" b="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Note: </a:t>
            </a:r>
            <a:r>
              <a:rPr lang="en-GB" sz="1400" b="0" dirty="0">
                <a:latin typeface="Calibri" panose="020F0502020204030204" pitchFamily="34" charset="0"/>
                <a:ea typeface="Times New Roman" panose="02020603050405020304" pitchFamily="18" charset="0"/>
                <a:cs typeface="Calibri" panose="020F0502020204030204" pitchFamily="34" charset="0"/>
              </a:rPr>
              <a:t>all fields are editable if you need to change anything </a:t>
            </a: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r>
              <a:rPr lang="en-GB" sz="1400" b="0" dirty="0">
                <a:latin typeface="Calibri" panose="020F0502020204030204" pitchFamily="34" charset="0"/>
                <a:ea typeface="Times New Roman" panose="02020603050405020304" pitchFamily="18" charset="0"/>
                <a:cs typeface="Calibri" panose="020F0502020204030204" pitchFamily="34" charset="0"/>
              </a:rPr>
              <a:t>When you are finished, save the evidence and it will be added to the </a:t>
            </a:r>
            <a:r>
              <a:rPr lang="en-GB" sz="1400" dirty="0">
                <a:latin typeface="Calibri" panose="020F0502020204030204" pitchFamily="34" charset="0"/>
                <a:ea typeface="Times New Roman" panose="02020603050405020304" pitchFamily="18" charset="0"/>
                <a:cs typeface="Calibri" panose="020F0502020204030204" pitchFamily="34" charset="0"/>
              </a:rPr>
              <a:t>Evidence list</a:t>
            </a:r>
            <a:r>
              <a:rPr lang="en-GB" sz="1400" b="0" dirty="0">
                <a:latin typeface="Calibri" panose="020F0502020204030204" pitchFamily="34" charset="0"/>
                <a:ea typeface="Times New Roman" panose="02020603050405020304" pitchFamily="18" charset="0"/>
                <a:cs typeface="Calibri" panose="020F0502020204030204" pitchFamily="34" charset="0"/>
              </a:rPr>
              <a:t>.</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743670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71800" y="381370"/>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pPr marL="0" indent="0">
              <a:buNone/>
            </a:pPr>
            <a:r>
              <a:rPr lang="en-GB" sz="1400" u="sng" dirty="0">
                <a:latin typeface="Calibri" panose="020F0502020204030204" pitchFamily="34" charset="0"/>
                <a:ea typeface="Times New Roman" panose="02020603050405020304" pitchFamily="18" charset="0"/>
                <a:cs typeface="Arial" panose="020B0604020202020204" pitchFamily="34" charset="0"/>
              </a:rPr>
              <a:t>Process in </a:t>
            </a:r>
            <a:r>
              <a:rPr lang="en-GB" sz="1400" b="1" u="sng" dirty="0">
                <a:latin typeface="Calibri" panose="020F0502020204030204" pitchFamily="34" charset="0"/>
                <a:ea typeface="Times New Roman" panose="02020603050405020304" pitchFamily="18" charset="0"/>
                <a:cs typeface="Arial" panose="020B0604020202020204" pitchFamily="34" charset="0"/>
              </a:rPr>
              <a:t>Learner activity log</a:t>
            </a:r>
            <a:endParaRPr lang="en-GB" sz="1400" dirty="0"/>
          </a:p>
        </p:txBody>
      </p:sp>
      <p:pic>
        <p:nvPicPr>
          <p:cNvPr id="61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776" y="1191315"/>
            <a:ext cx="5273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noChangeArrowheads="1"/>
          </p:cNvPicPr>
          <p:nvPr/>
        </p:nvPicPr>
        <p:blipFill>
          <a:blip r:embed="rId3">
            <a:extLst>
              <a:ext uri="{28A0092B-C50C-407E-A947-70E740481C1C}">
                <a14:useLocalDpi xmlns:a14="http://schemas.microsoft.com/office/drawing/2010/main" val="0"/>
              </a:ext>
            </a:extLst>
          </a:blip>
          <a:srcRect l="23285" t="11446" r="24188" b="34903"/>
          <a:stretch>
            <a:fillRect/>
          </a:stretch>
        </p:blipFill>
        <p:spPr bwMode="auto">
          <a:xfrm>
            <a:off x="2895600" y="2246817"/>
            <a:ext cx="53467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86776" y="5725919"/>
            <a:ext cx="5717671" cy="523220"/>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For the assessor, select the learner. Again the fields prepopulate but remain editable until you save so you can add more information if required.</a:t>
            </a:r>
            <a:endParaRPr lang="en-GB" sz="14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83266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anose="020F0502020204030204" pitchFamily="34" charset="0"/>
                <a:cs typeface="Calibri" panose="020F0502020204030204" pitchFamily="34" charset="0"/>
              </a:rPr>
              <a:t>VQManager</a:t>
            </a:r>
          </a:p>
        </p:txBody>
      </p:sp>
      <p:sp>
        <p:nvSpPr>
          <p:cNvPr id="3" name="Content Placeholder 2"/>
          <p:cNvSpPr>
            <a:spLocks noGrp="1"/>
          </p:cNvSpPr>
          <p:nvPr>
            <p:ph idx="1"/>
          </p:nvPr>
        </p:nvSpPr>
        <p:spPr>
          <a:xfrm>
            <a:off x="2771800" y="476672"/>
            <a:ext cx="6238900" cy="4114800"/>
          </a:xfrm>
        </p:spPr>
        <p:txBody>
          <a:bodyPr/>
          <a:lstStyle/>
          <a:p>
            <a:pPr marL="0" indent="0" algn="ctr">
              <a:buNone/>
            </a:pPr>
            <a:r>
              <a:rPr lang="en-GB" sz="2400" b="1" dirty="0" smtClean="0">
                <a:latin typeface="Calibri" panose="020F0502020204030204" pitchFamily="34" charset="0"/>
                <a:cs typeface="Calibri" panose="020F0502020204030204" pitchFamily="34" charset="0"/>
              </a:rPr>
              <a:t>Emailing into </a:t>
            </a:r>
            <a:r>
              <a:rPr lang="en-GB" sz="2400" b="1" dirty="0" err="1" smtClean="0">
                <a:latin typeface="Calibri" panose="020F0502020204030204" pitchFamily="34" charset="0"/>
                <a:cs typeface="Calibri" panose="020F0502020204030204" pitchFamily="34" charset="0"/>
              </a:rPr>
              <a:t>VQManager</a:t>
            </a:r>
            <a:endParaRPr lang="en-GB" sz="2400" b="1" dirty="0">
              <a:latin typeface="Calibri" panose="020F0502020204030204" pitchFamily="34" charset="0"/>
              <a:cs typeface="Calibri" panose="020F0502020204030204" pitchFamily="34" charset="0"/>
            </a:endParaRPr>
          </a:p>
          <a:p>
            <a:pPr marL="0" indent="0">
              <a:spcAft>
                <a:spcPts val="0"/>
              </a:spcAft>
              <a:buNone/>
            </a:pPr>
            <a:endParaRPr lang="en-GB" sz="1400" u="sng" dirty="0" smtClean="0">
              <a:latin typeface="Calibri" panose="020F0502020204030204" pitchFamily="34" charset="0"/>
              <a:ea typeface="Times New Roman" panose="02020603050405020304" pitchFamily="18" charset="0"/>
              <a:cs typeface="Arial" panose="020B0604020202020204" pitchFamily="34" charset="0"/>
            </a:endParaRPr>
          </a:p>
          <a:p>
            <a:pPr marL="0" indent="0">
              <a:spcAft>
                <a:spcPts val="0"/>
              </a:spcAft>
              <a:buNone/>
            </a:pPr>
            <a:r>
              <a:rPr lang="en-GB" sz="1400" u="sng" dirty="0" smtClean="0">
                <a:latin typeface="Calibri" panose="020F0502020204030204" pitchFamily="34" charset="0"/>
                <a:ea typeface="Times New Roman" panose="02020603050405020304" pitchFamily="18" charset="0"/>
                <a:cs typeface="Arial" panose="020B0604020202020204" pitchFamily="34" charset="0"/>
              </a:rPr>
              <a:t>Process </a:t>
            </a:r>
            <a:r>
              <a:rPr lang="en-GB" sz="1400" u="sng" dirty="0">
                <a:latin typeface="Calibri" panose="020F0502020204030204" pitchFamily="34" charset="0"/>
                <a:ea typeface="Times New Roman" panose="02020603050405020304" pitchFamily="18" charset="0"/>
                <a:cs typeface="Arial" panose="020B0604020202020204" pitchFamily="34" charset="0"/>
              </a:rPr>
              <a:t>in </a:t>
            </a:r>
            <a:r>
              <a:rPr lang="en-GB" sz="1400" b="1" u="sng" dirty="0" smtClean="0">
                <a:latin typeface="Calibri" panose="020F0502020204030204" pitchFamily="34" charset="0"/>
                <a:ea typeface="Times New Roman" panose="02020603050405020304" pitchFamily="18" charset="0"/>
                <a:cs typeface="Arial" panose="020B0604020202020204" pitchFamily="34" charset="0"/>
              </a:rPr>
              <a:t>Assessor </a:t>
            </a:r>
            <a:r>
              <a:rPr lang="en-GB" sz="1400" b="1" u="sng" dirty="0">
                <a:latin typeface="Calibri" panose="020F0502020204030204" pitchFamily="34" charset="0"/>
                <a:ea typeface="Times New Roman" panose="02020603050405020304" pitchFamily="18" charset="0"/>
                <a:cs typeface="Arial" panose="020B0604020202020204" pitchFamily="34" charset="0"/>
              </a:rPr>
              <a:t>activity </a:t>
            </a:r>
            <a:r>
              <a:rPr lang="en-GB" sz="1400" b="1" u="sng" dirty="0" smtClean="0">
                <a:latin typeface="Calibri" panose="020F0502020204030204" pitchFamily="34" charset="0"/>
                <a:ea typeface="Times New Roman" panose="02020603050405020304" pitchFamily="18" charset="0"/>
                <a:cs typeface="Arial" panose="020B0604020202020204" pitchFamily="34" charset="0"/>
              </a:rPr>
              <a:t>log </a:t>
            </a:r>
            <a:r>
              <a:rPr lang="en-GB" sz="1400" u="sng" dirty="0">
                <a:latin typeface="Calibri" panose="020F0502020204030204" pitchFamily="34" charset="0"/>
                <a:ea typeface="Times New Roman" panose="02020603050405020304" pitchFamily="18" charset="0"/>
                <a:cs typeface="Arial" panose="020B0604020202020204" pitchFamily="34" charset="0"/>
              </a:rPr>
              <a:t>(assessor only)</a:t>
            </a:r>
            <a:endParaRPr lang="en-GB" sz="1600" dirty="0">
              <a:latin typeface="Times New Roman" panose="02020603050405020304" pitchFamily="18" charset="0"/>
              <a:ea typeface="Times New Roman" panose="02020603050405020304" pitchFamily="18" charset="0"/>
            </a:endParaRPr>
          </a:p>
          <a:p>
            <a:endParaRPr lang="en-GB" sz="1400"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30686"/>
            <a:ext cx="52673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71800" y="3532985"/>
            <a:ext cx="5904656" cy="523220"/>
          </a:xfrm>
          <a:prstGeom prst="rect">
            <a:avLst/>
          </a:prstGeom>
        </p:spPr>
        <p:txBody>
          <a:bodyPr wrap="square">
            <a:spAutoFit/>
          </a:bodyPr>
          <a:lstStyle/>
          <a:p>
            <a:pPr>
              <a:spcAft>
                <a:spcPts val="0"/>
              </a:spcAft>
            </a:pPr>
            <a:r>
              <a:rPr lang="en-GB" sz="1400" b="0" dirty="0">
                <a:latin typeface="Calibri" panose="020F0502020204030204" pitchFamily="34" charset="0"/>
                <a:ea typeface="Times New Roman" panose="02020603050405020304" pitchFamily="18" charset="0"/>
                <a:cs typeface="Arial" panose="020B0604020202020204" pitchFamily="34" charset="0"/>
              </a:rPr>
              <a:t>Again the fields prepopulate but remain editable until you save so you can add more information if required.</a:t>
            </a:r>
            <a:endParaRPr lang="en-GB" sz="14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69941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24407</TotalTime>
  <Words>553</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Arial Narrow</vt:lpstr>
      <vt:lpstr>Calibri</vt:lpstr>
      <vt:lpstr>Comic Sans MS</vt:lpstr>
      <vt:lpstr>CommonBullets</vt:lpstr>
      <vt:lpstr>Symbol</vt:lpstr>
      <vt:lpstr>Times New Roman</vt:lpstr>
      <vt:lpstr>Default Design</vt:lpstr>
      <vt:lpstr>VQManager  </vt:lpstr>
      <vt:lpstr>VQManager</vt:lpstr>
      <vt:lpstr>VQManager</vt:lpstr>
      <vt:lpstr>VQManager</vt:lpstr>
      <vt:lpstr>VQManager</vt:lpstr>
      <vt:lpstr>VQManager</vt:lpstr>
      <vt:lpstr>VQManager</vt:lpstr>
      <vt:lpstr>VQManager</vt:lpstr>
      <vt:lpstr>VQManager</vt:lpstr>
      <vt:lpstr>VQManager</vt:lpstr>
      <vt:lpstr>VQManager</vt:lpstr>
      <vt:lpstr>VQManager</vt:lpstr>
      <vt:lpstr>VQManager</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527</cp:revision>
  <dcterms:created xsi:type="dcterms:W3CDTF">2000-12-07T15:45:22Z</dcterms:created>
  <dcterms:modified xsi:type="dcterms:W3CDTF">2021-01-11T12:30:12Z</dcterms:modified>
</cp:coreProperties>
</file>