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8"/>
  </p:notesMasterIdLst>
  <p:handoutMasterIdLst>
    <p:handoutMasterId r:id="rId29"/>
  </p:handoutMasterIdLst>
  <p:sldIdLst>
    <p:sldId id="542" r:id="rId2"/>
    <p:sldId id="721" r:id="rId3"/>
    <p:sldId id="722" r:id="rId4"/>
    <p:sldId id="560" r:id="rId5"/>
    <p:sldId id="746" r:id="rId6"/>
    <p:sldId id="753" r:id="rId7"/>
    <p:sldId id="752" r:id="rId8"/>
    <p:sldId id="751" r:id="rId9"/>
    <p:sldId id="750" r:id="rId10"/>
    <p:sldId id="749" r:id="rId11"/>
    <p:sldId id="748" r:id="rId12"/>
    <p:sldId id="755" r:id="rId13"/>
    <p:sldId id="754" r:id="rId14"/>
    <p:sldId id="747" r:id="rId15"/>
    <p:sldId id="756" r:id="rId16"/>
    <p:sldId id="759" r:id="rId17"/>
    <p:sldId id="762" r:id="rId18"/>
    <p:sldId id="761" r:id="rId19"/>
    <p:sldId id="760" r:id="rId20"/>
    <p:sldId id="763" r:id="rId21"/>
    <p:sldId id="765" r:id="rId22"/>
    <p:sldId id="741" r:id="rId23"/>
    <p:sldId id="742" r:id="rId24"/>
    <p:sldId id="743" r:id="rId25"/>
    <p:sldId id="744" r:id="rId26"/>
    <p:sldId id="745" r:id="rId27"/>
  </p:sldIdLst>
  <p:sldSz cx="9144000" cy="6858000" type="screen4x3"/>
  <p:notesSz cx="6797675" cy="9928225"/>
  <p:defaultTextStyle>
    <a:defPPr>
      <a:defRPr lang="en-GB"/>
    </a:defPPr>
    <a:lvl1pPr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5pPr>
    <a:lvl6pPr marL="2286000" algn="l" defTabSz="914400" rtl="0" eaLnBrk="1" latinLnBrk="0" hangingPunct="1">
      <a:defRPr sz="2400" b="1" kern="1200">
        <a:solidFill>
          <a:schemeClr val="tx1"/>
        </a:solidFill>
        <a:latin typeface="Arial" panose="020B0604020202020204" pitchFamily="34" charset="0"/>
        <a:ea typeface="+mn-ea"/>
        <a:cs typeface="+mn-cs"/>
      </a:defRPr>
    </a:lvl6pPr>
    <a:lvl7pPr marL="2743200" algn="l" defTabSz="914400" rtl="0" eaLnBrk="1" latinLnBrk="0" hangingPunct="1">
      <a:defRPr sz="2400" b="1" kern="1200">
        <a:solidFill>
          <a:schemeClr val="tx1"/>
        </a:solidFill>
        <a:latin typeface="Arial" panose="020B0604020202020204" pitchFamily="34" charset="0"/>
        <a:ea typeface="+mn-ea"/>
        <a:cs typeface="+mn-cs"/>
      </a:defRPr>
    </a:lvl7pPr>
    <a:lvl8pPr marL="3200400" algn="l" defTabSz="914400" rtl="0" eaLnBrk="1" latinLnBrk="0" hangingPunct="1">
      <a:defRPr sz="2400" b="1" kern="1200">
        <a:solidFill>
          <a:schemeClr val="tx1"/>
        </a:solidFill>
        <a:latin typeface="Arial" panose="020B0604020202020204" pitchFamily="34" charset="0"/>
        <a:ea typeface="+mn-ea"/>
        <a:cs typeface="+mn-cs"/>
      </a:defRPr>
    </a:lvl8pPr>
    <a:lvl9pPr marL="3657600" algn="l" defTabSz="914400" rtl="0" eaLnBrk="1" latinLnBrk="0" hangingPunct="1">
      <a:defRPr sz="24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a:srgbClr val="DDDDDD"/>
    <a:srgbClr val="000099"/>
    <a:srgbClr val="B2B2B2"/>
    <a:srgbClr val="FF9900"/>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9926" autoAdjust="0"/>
    <p:restoredTop sz="93960" autoAdjust="0"/>
  </p:normalViewPr>
  <p:slideViewPr>
    <p:cSldViewPr>
      <p:cViewPr varScale="1">
        <p:scale>
          <a:sx n="74" d="100"/>
          <a:sy n="74" d="100"/>
        </p:scale>
        <p:origin x="1668" y="7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p:cViewPr varScale="1">
        <p:scale>
          <a:sx n="52" d="100"/>
          <a:sy n="52" d="100"/>
        </p:scale>
        <p:origin x="295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Rectangle 2">
            <a:extLst>
              <a:ext uri="{FF2B5EF4-FFF2-40B4-BE49-F238E27FC236}">
                <a16:creationId xmlns="" xmlns:a16="http://schemas.microsoft.com/office/drawing/2014/main" id="{361B4C75-7B20-468F-B439-C4105CDA9EAD}"/>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ClrTx/>
              <a:buSzTx/>
              <a:buFontTx/>
              <a:buNone/>
              <a:defRPr sz="1200" b="0">
                <a:latin typeface="Times New Roman" panose="02020603050405020304" pitchFamily="18" charset="0"/>
              </a:defRPr>
            </a:lvl1pPr>
          </a:lstStyle>
          <a:p>
            <a:pPr>
              <a:defRPr/>
            </a:pPr>
            <a:endParaRPr lang="en-US" altLang="en-US" dirty="0"/>
          </a:p>
        </p:txBody>
      </p:sp>
      <p:sp>
        <p:nvSpPr>
          <p:cNvPr id="144387" name="Rectangle 3">
            <a:extLst>
              <a:ext uri="{FF2B5EF4-FFF2-40B4-BE49-F238E27FC236}">
                <a16:creationId xmlns="" xmlns:a16="http://schemas.microsoft.com/office/drawing/2014/main" id="{26853DC6-E56B-4979-973D-03530A4C6324}"/>
              </a:ext>
            </a:extLst>
          </p:cNvPr>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200" b="0">
                <a:latin typeface="Times New Roman" panose="02020603050405020304" pitchFamily="18" charset="0"/>
              </a:defRPr>
            </a:lvl1pPr>
          </a:lstStyle>
          <a:p>
            <a:pPr>
              <a:defRPr/>
            </a:pPr>
            <a:endParaRPr lang="en-US" altLang="en-US" dirty="0"/>
          </a:p>
        </p:txBody>
      </p:sp>
      <p:sp>
        <p:nvSpPr>
          <p:cNvPr id="144388" name="Rectangle 4">
            <a:extLst>
              <a:ext uri="{FF2B5EF4-FFF2-40B4-BE49-F238E27FC236}">
                <a16:creationId xmlns="" xmlns:a16="http://schemas.microsoft.com/office/drawing/2014/main" id="{E0136EAF-B717-4864-A300-C084247E4BB9}"/>
              </a:ext>
            </a:extLst>
          </p:cNvPr>
          <p:cNvSpPr>
            <a:spLocks noGrp="1" noChangeArrowheads="1"/>
          </p:cNvSpPr>
          <p:nvPr>
            <p:ph type="ftr" sz="quarter" idx="2"/>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b="0">
                <a:latin typeface="Times New Roman" panose="02020603050405020304" pitchFamily="18" charset="0"/>
              </a:defRPr>
            </a:lvl1pPr>
          </a:lstStyle>
          <a:p>
            <a:pPr>
              <a:defRPr/>
            </a:pPr>
            <a:endParaRPr lang="en-US" altLang="en-US" dirty="0"/>
          </a:p>
        </p:txBody>
      </p:sp>
      <p:sp>
        <p:nvSpPr>
          <p:cNvPr id="144389" name="Rectangle 5">
            <a:extLst>
              <a:ext uri="{FF2B5EF4-FFF2-40B4-BE49-F238E27FC236}">
                <a16:creationId xmlns="" xmlns:a16="http://schemas.microsoft.com/office/drawing/2014/main" id="{97E85068-11AF-4663-B51E-99C6BF5AF3B8}"/>
              </a:ext>
            </a:extLst>
          </p:cNvPr>
          <p:cNvSpPr>
            <a:spLocks noGrp="1" noChangeArrowheads="1"/>
          </p:cNvSpPr>
          <p:nvPr>
            <p:ph type="sldNum" sz="quarter" idx="3"/>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b="0">
                <a:latin typeface="Times New Roman" panose="02020603050405020304" pitchFamily="18" charset="0"/>
              </a:defRPr>
            </a:lvl1pPr>
          </a:lstStyle>
          <a:p>
            <a:pPr>
              <a:defRPr/>
            </a:pPr>
            <a:fld id="{AD7ECB46-1F94-4D1D-9E6E-847B90EDBDFB}" type="slidenum">
              <a:rPr lang="en-US" altLang="en-US"/>
              <a:pPr>
                <a:defRPr/>
              </a:pPr>
              <a:t>‹#›</a:t>
            </a:fld>
            <a:endParaRPr lang="en-US" altLang="en-US" dirty="0"/>
          </a:p>
        </p:txBody>
      </p:sp>
    </p:spTree>
    <p:extLst>
      <p:ext uri="{BB962C8B-B14F-4D97-AF65-F5344CB8AC3E}">
        <p14:creationId xmlns:p14="http://schemas.microsoft.com/office/powerpoint/2010/main" val="736896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 xmlns:a16="http://schemas.microsoft.com/office/drawing/2014/main" id="{0BB90176-6049-4B97-93D7-FD2978932FB0}"/>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ClrTx/>
              <a:buSzTx/>
              <a:buFontTx/>
              <a:buNone/>
              <a:defRPr sz="1200" b="0">
                <a:latin typeface="Times New Roman" panose="02020603050405020304" pitchFamily="18" charset="0"/>
              </a:defRPr>
            </a:lvl1pPr>
          </a:lstStyle>
          <a:p>
            <a:pPr>
              <a:defRPr/>
            </a:pPr>
            <a:endParaRPr lang="en-GB" altLang="en-US" dirty="0"/>
          </a:p>
        </p:txBody>
      </p:sp>
      <p:sp>
        <p:nvSpPr>
          <p:cNvPr id="6147" name="Rectangle 3">
            <a:extLst>
              <a:ext uri="{FF2B5EF4-FFF2-40B4-BE49-F238E27FC236}">
                <a16:creationId xmlns="" xmlns:a16="http://schemas.microsoft.com/office/drawing/2014/main" id="{4755DA11-4792-4426-B5D2-33BC16F93EAD}"/>
              </a:ext>
            </a:extLst>
          </p:cNvPr>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200" b="0">
                <a:latin typeface="Times New Roman" panose="02020603050405020304" pitchFamily="18" charset="0"/>
              </a:defRPr>
            </a:lvl1pPr>
          </a:lstStyle>
          <a:p>
            <a:pPr>
              <a:defRPr/>
            </a:pPr>
            <a:endParaRPr lang="en-GB" altLang="en-US" dirty="0"/>
          </a:p>
        </p:txBody>
      </p:sp>
      <p:sp>
        <p:nvSpPr>
          <p:cNvPr id="2052" name="Rectangle 4">
            <a:extLst>
              <a:ext uri="{FF2B5EF4-FFF2-40B4-BE49-F238E27FC236}">
                <a16:creationId xmlns="" xmlns:a16="http://schemas.microsoft.com/office/drawing/2014/main" id="{124D3057-E581-4344-94E6-43219D370312}"/>
              </a:ext>
            </a:extLst>
          </p:cNvPr>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a:extLst>
              <a:ext uri="{FF2B5EF4-FFF2-40B4-BE49-F238E27FC236}">
                <a16:creationId xmlns="" xmlns:a16="http://schemas.microsoft.com/office/drawing/2014/main" id="{0A8F48ED-8EF5-46D5-8E2F-9EA313F8CD84}"/>
              </a:ext>
            </a:extLst>
          </p:cNvPr>
          <p:cNvSpPr>
            <a:spLocks noGrp="1" noChangeArrowheads="1"/>
          </p:cNvSpPr>
          <p:nvPr>
            <p:ph type="body" sz="quarter" idx="3"/>
          </p:nvPr>
        </p:nvSpPr>
        <p:spPr bwMode="auto">
          <a:xfrm>
            <a:off x="906463" y="4716463"/>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150" name="Rectangle 6">
            <a:extLst>
              <a:ext uri="{FF2B5EF4-FFF2-40B4-BE49-F238E27FC236}">
                <a16:creationId xmlns="" xmlns:a16="http://schemas.microsoft.com/office/drawing/2014/main" id="{70F1823A-DFFF-4074-9905-04D7F8C41216}"/>
              </a:ext>
            </a:extLst>
          </p:cNvPr>
          <p:cNvSpPr>
            <a:spLocks noGrp="1" noChangeArrowheads="1"/>
          </p:cNvSpPr>
          <p:nvPr>
            <p:ph type="ftr" sz="quarter" idx="4"/>
          </p:nvPr>
        </p:nvSpPr>
        <p:spPr bwMode="auto">
          <a:xfrm>
            <a:off x="0"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b="0">
                <a:latin typeface="Times New Roman" panose="02020603050405020304" pitchFamily="18" charset="0"/>
              </a:defRPr>
            </a:lvl1pPr>
          </a:lstStyle>
          <a:p>
            <a:pPr>
              <a:defRPr/>
            </a:pPr>
            <a:endParaRPr lang="en-GB" altLang="en-US" dirty="0"/>
          </a:p>
        </p:txBody>
      </p:sp>
      <p:sp>
        <p:nvSpPr>
          <p:cNvPr id="6151" name="Rectangle 7">
            <a:extLst>
              <a:ext uri="{FF2B5EF4-FFF2-40B4-BE49-F238E27FC236}">
                <a16:creationId xmlns="" xmlns:a16="http://schemas.microsoft.com/office/drawing/2014/main" id="{F00071FD-2273-4F51-863F-7FCA0D0FD9A1}"/>
              </a:ext>
            </a:extLst>
          </p:cNvPr>
          <p:cNvSpPr>
            <a:spLocks noGrp="1" noChangeArrowheads="1"/>
          </p:cNvSpPr>
          <p:nvPr>
            <p:ph type="sldNum" sz="quarter" idx="5"/>
          </p:nvPr>
        </p:nvSpPr>
        <p:spPr bwMode="auto">
          <a:xfrm>
            <a:off x="3851275"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b="0">
                <a:latin typeface="Times New Roman" panose="02020603050405020304" pitchFamily="18" charset="0"/>
              </a:defRPr>
            </a:lvl1pPr>
          </a:lstStyle>
          <a:p>
            <a:pPr>
              <a:defRPr/>
            </a:pPr>
            <a:fld id="{322A35F0-ED50-4CF5-AB8A-690CB94A5C51}" type="slidenum">
              <a:rPr lang="en-GB" altLang="en-US"/>
              <a:pPr>
                <a:defRPr/>
              </a:pPr>
              <a:t>‹#›</a:t>
            </a:fld>
            <a:endParaRPr lang="en-GB" altLang="en-US" dirty="0"/>
          </a:p>
        </p:txBody>
      </p:sp>
    </p:spTree>
    <p:extLst>
      <p:ext uri="{BB962C8B-B14F-4D97-AF65-F5344CB8AC3E}">
        <p14:creationId xmlns:p14="http://schemas.microsoft.com/office/powerpoint/2010/main" val="545079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83015512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7040724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81900" y="1143000"/>
            <a:ext cx="1562100" cy="57150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895600" y="1143000"/>
            <a:ext cx="4533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29889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6096253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91519216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895600" y="1143000"/>
            <a:ext cx="2895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943600" y="1143000"/>
            <a:ext cx="2895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0729949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15427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090473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1621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6118304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1347977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36D65EE6-0026-4C7E-BC1E-97F6614173C6}"/>
              </a:ext>
            </a:extLst>
          </p:cNvPr>
          <p:cNvSpPr>
            <a:spLocks noGrp="1" noChangeArrowheads="1"/>
          </p:cNvSpPr>
          <p:nvPr>
            <p:ph type="title"/>
          </p:nvPr>
        </p:nvSpPr>
        <p:spPr bwMode="auto">
          <a:xfrm>
            <a:off x="2895600" y="5867400"/>
            <a:ext cx="6248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a:t>
            </a:r>
          </a:p>
        </p:txBody>
      </p:sp>
      <p:sp>
        <p:nvSpPr>
          <p:cNvPr id="1027" name="Rectangle 3">
            <a:extLst>
              <a:ext uri="{FF2B5EF4-FFF2-40B4-BE49-F238E27FC236}">
                <a16:creationId xmlns="" xmlns:a16="http://schemas.microsoft.com/office/drawing/2014/main" id="{ECBB28C2-6CE0-4FCD-8315-C18584C855CD}"/>
              </a:ext>
            </a:extLst>
          </p:cNvPr>
          <p:cNvSpPr>
            <a:spLocks noGrp="1" noChangeArrowheads="1"/>
          </p:cNvSpPr>
          <p:nvPr>
            <p:ph type="body" idx="1"/>
          </p:nvPr>
        </p:nvSpPr>
        <p:spPr bwMode="auto">
          <a:xfrm>
            <a:off x="2895600" y="1143000"/>
            <a:ext cx="5943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r" rtl="0" eaLnBrk="0" fontAlgn="base" hangingPunct="0">
        <a:spcBef>
          <a:spcPct val="0"/>
        </a:spcBef>
        <a:spcAft>
          <a:spcPct val="0"/>
        </a:spcAft>
        <a:defRPr sz="3600" kern="1200">
          <a:solidFill>
            <a:schemeClr val="tx2"/>
          </a:solidFill>
          <a:latin typeface="+mj-lt"/>
          <a:ea typeface="+mj-ea"/>
          <a:cs typeface="+mj-cs"/>
        </a:defRPr>
      </a:lvl1pPr>
      <a:lvl2pPr algn="r" rtl="0" eaLnBrk="0" fontAlgn="base" hangingPunct="0">
        <a:spcBef>
          <a:spcPct val="0"/>
        </a:spcBef>
        <a:spcAft>
          <a:spcPct val="0"/>
        </a:spcAft>
        <a:defRPr sz="3600">
          <a:solidFill>
            <a:schemeClr val="tx2"/>
          </a:solidFill>
          <a:latin typeface="Arial Black" panose="020B0A04020102020204" pitchFamily="34" charset="0"/>
        </a:defRPr>
      </a:lvl2pPr>
      <a:lvl3pPr algn="r" rtl="0" eaLnBrk="0" fontAlgn="base" hangingPunct="0">
        <a:spcBef>
          <a:spcPct val="0"/>
        </a:spcBef>
        <a:spcAft>
          <a:spcPct val="0"/>
        </a:spcAft>
        <a:defRPr sz="3600">
          <a:solidFill>
            <a:schemeClr val="tx2"/>
          </a:solidFill>
          <a:latin typeface="Arial Black" panose="020B0A04020102020204" pitchFamily="34" charset="0"/>
        </a:defRPr>
      </a:lvl3pPr>
      <a:lvl4pPr algn="r" rtl="0" eaLnBrk="0" fontAlgn="base" hangingPunct="0">
        <a:spcBef>
          <a:spcPct val="0"/>
        </a:spcBef>
        <a:spcAft>
          <a:spcPct val="0"/>
        </a:spcAft>
        <a:defRPr sz="3600">
          <a:solidFill>
            <a:schemeClr val="tx2"/>
          </a:solidFill>
          <a:latin typeface="Arial Black" panose="020B0A04020102020204" pitchFamily="34" charset="0"/>
        </a:defRPr>
      </a:lvl4pPr>
      <a:lvl5pPr algn="r" rtl="0" eaLnBrk="0" fontAlgn="base" hangingPunct="0">
        <a:spcBef>
          <a:spcPct val="0"/>
        </a:spcBef>
        <a:spcAft>
          <a:spcPct val="0"/>
        </a:spcAft>
        <a:defRPr sz="3600">
          <a:solidFill>
            <a:schemeClr val="tx2"/>
          </a:solidFill>
          <a:latin typeface="Arial Black" panose="020B0A04020102020204" pitchFamily="34" charset="0"/>
        </a:defRPr>
      </a:lvl5pPr>
      <a:lvl6pPr marL="457200" algn="r" rtl="0" eaLnBrk="0" fontAlgn="base" hangingPunct="0">
        <a:spcBef>
          <a:spcPct val="0"/>
        </a:spcBef>
        <a:spcAft>
          <a:spcPct val="0"/>
        </a:spcAft>
        <a:defRPr sz="3600">
          <a:solidFill>
            <a:schemeClr val="tx2"/>
          </a:solidFill>
          <a:latin typeface="Arial Black" panose="020B0A04020102020204" pitchFamily="34" charset="0"/>
        </a:defRPr>
      </a:lvl6pPr>
      <a:lvl7pPr marL="914400" algn="r" rtl="0" eaLnBrk="0" fontAlgn="base" hangingPunct="0">
        <a:spcBef>
          <a:spcPct val="0"/>
        </a:spcBef>
        <a:spcAft>
          <a:spcPct val="0"/>
        </a:spcAft>
        <a:defRPr sz="3600">
          <a:solidFill>
            <a:schemeClr val="tx2"/>
          </a:solidFill>
          <a:latin typeface="Arial Black" panose="020B0A04020102020204" pitchFamily="34" charset="0"/>
        </a:defRPr>
      </a:lvl7pPr>
      <a:lvl8pPr marL="1371600" algn="r" rtl="0" eaLnBrk="0" fontAlgn="base" hangingPunct="0">
        <a:spcBef>
          <a:spcPct val="0"/>
        </a:spcBef>
        <a:spcAft>
          <a:spcPct val="0"/>
        </a:spcAft>
        <a:defRPr sz="3600">
          <a:solidFill>
            <a:schemeClr val="tx2"/>
          </a:solidFill>
          <a:latin typeface="Arial Black" panose="020B0A04020102020204" pitchFamily="34" charset="0"/>
        </a:defRPr>
      </a:lvl8pPr>
      <a:lvl9pPr marL="1828800" algn="r" rtl="0" eaLnBrk="0" fontAlgn="base" hangingPunct="0">
        <a:spcBef>
          <a:spcPct val="0"/>
        </a:spcBef>
        <a:spcAft>
          <a:spcPct val="0"/>
        </a:spcAft>
        <a:defRPr sz="3600">
          <a:solidFill>
            <a:schemeClr val="tx2"/>
          </a:solidFill>
          <a:latin typeface="Arial Black" panose="020B0A04020102020204" pitchFamily="34" charset="0"/>
        </a:defRPr>
      </a:lvl9pPr>
    </p:titleStyle>
    <p:bodyStyle>
      <a:lvl1pPr marL="342900" indent="-342900" algn="l" rtl="0" eaLnBrk="0" fontAlgn="base" hangingPunct="0">
        <a:spcBef>
          <a:spcPct val="20000"/>
        </a:spcBef>
        <a:spcAft>
          <a:spcPct val="0"/>
        </a:spcAft>
        <a:buClr>
          <a:srgbClr val="000099"/>
        </a:buClr>
        <a:buChar char="•"/>
        <a:defRPr sz="36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99"/>
        </a:buClr>
        <a:buFont typeface="CommonBullets"/>
        <a:buChar char="&gt;"/>
        <a:defRPr sz="32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0099"/>
        </a:buClr>
        <a:buChar char="•"/>
        <a:defRPr sz="32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0099"/>
        </a:buClr>
        <a:buChar char="–"/>
        <a:defRPr sz="32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0099"/>
        </a:buClr>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 xmlns:a16="http://schemas.microsoft.com/office/drawing/2014/main" id="{AD9AB38C-1731-4060-8353-32AB36891DBD}"/>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6147" name="Rectangle 3">
            <a:extLst>
              <a:ext uri="{FF2B5EF4-FFF2-40B4-BE49-F238E27FC236}">
                <a16:creationId xmlns="" xmlns:a16="http://schemas.microsoft.com/office/drawing/2014/main" id="{16F826C5-D62F-4F50-8225-AB36C53B74D7}"/>
              </a:ext>
            </a:extLst>
          </p:cNvPr>
          <p:cNvSpPr>
            <a:spLocks noGrp="1" noChangeArrowheads="1"/>
          </p:cNvSpPr>
          <p:nvPr>
            <p:ph type="body" idx="1"/>
          </p:nvPr>
        </p:nvSpPr>
        <p:spPr>
          <a:xfrm>
            <a:off x="2483196" y="620688"/>
            <a:ext cx="6628048" cy="1471612"/>
          </a:xfrm>
        </p:spPr>
        <p:txBody>
          <a:bodyPr/>
          <a:lstStyle/>
          <a:p>
            <a:pPr marL="0" indent="0" algn="ctr">
              <a:buNone/>
            </a:pPr>
            <a:r>
              <a:rPr lang="en-GB" altLang="en-US" sz="4000" b="1" dirty="0" smtClean="0">
                <a:latin typeface="Calibri" panose="020F0502020204030204" pitchFamily="34" charset="0"/>
                <a:cs typeface="Calibri" panose="020F0502020204030204" pitchFamily="34" charset="0"/>
              </a:rPr>
              <a:t>Each slide has voice </a:t>
            </a:r>
            <a:r>
              <a:rPr lang="en-GB" altLang="en-US" sz="4000" b="1" dirty="0">
                <a:latin typeface="Calibri" panose="020F0502020204030204" pitchFamily="34" charset="0"/>
                <a:cs typeface="Calibri" panose="020F0502020204030204" pitchFamily="34" charset="0"/>
              </a:rPr>
              <a:t>commentary </a:t>
            </a:r>
            <a:r>
              <a:rPr lang="en-GB" altLang="en-US" sz="4000" b="1" dirty="0" smtClean="0">
                <a:latin typeface="Calibri" panose="020F0502020204030204" pitchFamily="34" charset="0"/>
                <a:cs typeface="Calibri" panose="020F0502020204030204" pitchFamily="34" charset="0"/>
              </a:rPr>
              <a:t>if required.</a:t>
            </a:r>
            <a:endParaRPr lang="en-GB" altLang="en-US" sz="4000" b="1" dirty="0">
              <a:latin typeface="Calibri" panose="020F0502020204030204" pitchFamily="34" charset="0"/>
              <a:cs typeface="Calibri" panose="020F0502020204030204" pitchFamily="34" charset="0"/>
            </a:endParaRPr>
          </a:p>
          <a:p>
            <a:pPr marL="0" indent="0" algn="ctr">
              <a:buFontTx/>
              <a:buNone/>
            </a:pPr>
            <a:r>
              <a:rPr lang="en-GB" altLang="en-US" sz="4000" b="1" dirty="0" smtClean="0">
                <a:latin typeface="Calibri" panose="020F0502020204030204" pitchFamily="34" charset="0"/>
                <a:cs typeface="Calibri" panose="020F0502020204030204" pitchFamily="34" charset="0"/>
              </a:rPr>
              <a:t>Select the loudspeaker icon top left corner to reveal the audio control </a:t>
            </a:r>
            <a:endParaRPr lang="en-GB" altLang="en-US" sz="4000" b="1"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2761270" y="4192284"/>
            <a:ext cx="6071900" cy="1973020"/>
          </a:xfrm>
          <a:prstGeom prst="rect">
            <a:avLst/>
          </a:prstGeom>
        </p:spPr>
      </p:pic>
      <p:sp>
        <p:nvSpPr>
          <p:cNvPr id="5" name="Rectangle 4"/>
          <p:cNvSpPr/>
          <p:nvPr/>
        </p:nvSpPr>
        <p:spPr bwMode="auto">
          <a:xfrm>
            <a:off x="5212432" y="4365104"/>
            <a:ext cx="871736" cy="720080"/>
          </a:xfrm>
          <a:prstGeom prst="rect">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003399"/>
              </a:buClr>
              <a:buSzPct val="125000"/>
              <a:buFontTx/>
              <a:buChar char="•"/>
              <a:tabLst/>
            </a:pPr>
            <a:endParaRPr kumimoji="0" lang="en-GB" sz="2400" b="1"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 name="Rectangle 1"/>
          <p:cNvSpPr/>
          <p:nvPr/>
        </p:nvSpPr>
        <p:spPr>
          <a:xfrm>
            <a:off x="2622267" y="548680"/>
            <a:ext cx="6218403" cy="6065891"/>
          </a:xfrm>
          <a:prstGeom prst="rect">
            <a:avLst/>
          </a:prstGeom>
        </p:spPr>
        <p:txBody>
          <a:bodyPr wrap="square">
            <a:spAutoFit/>
          </a:bodyPr>
          <a:lstStyle/>
          <a:p>
            <a:pPr>
              <a:lnSpc>
                <a:spcPct val="107000"/>
              </a:lnSpc>
              <a:spcAft>
                <a:spcPts val="800"/>
              </a:spcAft>
            </a:pPr>
            <a:r>
              <a:rPr lang="en-GB" sz="1600" b="0" dirty="0">
                <a:latin typeface="Calibri" panose="020F0502020204030204" pitchFamily="34" charset="0"/>
                <a:ea typeface="Calibri" panose="020F0502020204030204" pitchFamily="34" charset="0"/>
                <a:cs typeface="Times New Roman" panose="02020603050405020304" pitchFamily="18" charset="0"/>
              </a:rPr>
              <a:t>A shortcut option, ‘add evidence’, is available to take users back to the matrix page if they wish to edit their selections</a:t>
            </a:r>
            <a:r>
              <a:rPr lang="en-GB" sz="1600" b="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GB" sz="1600" b="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600" b="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b="0" dirty="0" smtClean="0">
                <a:latin typeface="Calibri" panose="020F0502020204030204" pitchFamily="34" charset="0"/>
                <a:ea typeface="Calibri" panose="020F0502020204030204" pitchFamily="34" charset="0"/>
                <a:cs typeface="Times New Roman" panose="02020603050405020304" pitchFamily="18" charset="0"/>
              </a:rPr>
              <a:t>Clicking </a:t>
            </a:r>
            <a:r>
              <a:rPr lang="en-GB" sz="1600" b="0" dirty="0">
                <a:latin typeface="Calibri" panose="020F0502020204030204" pitchFamily="34" charset="0"/>
                <a:ea typeface="Calibri" panose="020F0502020204030204" pitchFamily="34" charset="0"/>
                <a:cs typeface="Times New Roman" panose="02020603050405020304" pitchFamily="18" charset="0"/>
              </a:rPr>
              <a:t>‘Close’ will save everything and take the assessor back to the Qualification sign off tab as it appears when you first click on it, i.e. with the list of </a:t>
            </a:r>
            <a:r>
              <a:rPr lang="en-GB" sz="1600" b="0" dirty="0" smtClean="0">
                <a:latin typeface="Calibri" panose="020F0502020204030204" pitchFamily="34" charset="0"/>
                <a:ea typeface="Calibri" panose="020F0502020204030204" pitchFamily="34" charset="0"/>
                <a:cs typeface="Times New Roman" panose="02020603050405020304" pitchFamily="18" charset="0"/>
              </a:rPr>
              <a:t>qualifications </a:t>
            </a:r>
            <a:r>
              <a:rPr lang="en-GB" sz="1600" b="0" dirty="0">
                <a:latin typeface="Calibri" panose="020F0502020204030204" pitchFamily="34" charset="0"/>
                <a:ea typeface="Calibri" panose="020F0502020204030204" pitchFamily="34" charset="0"/>
                <a:cs typeface="Times New Roman" panose="02020603050405020304" pitchFamily="18" charset="0"/>
              </a:rPr>
              <a:t>and sign off dates</a:t>
            </a:r>
            <a:r>
              <a:rPr lang="en-GB" sz="1600" b="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GB" sz="1600" b="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600" b="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600" b="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600" b="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600" b="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600" b="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600" b="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600" b="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b="0" dirty="0">
                <a:latin typeface="Calibri" panose="020F0502020204030204" pitchFamily="34" charset="0"/>
                <a:ea typeface="Calibri" panose="020F0502020204030204" pitchFamily="34" charset="0"/>
                <a:cs typeface="Times New Roman" panose="02020603050405020304" pitchFamily="18" charset="0"/>
              </a:rPr>
              <a:t>If the assessor wishes to extract evidence from more than one qualification, they will need to repeat the process from the Qualification Status tab by selecting the new qualification.</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p:nvPr/>
        </p:nvPicPr>
        <p:blipFill>
          <a:blip r:embed="rId4"/>
          <a:stretch>
            <a:fillRect/>
          </a:stretch>
        </p:blipFill>
        <p:spPr>
          <a:xfrm>
            <a:off x="2676951" y="2787762"/>
            <a:ext cx="5731510" cy="2794635"/>
          </a:xfrm>
          <a:prstGeom prst="rect">
            <a:avLst/>
          </a:prstGeom>
        </p:spPr>
      </p:pic>
      <p:pic>
        <p:nvPicPr>
          <p:cNvPr id="5" name="Picture 4"/>
          <p:cNvPicPr/>
          <p:nvPr/>
        </p:nvPicPr>
        <p:blipFill rotWithShape="1">
          <a:blip r:embed="rId5"/>
          <a:srcRect t="75599"/>
          <a:stretch/>
        </p:blipFill>
        <p:spPr>
          <a:xfrm>
            <a:off x="2699792" y="1213591"/>
            <a:ext cx="5731510" cy="55780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1560" y="513263"/>
            <a:ext cx="609600" cy="609600"/>
          </a:xfrm>
          <a:prstGeom prst="rect">
            <a:avLst/>
          </a:prstGeom>
        </p:spPr>
      </p:pic>
    </p:spTree>
    <p:extLst>
      <p:ext uri="{BB962C8B-B14F-4D97-AF65-F5344CB8AC3E}">
        <p14:creationId xmlns:p14="http://schemas.microsoft.com/office/powerpoint/2010/main" val="34337560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 name="Rectangle 1"/>
          <p:cNvSpPr/>
          <p:nvPr/>
        </p:nvSpPr>
        <p:spPr>
          <a:xfrm>
            <a:off x="2685579" y="764704"/>
            <a:ext cx="6151552" cy="2039213"/>
          </a:xfrm>
          <a:prstGeom prst="rect">
            <a:avLst/>
          </a:prstGeom>
        </p:spPr>
        <p:txBody>
          <a:bodyPr wrap="square">
            <a:spAutoFit/>
          </a:bodyPr>
          <a:lstStyle/>
          <a:p>
            <a:pPr>
              <a:lnSpc>
                <a:spcPct val="107000"/>
              </a:lnSpc>
              <a:spcAft>
                <a:spcPts val="800"/>
              </a:spcAft>
            </a:pPr>
            <a:r>
              <a:rPr lang="en-GB" sz="1600" b="0" dirty="0">
                <a:latin typeface="Calibri" panose="020F0502020204030204" pitchFamily="34" charset="0"/>
                <a:ea typeface="Calibri" panose="020F0502020204030204" pitchFamily="34" charset="0"/>
                <a:cs typeface="Times New Roman" panose="02020603050405020304" pitchFamily="18" charset="0"/>
              </a:rPr>
              <a:t>Evidence selections are saved, and can be reviewed and amended at any time. If the learner has more than one assessor, all assessors will see the same view, and have the same access to edit the selections. </a:t>
            </a:r>
          </a:p>
          <a:p>
            <a:pPr>
              <a:lnSpc>
                <a:spcPct val="107000"/>
              </a:lnSpc>
              <a:spcAft>
                <a:spcPts val="800"/>
              </a:spcAft>
            </a:pPr>
            <a:r>
              <a:rPr lang="en-GB" sz="1600" b="0" dirty="0">
                <a:latin typeface="Calibri" panose="020F0502020204030204" pitchFamily="34" charset="0"/>
                <a:ea typeface="Calibri" panose="020F0502020204030204" pitchFamily="34" charset="0"/>
                <a:cs typeface="Times New Roman" panose="02020603050405020304" pitchFamily="18" charset="0"/>
              </a:rPr>
              <a:t>A warning appears at the top of the matrix page, letting users know that if evidence is removed after having already been shared with an EPA, this could cause the EPA to see an error message when viewing the evidence.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p:nvPr/>
        </p:nvPicPr>
        <p:blipFill>
          <a:blip r:embed="rId4"/>
          <a:stretch>
            <a:fillRect/>
          </a:stretch>
        </p:blipFill>
        <p:spPr>
          <a:xfrm>
            <a:off x="2895600" y="2988580"/>
            <a:ext cx="5731510" cy="93853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576" y="459904"/>
            <a:ext cx="609600" cy="609600"/>
          </a:xfrm>
          <a:prstGeom prst="rect">
            <a:avLst/>
          </a:prstGeom>
        </p:spPr>
      </p:pic>
    </p:spTree>
    <p:extLst>
      <p:ext uri="{BB962C8B-B14F-4D97-AF65-F5344CB8AC3E}">
        <p14:creationId xmlns:p14="http://schemas.microsoft.com/office/powerpoint/2010/main" val="419876933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6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 name="Rectangle 1"/>
          <p:cNvSpPr/>
          <p:nvPr/>
        </p:nvSpPr>
        <p:spPr>
          <a:xfrm>
            <a:off x="2727504" y="692696"/>
            <a:ext cx="6390456" cy="2141805"/>
          </a:xfrm>
          <a:prstGeom prst="rect">
            <a:avLst/>
          </a:prstGeom>
        </p:spPr>
        <p:txBody>
          <a:bodyPr wrap="square">
            <a:spAutoFit/>
          </a:bodyPr>
          <a:lstStyle/>
          <a:p>
            <a:pPr>
              <a:lnSpc>
                <a:spcPct val="107000"/>
              </a:lnSpc>
              <a:spcAft>
                <a:spcPts val="800"/>
              </a:spcAft>
            </a:pPr>
            <a:r>
              <a:rPr lang="en-GB" sz="1600" u="sng" dirty="0">
                <a:latin typeface="Calibri" panose="020F0502020204030204" pitchFamily="34" charset="0"/>
                <a:ea typeface="Calibri" panose="020F0502020204030204" pitchFamily="34" charset="0"/>
                <a:cs typeface="Times New Roman" panose="02020603050405020304" pitchFamily="18" charset="0"/>
              </a:rPr>
              <a:t>Reviewing the selected evidence, and sharing it with the EPA</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b="0" dirty="0">
                <a:latin typeface="Calibri" panose="020F0502020204030204" pitchFamily="34" charset="0"/>
                <a:ea typeface="Calibri" panose="020F0502020204030204" pitchFamily="34" charset="0"/>
                <a:cs typeface="Times New Roman" panose="02020603050405020304" pitchFamily="18" charset="0"/>
              </a:rPr>
              <a:t>Selected evidence can be viewed and exported from VQManager in several ways. Firstly, users can select “copy this link” and paste that into their browser.  </a:t>
            </a:r>
          </a:p>
          <a:p>
            <a:pPr>
              <a:lnSpc>
                <a:spcPct val="107000"/>
              </a:lnSpc>
              <a:spcAft>
                <a:spcPts val="800"/>
              </a:spcAft>
            </a:pPr>
            <a:r>
              <a:rPr lang="en-GB" sz="1600" b="0" dirty="0">
                <a:latin typeface="Calibri" panose="020F0502020204030204" pitchFamily="34" charset="0"/>
                <a:ea typeface="Calibri" panose="020F0502020204030204" pitchFamily="34" charset="0"/>
                <a:cs typeface="Times New Roman" panose="02020603050405020304" pitchFamily="18" charset="0"/>
              </a:rPr>
              <a:t>Some browsers will allow you to right-click on the link once it’s highlighted, and select an option to open it in a new tab. Below is a screenshot of how this looks in Chrome.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p:nvPr/>
        </p:nvPicPr>
        <p:blipFill>
          <a:blip r:embed="rId4"/>
          <a:stretch>
            <a:fillRect/>
          </a:stretch>
        </p:blipFill>
        <p:spPr>
          <a:xfrm>
            <a:off x="2755320" y="3369119"/>
            <a:ext cx="5731510" cy="131953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548680"/>
            <a:ext cx="609600" cy="609600"/>
          </a:xfrm>
          <a:prstGeom prst="rect">
            <a:avLst/>
          </a:prstGeom>
        </p:spPr>
      </p:pic>
    </p:spTree>
    <p:extLst>
      <p:ext uri="{BB962C8B-B14F-4D97-AF65-F5344CB8AC3E}">
        <p14:creationId xmlns:p14="http://schemas.microsoft.com/office/powerpoint/2010/main" val="420010422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4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 name="Rectangle 1"/>
          <p:cNvSpPr/>
          <p:nvPr/>
        </p:nvSpPr>
        <p:spPr>
          <a:xfrm>
            <a:off x="2699792" y="836712"/>
            <a:ext cx="6192688" cy="871008"/>
          </a:xfrm>
          <a:prstGeom prst="rect">
            <a:avLst/>
          </a:prstGeom>
        </p:spPr>
        <p:txBody>
          <a:bodyPr wrap="square">
            <a:spAutoFit/>
          </a:bodyPr>
          <a:lstStyle/>
          <a:p>
            <a:pPr>
              <a:lnSpc>
                <a:spcPct val="107000"/>
              </a:lnSpc>
              <a:spcAft>
                <a:spcPts val="800"/>
              </a:spcAft>
            </a:pPr>
            <a:r>
              <a:rPr lang="en-GB" sz="1600" b="0" dirty="0">
                <a:latin typeface="Calibri" panose="020F0502020204030204" pitchFamily="34" charset="0"/>
                <a:ea typeface="Calibri" panose="020F0502020204030204" pitchFamily="34" charset="0"/>
                <a:cs typeface="Times New Roman" panose="02020603050405020304" pitchFamily="18" charset="0"/>
              </a:rPr>
              <a:t>Alternatively, users can click on the icon on the right and open a PDF document showing the evidence. Using either method, the evidence is displayed in the same way as it is within the VQManager system.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p:nvPr/>
        </p:nvPicPr>
        <p:blipFill rotWithShape="1">
          <a:blip r:embed="rId4"/>
          <a:srcRect l="18553" t="28923" r="20633" b="20306"/>
          <a:stretch/>
        </p:blipFill>
        <p:spPr bwMode="auto">
          <a:xfrm>
            <a:off x="2797448" y="2204864"/>
            <a:ext cx="5734992" cy="2952328"/>
          </a:xfrm>
          <a:prstGeom prst="rect">
            <a:avLst/>
          </a:prstGeom>
          <a:ln>
            <a:noFill/>
          </a:ln>
          <a:extLst>
            <a:ext uri="{53640926-AAD7-44D8-BBD7-CCE9431645EC}">
              <a14:shadowObscured xmlns:a14="http://schemas.microsoft.com/office/drawing/2010/main"/>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531912"/>
            <a:ext cx="609600" cy="609600"/>
          </a:xfrm>
          <a:prstGeom prst="rect">
            <a:avLst/>
          </a:prstGeom>
        </p:spPr>
      </p:pic>
    </p:spTree>
    <p:extLst>
      <p:ext uri="{BB962C8B-B14F-4D97-AF65-F5344CB8AC3E}">
        <p14:creationId xmlns:p14="http://schemas.microsoft.com/office/powerpoint/2010/main" val="372440382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pic>
        <p:nvPicPr>
          <p:cNvPr id="3" name="Picture 2"/>
          <p:cNvPicPr/>
          <p:nvPr/>
        </p:nvPicPr>
        <p:blipFill rotWithShape="1">
          <a:blip r:embed="rId4"/>
          <a:srcRect l="7313" t="1976" r="10093" b="37491"/>
          <a:stretch/>
        </p:blipFill>
        <p:spPr bwMode="auto">
          <a:xfrm>
            <a:off x="3104912" y="1988840"/>
            <a:ext cx="5499536" cy="3024336"/>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3005976" y="980728"/>
            <a:ext cx="5454456" cy="619272"/>
          </a:xfrm>
          <a:prstGeom prst="rect">
            <a:avLst/>
          </a:prstGeom>
        </p:spPr>
        <p:txBody>
          <a:bodyPr wrap="square">
            <a:spAutoFit/>
          </a:bodyPr>
          <a:lstStyle/>
          <a:p>
            <a:pPr lvl="0">
              <a:lnSpc>
                <a:spcPct val="107000"/>
              </a:lnSpc>
              <a:spcAft>
                <a:spcPts val="800"/>
              </a:spcAft>
            </a:pPr>
            <a:r>
              <a:rPr lang="en-GB" sz="16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a:t>
            </a:r>
            <a:r>
              <a:rPr lang="en-GB" sz="1600" b="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qualification </a:t>
            </a:r>
            <a:r>
              <a:rPr lang="en-GB" sz="16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tree will show open where criteria are ticked, so it is easy to see what the evidence covers.</a:t>
            </a:r>
            <a:endParaRPr lang="en-GB" sz="1600" b="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371128"/>
            <a:ext cx="609600" cy="609600"/>
          </a:xfrm>
          <a:prstGeom prst="rect">
            <a:avLst/>
          </a:prstGeom>
        </p:spPr>
      </p:pic>
    </p:spTree>
    <p:extLst>
      <p:ext uri="{BB962C8B-B14F-4D97-AF65-F5344CB8AC3E}">
        <p14:creationId xmlns:p14="http://schemas.microsoft.com/office/powerpoint/2010/main" val="15038804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4" name="Rectangle 3"/>
          <p:cNvSpPr/>
          <p:nvPr/>
        </p:nvSpPr>
        <p:spPr>
          <a:xfrm>
            <a:off x="2980859" y="1052736"/>
            <a:ext cx="5616624" cy="882742"/>
          </a:xfrm>
          <a:prstGeom prst="rect">
            <a:avLst/>
          </a:prstGeom>
        </p:spPr>
        <p:txBody>
          <a:bodyPr wrap="square">
            <a:spAutoFit/>
          </a:bodyPr>
          <a:lstStyle/>
          <a:p>
            <a:pPr>
              <a:lnSpc>
                <a:spcPct val="107000"/>
              </a:lnSpc>
              <a:spcAft>
                <a:spcPts val="800"/>
              </a:spcAft>
            </a:pPr>
            <a:r>
              <a:rPr lang="en-GB" sz="1600" b="0" dirty="0">
                <a:latin typeface="Calibri" panose="020F0502020204030204" pitchFamily="34" charset="0"/>
                <a:ea typeface="Calibri" panose="020F0502020204030204" pitchFamily="34" charset="0"/>
                <a:cs typeface="Times New Roman" panose="02020603050405020304" pitchFamily="18" charset="0"/>
              </a:rPr>
              <a:t>Attachments to the evidence are displayed in the normal way, and can be opened by clicking on them. There is no need to download these separately for the EPA to be able to view them.</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p:nvPr/>
        </p:nvPicPr>
        <p:blipFill>
          <a:blip r:embed="rId4"/>
          <a:stretch>
            <a:fillRect/>
          </a:stretch>
        </p:blipFill>
        <p:spPr>
          <a:xfrm>
            <a:off x="2923416" y="2564511"/>
            <a:ext cx="5731510" cy="84328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476662"/>
            <a:ext cx="609600" cy="609600"/>
          </a:xfrm>
          <a:prstGeom prst="rect">
            <a:avLst/>
          </a:prstGeom>
        </p:spPr>
      </p:pic>
    </p:spTree>
    <p:extLst>
      <p:ext uri="{BB962C8B-B14F-4D97-AF65-F5344CB8AC3E}">
        <p14:creationId xmlns:p14="http://schemas.microsoft.com/office/powerpoint/2010/main" val="68351984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 name="Rectangle 1"/>
          <p:cNvSpPr/>
          <p:nvPr/>
        </p:nvSpPr>
        <p:spPr>
          <a:xfrm>
            <a:off x="2762915" y="836712"/>
            <a:ext cx="5996880" cy="1661417"/>
          </a:xfrm>
          <a:prstGeom prst="rect">
            <a:avLst/>
          </a:prstGeom>
        </p:spPr>
        <p:txBody>
          <a:bodyPr wrap="square">
            <a:spAutoFit/>
          </a:bodyPr>
          <a:lstStyle/>
          <a:p>
            <a:pPr>
              <a:lnSpc>
                <a:spcPct val="107000"/>
              </a:lnSpc>
              <a:spcAft>
                <a:spcPts val="800"/>
              </a:spcAft>
            </a:pPr>
            <a:r>
              <a:rPr lang="en-GB" sz="1600" b="0" dirty="0">
                <a:latin typeface="Calibri" panose="020F0502020204030204" pitchFamily="34" charset="0"/>
                <a:ea typeface="Calibri" panose="020F0502020204030204" pitchFamily="34" charset="0"/>
                <a:cs typeface="Times New Roman" panose="02020603050405020304" pitchFamily="18" charset="0"/>
              </a:rPr>
              <a:t>Lastly, there is an option to download all the selected evidence as a zip file, containing a set of PDFs of all selected evidence items. On selecting the “Download all evidence” arrow, a pop up appears, letting users know this process may take a little time to complete. Please </a:t>
            </a:r>
            <a:r>
              <a:rPr lang="en-GB" sz="1600" b="0" u="sng" dirty="0">
                <a:latin typeface="Calibri" panose="020F0502020204030204" pitchFamily="34" charset="0"/>
                <a:ea typeface="Calibri" panose="020F0502020204030204" pitchFamily="34" charset="0"/>
                <a:cs typeface="Times New Roman" panose="02020603050405020304" pitchFamily="18" charset="0"/>
              </a:rPr>
              <a:t>make sure your popup blocker does not prevent this warning</a:t>
            </a:r>
            <a:r>
              <a:rPr lang="en-GB" sz="1600" b="0" dirty="0">
                <a:latin typeface="Calibri" panose="020F0502020204030204" pitchFamily="34" charset="0"/>
                <a:ea typeface="Calibri" panose="020F0502020204030204" pitchFamily="34" charset="0"/>
                <a:cs typeface="Times New Roman" panose="02020603050405020304" pitchFamily="18" charset="0"/>
              </a:rPr>
              <a:t>, as that will also stop the download.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p:nvPr/>
        </p:nvPicPr>
        <p:blipFill>
          <a:blip r:embed="rId4"/>
          <a:stretch>
            <a:fillRect/>
          </a:stretch>
        </p:blipFill>
        <p:spPr>
          <a:xfrm>
            <a:off x="2895600" y="2708920"/>
            <a:ext cx="5731510" cy="343090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531912"/>
            <a:ext cx="609600" cy="609600"/>
          </a:xfrm>
          <a:prstGeom prst="rect">
            <a:avLst/>
          </a:prstGeom>
        </p:spPr>
      </p:pic>
    </p:spTree>
    <p:extLst>
      <p:ext uri="{BB962C8B-B14F-4D97-AF65-F5344CB8AC3E}">
        <p14:creationId xmlns:p14="http://schemas.microsoft.com/office/powerpoint/2010/main" val="39754681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pic>
        <p:nvPicPr>
          <p:cNvPr id="3" name="Picture 2"/>
          <p:cNvPicPr/>
          <p:nvPr/>
        </p:nvPicPr>
        <p:blipFill rotWithShape="1">
          <a:blip r:embed="rId4"/>
          <a:srcRect t="3133"/>
          <a:stretch/>
        </p:blipFill>
        <p:spPr bwMode="auto">
          <a:xfrm>
            <a:off x="2895600" y="1677298"/>
            <a:ext cx="5446395" cy="2552700"/>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2909047" y="3836265"/>
            <a:ext cx="1543050" cy="3333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 name="TextBox 1"/>
          <p:cNvSpPr txBox="1"/>
          <p:nvPr/>
        </p:nvSpPr>
        <p:spPr>
          <a:xfrm>
            <a:off x="2895600" y="1137855"/>
            <a:ext cx="4846776" cy="338554"/>
          </a:xfrm>
          <a:prstGeom prst="rect">
            <a:avLst/>
          </a:prstGeom>
          <a:noFill/>
        </p:spPr>
        <p:txBody>
          <a:bodyPr wrap="none" rtlCol="0">
            <a:spAutoFit/>
          </a:bodyPr>
          <a:lstStyle/>
          <a:p>
            <a:r>
              <a:rPr lang="en-GB" sz="1600" b="0" dirty="0" smtClean="0">
                <a:latin typeface="Calibri" panose="020F0502020204030204" pitchFamily="34" charset="0"/>
                <a:cs typeface="Calibri" panose="020F0502020204030204" pitchFamily="34" charset="0"/>
              </a:rPr>
              <a:t>Look out for the download at the bottom of your screen</a:t>
            </a:r>
            <a:endParaRPr lang="en-GB" sz="1600" b="0" dirty="0">
              <a:latin typeface="Calibri" panose="020F0502020204030204" pitchFamily="34" charset="0"/>
              <a:cs typeface="Calibri" panose="020F0502020204030204" pitchFamily="34" charset="0"/>
            </a:endParaRPr>
          </a:p>
        </p:txBody>
      </p:sp>
      <p:sp>
        <p:nvSpPr>
          <p:cNvPr id="6" name="Rectangle 5"/>
          <p:cNvSpPr/>
          <p:nvPr/>
        </p:nvSpPr>
        <p:spPr>
          <a:xfrm>
            <a:off x="2895600" y="4430887"/>
            <a:ext cx="4572000" cy="338554"/>
          </a:xfrm>
          <a:prstGeom prst="rect">
            <a:avLst/>
          </a:prstGeom>
        </p:spPr>
        <p:txBody>
          <a:bodyPr>
            <a:spAutoFit/>
          </a:bodyPr>
          <a:lstStyle/>
          <a:p>
            <a:r>
              <a:rPr lang="en-GB" sz="1600" b="0" dirty="0">
                <a:latin typeface="Calibri" panose="020F0502020204030204" pitchFamily="34" charset="0"/>
                <a:cs typeface="Calibri" panose="020F0502020204030204" pitchFamily="34" charset="0"/>
              </a:rPr>
              <a:t> O</a:t>
            </a:r>
            <a:r>
              <a:rPr lang="en-GB" sz="1600" b="0" dirty="0" smtClean="0">
                <a:latin typeface="Calibri" panose="020F0502020204030204" pitchFamily="34" charset="0"/>
                <a:cs typeface="Calibri" panose="020F0502020204030204" pitchFamily="34" charset="0"/>
              </a:rPr>
              <a:t>nce </a:t>
            </a:r>
            <a:r>
              <a:rPr lang="en-GB" sz="1600" b="0" dirty="0">
                <a:latin typeface="Calibri" panose="020F0502020204030204" pitchFamily="34" charset="0"/>
                <a:cs typeface="Calibri" panose="020F0502020204030204" pitchFamily="34" charset="0"/>
              </a:rPr>
              <a:t>downloaded click to open</a:t>
            </a:r>
            <a:endParaRPr lang="en-GB" sz="1600" dirty="0">
              <a:latin typeface="Calibri" panose="020F0502020204030204" pitchFamily="34" charset="0"/>
              <a:cs typeface="Calibri" panose="020F0502020204030204" pitchFamily="34"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528255"/>
            <a:ext cx="609600" cy="609600"/>
          </a:xfrm>
          <a:prstGeom prst="rect">
            <a:avLst/>
          </a:prstGeom>
        </p:spPr>
      </p:pic>
    </p:spTree>
    <p:extLst>
      <p:ext uri="{BB962C8B-B14F-4D97-AF65-F5344CB8AC3E}">
        <p14:creationId xmlns:p14="http://schemas.microsoft.com/office/powerpoint/2010/main" val="126472671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2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pic>
        <p:nvPicPr>
          <p:cNvPr id="4" name="Picture 3"/>
          <p:cNvPicPr/>
          <p:nvPr/>
        </p:nvPicPr>
        <p:blipFill rotWithShape="1">
          <a:blip r:embed="rId4">
            <a:extLst>
              <a:ext uri="{28A0092B-C50C-407E-A947-70E740481C1C}">
                <a14:useLocalDpi xmlns:a14="http://schemas.microsoft.com/office/drawing/2010/main" val="0"/>
              </a:ext>
            </a:extLst>
          </a:blip>
          <a:srcRect l="7956" r="553"/>
          <a:stretch/>
        </p:blipFill>
        <p:spPr bwMode="auto">
          <a:xfrm>
            <a:off x="2784755" y="2917674"/>
            <a:ext cx="5760720" cy="2619375"/>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2784755" y="980728"/>
            <a:ext cx="6035718" cy="1938992"/>
          </a:xfrm>
          <a:prstGeom prst="rect">
            <a:avLst/>
          </a:prstGeom>
          <a:noFill/>
        </p:spPr>
        <p:txBody>
          <a:bodyPr wrap="square" rtlCol="0">
            <a:spAutoFit/>
          </a:bodyPr>
          <a:lstStyle/>
          <a:p>
            <a:r>
              <a:rPr lang="en-GB" sz="1600" b="0" dirty="0">
                <a:latin typeface="Calibri" panose="020F0502020204030204" pitchFamily="34" charset="0"/>
                <a:cs typeface="Calibri" panose="020F0502020204030204" pitchFamily="34" charset="0"/>
              </a:rPr>
              <a:t>All the selected evidence is located in the zip folder and users can open and view each one as required</a:t>
            </a:r>
            <a:r>
              <a:rPr lang="en-GB" sz="1600" b="0" dirty="0" smtClean="0">
                <a:latin typeface="Calibri" panose="020F0502020204030204" pitchFamily="34" charset="0"/>
                <a:cs typeface="Calibri" panose="020F0502020204030204" pitchFamily="34" charset="0"/>
              </a:rPr>
              <a:t>.</a:t>
            </a:r>
          </a:p>
          <a:p>
            <a:endParaRPr lang="en-GB" sz="1600" b="0" dirty="0">
              <a:latin typeface="Calibri" panose="020F0502020204030204" pitchFamily="34" charset="0"/>
              <a:cs typeface="Calibri" panose="020F0502020204030204" pitchFamily="34" charset="0"/>
            </a:endParaRPr>
          </a:p>
          <a:p>
            <a:r>
              <a:rPr lang="en-GB" sz="1600" b="0" dirty="0">
                <a:latin typeface="Calibri" panose="020F0502020204030204" pitchFamily="34" charset="0"/>
                <a:cs typeface="Calibri" panose="020F0502020204030204" pitchFamily="34" charset="0"/>
              </a:rPr>
              <a:t>The file names of downloaded PDF and Zip files include the learner’s name and VQManager user ID, but assessors can change that before sharing with the EPA if they wish.</a:t>
            </a:r>
          </a:p>
          <a:p>
            <a:endParaRPr lang="en-GB"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548680"/>
            <a:ext cx="609600" cy="609600"/>
          </a:xfrm>
          <a:prstGeom prst="rect">
            <a:avLst/>
          </a:prstGeom>
        </p:spPr>
      </p:pic>
    </p:spTree>
    <p:extLst>
      <p:ext uri="{BB962C8B-B14F-4D97-AF65-F5344CB8AC3E}">
        <p14:creationId xmlns:p14="http://schemas.microsoft.com/office/powerpoint/2010/main" val="252760010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6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 name="Rectangle 1"/>
          <p:cNvSpPr/>
          <p:nvPr/>
        </p:nvSpPr>
        <p:spPr>
          <a:xfrm>
            <a:off x="2771800" y="764704"/>
            <a:ext cx="6135960" cy="1980927"/>
          </a:xfrm>
          <a:prstGeom prst="rect">
            <a:avLst/>
          </a:prstGeom>
        </p:spPr>
        <p:txBody>
          <a:bodyPr wrap="square">
            <a:spAutoFit/>
          </a:bodyPr>
          <a:lstStyle/>
          <a:p>
            <a:pPr>
              <a:lnSpc>
                <a:spcPct val="107000"/>
              </a:lnSpc>
              <a:spcAft>
                <a:spcPts val="800"/>
              </a:spcAft>
            </a:pPr>
            <a:r>
              <a:rPr lang="en-GB" sz="1600" b="0" dirty="0">
                <a:latin typeface="Calibri" panose="020F0502020204030204" pitchFamily="34" charset="0"/>
                <a:ea typeface="Calibri" panose="020F0502020204030204" pitchFamily="34" charset="0"/>
                <a:cs typeface="Times New Roman" panose="02020603050405020304" pitchFamily="18" charset="0"/>
              </a:rPr>
              <a:t>Users are also able to export the summary table into Excel if you need to by selecting the “Download table” arrow</a:t>
            </a:r>
            <a:r>
              <a:rPr lang="en-GB" sz="1600" b="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GB" sz="1600" b="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600" b="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b="0" dirty="0" smtClean="0">
                <a:latin typeface="Calibri" panose="020F0502020204030204" pitchFamily="34" charset="0"/>
                <a:ea typeface="Calibri" panose="020F0502020204030204" pitchFamily="34" charset="0"/>
                <a:cs typeface="Times New Roman" panose="02020603050405020304" pitchFamily="18" charset="0"/>
              </a:rPr>
              <a:t> </a:t>
            </a:r>
            <a:r>
              <a:rPr lang="en-GB" sz="1600" b="0" dirty="0">
                <a:latin typeface="Calibri" panose="020F0502020204030204" pitchFamily="34" charset="0"/>
                <a:ea typeface="Calibri" panose="020F0502020204030204" pitchFamily="34" charset="0"/>
                <a:cs typeface="Times New Roman" panose="02020603050405020304" pitchFamily="18" charset="0"/>
              </a:rPr>
              <a:t>This enables the table to be shared with the EPA, or saved elsewhere as a record of what has been submitted for EPA.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p:nvPr/>
        </p:nvPicPr>
        <p:blipFill>
          <a:blip r:embed="rId4"/>
          <a:stretch>
            <a:fillRect/>
          </a:stretch>
        </p:blipFill>
        <p:spPr>
          <a:xfrm>
            <a:off x="2891186" y="2774618"/>
            <a:ext cx="5540116" cy="2670605"/>
          </a:xfrm>
          <a:prstGeom prst="rect">
            <a:avLst/>
          </a:prstGeom>
        </p:spPr>
      </p:pic>
      <p:sp>
        <p:nvSpPr>
          <p:cNvPr id="5" name="Rectangle 4"/>
          <p:cNvSpPr/>
          <p:nvPr/>
        </p:nvSpPr>
        <p:spPr>
          <a:xfrm>
            <a:off x="2900355" y="5097410"/>
            <a:ext cx="1543050" cy="333375"/>
          </a:xfrm>
          <a:prstGeom prst="rect">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 name="TextBox 5"/>
          <p:cNvSpPr txBox="1"/>
          <p:nvPr/>
        </p:nvSpPr>
        <p:spPr>
          <a:xfrm>
            <a:off x="2922209" y="5838412"/>
            <a:ext cx="2883097" cy="338554"/>
          </a:xfrm>
          <a:prstGeom prst="rect">
            <a:avLst/>
          </a:prstGeom>
          <a:noFill/>
        </p:spPr>
        <p:txBody>
          <a:bodyPr wrap="none" rtlCol="0">
            <a:spAutoFit/>
          </a:bodyPr>
          <a:lstStyle/>
          <a:p>
            <a:r>
              <a:rPr lang="en-GB" sz="1600" b="0" dirty="0" smtClean="0">
                <a:latin typeface="Calibri" panose="020F0502020204030204" pitchFamily="34" charset="0"/>
                <a:cs typeface="Calibri" panose="020F0502020204030204" pitchFamily="34" charset="0"/>
              </a:rPr>
              <a:t>Select to download the Excel file</a:t>
            </a:r>
            <a:endParaRPr lang="en-GB" sz="1600" b="0" dirty="0">
              <a:latin typeface="Calibri" panose="020F0502020204030204" pitchFamily="34" charset="0"/>
              <a:cs typeface="Calibri" panose="020F0502020204030204" pitchFamily="34" charset="0"/>
            </a:endParaRPr>
          </a:p>
        </p:txBody>
      </p:sp>
      <p:pic>
        <p:nvPicPr>
          <p:cNvPr id="7" name="Picture 6"/>
          <p:cNvPicPr/>
          <p:nvPr/>
        </p:nvPicPr>
        <p:blipFill rotWithShape="1">
          <a:blip r:embed="rId5"/>
          <a:srcRect l="2513" t="83952"/>
          <a:stretch/>
        </p:blipFill>
        <p:spPr>
          <a:xfrm>
            <a:off x="2843808" y="1427532"/>
            <a:ext cx="5587494" cy="55058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1560" y="459904"/>
            <a:ext cx="609600" cy="609600"/>
          </a:xfrm>
          <a:prstGeom prst="rect">
            <a:avLst/>
          </a:prstGeom>
        </p:spPr>
      </p:pic>
    </p:spTree>
    <p:extLst>
      <p:ext uri="{BB962C8B-B14F-4D97-AF65-F5344CB8AC3E}">
        <p14:creationId xmlns:p14="http://schemas.microsoft.com/office/powerpoint/2010/main" val="384884367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 xmlns:a16="http://schemas.microsoft.com/office/drawing/2014/main" id="{AD9AB38C-1731-4060-8353-32AB36891DBD}"/>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6147" name="Rectangle 3">
            <a:extLst>
              <a:ext uri="{FF2B5EF4-FFF2-40B4-BE49-F238E27FC236}">
                <a16:creationId xmlns="" xmlns:a16="http://schemas.microsoft.com/office/drawing/2014/main" id="{16F826C5-D62F-4F50-8225-AB36C53B74D7}"/>
              </a:ext>
            </a:extLst>
          </p:cNvPr>
          <p:cNvSpPr>
            <a:spLocks noGrp="1" noChangeArrowheads="1"/>
          </p:cNvSpPr>
          <p:nvPr>
            <p:ph type="body" idx="1"/>
          </p:nvPr>
        </p:nvSpPr>
        <p:spPr>
          <a:xfrm>
            <a:off x="1872779" y="692696"/>
            <a:ext cx="7271221" cy="1471612"/>
          </a:xfrm>
        </p:spPr>
        <p:txBody>
          <a:bodyPr/>
          <a:lstStyle/>
          <a:p>
            <a:pPr marL="0" indent="0" algn="ctr">
              <a:buFontTx/>
              <a:buNone/>
            </a:pPr>
            <a:r>
              <a:rPr lang="en-GB" altLang="en-US" sz="8000" b="1" dirty="0" smtClean="0">
                <a:latin typeface="Calibri" panose="020F0502020204030204" pitchFamily="34" charset="0"/>
                <a:cs typeface="Calibri" panose="020F0502020204030204" pitchFamily="34" charset="0"/>
              </a:rPr>
              <a:t>VQManager </a:t>
            </a:r>
            <a:r>
              <a:rPr lang="en-GB" altLang="en-US" sz="8000" b="1" dirty="0" smtClean="0">
                <a:latin typeface="Calibri" panose="020F0502020204030204" pitchFamily="34" charset="0"/>
                <a:cs typeface="Calibri" panose="020F0502020204030204" pitchFamily="34" charset="0"/>
              </a:rPr>
              <a:t>May </a:t>
            </a:r>
            <a:r>
              <a:rPr lang="en-GB" altLang="en-US" sz="8000" b="1" dirty="0" smtClean="0">
                <a:latin typeface="Calibri" panose="020F0502020204030204" pitchFamily="34" charset="0"/>
                <a:cs typeface="Calibri" panose="020F0502020204030204" pitchFamily="34" charset="0"/>
              </a:rPr>
              <a:t>2020 Enhancement</a:t>
            </a:r>
          </a:p>
          <a:p>
            <a:pPr marL="0" indent="0" algn="ctr">
              <a:buFontTx/>
              <a:buNone/>
            </a:pPr>
            <a:r>
              <a:rPr lang="en-GB" altLang="en-US" sz="8000" b="1" dirty="0">
                <a:latin typeface="Calibri" panose="020F0502020204030204" pitchFamily="34" charset="0"/>
                <a:cs typeface="Calibri" panose="020F0502020204030204" pitchFamily="34" charset="0"/>
              </a:rPr>
              <a:t>W</a:t>
            </a:r>
            <a:r>
              <a:rPr lang="en-GB" altLang="en-US" sz="8000" b="1" dirty="0" smtClean="0">
                <a:latin typeface="Calibri" panose="020F0502020204030204" pitchFamily="34" charset="0"/>
                <a:cs typeface="Calibri" panose="020F0502020204030204" pitchFamily="34" charset="0"/>
              </a:rPr>
              <a:t>ebinar</a:t>
            </a:r>
            <a:endParaRPr lang="en-GB" altLang="en-US" sz="8000" b="1" dirty="0">
              <a:latin typeface="Calibri" panose="020F0502020204030204" pitchFamily="34" charset="0"/>
              <a:cs typeface="Calibri" panose="020F050202020403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1560" y="548680"/>
            <a:ext cx="609600" cy="609600"/>
          </a:xfrm>
          <a:prstGeom prst="rect">
            <a:avLst/>
          </a:prstGeom>
        </p:spPr>
      </p:pic>
    </p:spTree>
    <p:extLst>
      <p:ext uri="{BB962C8B-B14F-4D97-AF65-F5344CB8AC3E}">
        <p14:creationId xmlns:p14="http://schemas.microsoft.com/office/powerpoint/2010/main" val="363109886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pic>
        <p:nvPicPr>
          <p:cNvPr id="3" name="Picture 2"/>
          <p:cNvPicPr/>
          <p:nvPr/>
        </p:nvPicPr>
        <p:blipFill>
          <a:blip r:embed="rId4"/>
          <a:stretch>
            <a:fillRect/>
          </a:stretch>
        </p:blipFill>
        <p:spPr>
          <a:xfrm>
            <a:off x="2879244" y="3726165"/>
            <a:ext cx="5518933" cy="2294384"/>
          </a:xfrm>
          <a:prstGeom prst="rect">
            <a:avLst/>
          </a:prstGeom>
        </p:spPr>
      </p:pic>
      <p:sp>
        <p:nvSpPr>
          <p:cNvPr id="2" name="Rectangle 1"/>
          <p:cNvSpPr/>
          <p:nvPr/>
        </p:nvSpPr>
        <p:spPr>
          <a:xfrm>
            <a:off x="2699792" y="3027463"/>
            <a:ext cx="6176001" cy="619272"/>
          </a:xfrm>
          <a:prstGeom prst="rect">
            <a:avLst/>
          </a:prstGeom>
        </p:spPr>
        <p:txBody>
          <a:bodyPr wrap="square">
            <a:spAutoFit/>
          </a:bodyPr>
          <a:lstStyle/>
          <a:p>
            <a:pPr>
              <a:lnSpc>
                <a:spcPct val="107000"/>
              </a:lnSpc>
              <a:spcAft>
                <a:spcPts val="800"/>
              </a:spcAft>
            </a:pPr>
            <a:r>
              <a:rPr lang="en-GB" sz="1600" b="0" dirty="0">
                <a:latin typeface="Calibri" panose="020F0502020204030204" pitchFamily="34" charset="0"/>
                <a:ea typeface="Calibri" panose="020F0502020204030204" pitchFamily="34" charset="0"/>
                <a:cs typeface="Times New Roman" panose="02020603050405020304" pitchFamily="18" charset="0"/>
              </a:rPr>
              <a:t>The downloaded table includes the links for each piece of evidence (column D), and these can be opened in a browser.</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p:nvPr/>
        </p:nvPicPr>
        <p:blipFill>
          <a:blip r:embed="rId5"/>
          <a:stretch>
            <a:fillRect/>
          </a:stretch>
        </p:blipFill>
        <p:spPr>
          <a:xfrm>
            <a:off x="2892444" y="360706"/>
            <a:ext cx="5492532" cy="255766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1560" y="548680"/>
            <a:ext cx="609600" cy="609600"/>
          </a:xfrm>
          <a:prstGeom prst="rect">
            <a:avLst/>
          </a:prstGeom>
        </p:spPr>
      </p:pic>
    </p:spTree>
    <p:extLst>
      <p:ext uri="{BB962C8B-B14F-4D97-AF65-F5344CB8AC3E}">
        <p14:creationId xmlns:p14="http://schemas.microsoft.com/office/powerpoint/2010/main" val="205600788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 name="Rectangle 1"/>
          <p:cNvSpPr/>
          <p:nvPr/>
        </p:nvSpPr>
        <p:spPr>
          <a:xfrm>
            <a:off x="2537520" y="1124744"/>
            <a:ext cx="6498976" cy="2507866"/>
          </a:xfrm>
          <a:prstGeom prst="rect">
            <a:avLst/>
          </a:prstGeom>
        </p:spPr>
        <p:txBody>
          <a:bodyPr wrap="square">
            <a:spAutoFit/>
          </a:bodyPr>
          <a:lstStyle/>
          <a:p>
            <a:pPr>
              <a:lnSpc>
                <a:spcPct val="107000"/>
              </a:lnSpc>
              <a:spcAft>
                <a:spcPts val="800"/>
              </a:spcAft>
            </a:pPr>
            <a:r>
              <a:rPr lang="en-GB" sz="1600" u="sng" dirty="0">
                <a:latin typeface="Calibri" panose="020F0502020204030204" pitchFamily="34" charset="0"/>
                <a:ea typeface="Calibri" panose="020F0502020204030204" pitchFamily="34" charset="0"/>
                <a:cs typeface="Times New Roman" panose="02020603050405020304" pitchFamily="18" charset="0"/>
              </a:rPr>
              <a:t>EPAO view of </a:t>
            </a:r>
            <a:r>
              <a:rPr lang="en-GB" sz="1600" u="sng" dirty="0" smtClean="0">
                <a:latin typeface="Calibri" panose="020F0502020204030204" pitchFamily="34" charset="0"/>
                <a:ea typeface="Calibri" panose="020F0502020204030204" pitchFamily="34" charset="0"/>
                <a:cs typeface="Times New Roman" panose="02020603050405020304" pitchFamily="18" charset="0"/>
              </a:rPr>
              <a:t>evidence</a:t>
            </a:r>
          </a:p>
          <a:p>
            <a:pPr>
              <a:lnSpc>
                <a:spcPct val="107000"/>
              </a:lnSpc>
              <a:spcAft>
                <a:spcPts val="800"/>
              </a:spcAft>
            </a:pPr>
            <a:endParaRPr lang="en-GB" sz="1600" u="sng"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b="0" dirty="0" smtClean="0">
                <a:latin typeface="Calibri" panose="020F0502020204030204" pitchFamily="34" charset="0"/>
                <a:ea typeface="Calibri" panose="020F0502020204030204" pitchFamily="34" charset="0"/>
                <a:cs typeface="Times New Roman" panose="02020603050405020304" pitchFamily="18" charset="0"/>
              </a:rPr>
              <a:t>To </a:t>
            </a:r>
            <a:r>
              <a:rPr lang="en-GB" sz="1600" b="0" dirty="0">
                <a:latin typeface="Calibri" panose="020F0502020204030204" pitchFamily="34" charset="0"/>
                <a:ea typeface="Calibri" panose="020F0502020204030204" pitchFamily="34" charset="0"/>
                <a:cs typeface="Times New Roman" panose="02020603050405020304" pitchFamily="18" charset="0"/>
              </a:rPr>
              <a:t>reiterate, for the End Point Assessor, evidence will display in the same layout as it does in VQManager. A typical evidence item will be 3 – 4 pages long, when extracted into a PDF file, though slightly less if user comments and audit trail are excluded.</a:t>
            </a:r>
          </a:p>
          <a:p>
            <a:pPr>
              <a:lnSpc>
                <a:spcPct val="107000"/>
              </a:lnSpc>
              <a:spcAft>
                <a:spcPts val="800"/>
              </a:spcAft>
            </a:pPr>
            <a:r>
              <a:rPr lang="en-GB" sz="1600" b="0" dirty="0">
                <a:latin typeface="Calibri" panose="020F0502020204030204" pitchFamily="34" charset="0"/>
                <a:ea typeface="Calibri" panose="020F0502020204030204" pitchFamily="34" charset="0"/>
                <a:cs typeface="Times New Roman" panose="02020603050405020304" pitchFamily="18" charset="0"/>
              </a:rPr>
              <a:t>File attachments in the evidence will be displayed, and can be opened by clicking on them.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1560" y="567427"/>
            <a:ext cx="609600" cy="609600"/>
          </a:xfrm>
          <a:prstGeom prst="rect">
            <a:avLst/>
          </a:prstGeom>
        </p:spPr>
      </p:pic>
    </p:spTree>
    <p:extLst>
      <p:ext uri="{BB962C8B-B14F-4D97-AF65-F5344CB8AC3E}">
        <p14:creationId xmlns:p14="http://schemas.microsoft.com/office/powerpoint/2010/main" val="68722547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 name="Content Placeholder 1"/>
          <p:cNvSpPr>
            <a:spLocks noGrp="1"/>
          </p:cNvSpPr>
          <p:nvPr>
            <p:ph idx="1"/>
          </p:nvPr>
        </p:nvSpPr>
        <p:spPr>
          <a:xfrm>
            <a:off x="2519264" y="476672"/>
            <a:ext cx="6624736" cy="4114800"/>
          </a:xfrm>
        </p:spPr>
        <p:txBody>
          <a:bodyPr/>
          <a:lstStyle/>
          <a:p>
            <a:pPr marL="0" indent="0">
              <a:buNone/>
            </a:pPr>
            <a:r>
              <a:rPr lang="en-GB" sz="2400" b="1" u="sng" dirty="0">
                <a:latin typeface="Calibri" panose="020F0502020204030204" pitchFamily="34" charset="0"/>
                <a:cs typeface="Calibri" panose="020F0502020204030204" pitchFamily="34" charset="0"/>
              </a:rPr>
              <a:t>Improving information to users around Assessment Plan confirmation</a:t>
            </a:r>
          </a:p>
          <a:p>
            <a:pPr marL="0" indent="0">
              <a:buNone/>
            </a:pPr>
            <a:endParaRPr lang="en-GB" sz="1600" dirty="0" smtClean="0">
              <a:latin typeface="Calibri" panose="020F0502020204030204" pitchFamily="34" charset="0"/>
              <a:cs typeface="Calibri" panose="020F0502020204030204" pitchFamily="34" charset="0"/>
            </a:endParaRPr>
          </a:p>
          <a:p>
            <a:pPr marL="0" indent="0">
              <a:buNone/>
            </a:pPr>
            <a:r>
              <a:rPr lang="en-GB" sz="1600" dirty="0" smtClean="0">
                <a:latin typeface="Calibri" panose="020F0502020204030204" pitchFamily="34" charset="0"/>
                <a:cs typeface="Calibri" panose="020F0502020204030204" pitchFamily="34" charset="0"/>
              </a:rPr>
              <a:t>We </a:t>
            </a:r>
            <a:r>
              <a:rPr lang="en-GB" sz="1600" dirty="0">
                <a:latin typeface="Calibri" panose="020F0502020204030204" pitchFamily="34" charset="0"/>
                <a:cs typeface="Calibri" panose="020F0502020204030204" pitchFamily="34" charset="0"/>
              </a:rPr>
              <a:t>have added some text around the learner 'assessment plan confirmation' area to make it a little clearer and also added the date confirmed.</a:t>
            </a:r>
          </a:p>
          <a:p>
            <a:pPr marL="0" indent="0">
              <a:buNone/>
            </a:pPr>
            <a:r>
              <a:rPr lang="en-GB" sz="1600" dirty="0">
                <a:latin typeface="Calibri" panose="020F0502020204030204" pitchFamily="34" charset="0"/>
                <a:cs typeface="Calibri" panose="020F0502020204030204" pitchFamily="34" charset="0"/>
              </a:rPr>
              <a:t>Before the learner </a:t>
            </a:r>
            <a:r>
              <a:rPr lang="en-GB" sz="1600" dirty="0" smtClean="0">
                <a:latin typeface="Calibri" panose="020F0502020204030204" pitchFamily="34" charset="0"/>
                <a:cs typeface="Calibri" panose="020F0502020204030204" pitchFamily="34" charset="0"/>
              </a:rPr>
              <a:t>confirms, assessor view</a:t>
            </a:r>
            <a:endParaRPr lang="en-GB" sz="1600" dirty="0">
              <a:latin typeface="Calibri" panose="020F0502020204030204" pitchFamily="34" charset="0"/>
              <a:cs typeface="Calibri" panose="020F0502020204030204" pitchFamily="34" charset="0"/>
            </a:endParaRPr>
          </a:p>
          <a:p>
            <a:pPr marL="0" indent="0">
              <a:buNone/>
            </a:pPr>
            <a:r>
              <a:rPr lang="en-GB" sz="1600" dirty="0">
                <a:latin typeface="Calibri" panose="020F0502020204030204" pitchFamily="34" charset="0"/>
                <a:cs typeface="Calibri" panose="020F0502020204030204" pitchFamily="34" charset="0"/>
              </a:rPr>
              <a:t> </a:t>
            </a:r>
          </a:p>
          <a:p>
            <a:pPr marL="0" indent="0">
              <a:buNone/>
            </a:pPr>
            <a:endParaRPr lang="en-GB" sz="1600" dirty="0" smtClean="0">
              <a:latin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cs typeface="Calibri" panose="020F0502020204030204" pitchFamily="34" charset="0"/>
            </a:endParaRPr>
          </a:p>
          <a:p>
            <a:pPr marL="0" indent="0">
              <a:buNone/>
            </a:pPr>
            <a:endParaRPr lang="en-GB" sz="1600" dirty="0" smtClean="0">
              <a:latin typeface="Calibri" panose="020F0502020204030204" pitchFamily="34" charset="0"/>
              <a:cs typeface="Calibri" panose="020F0502020204030204" pitchFamily="34" charset="0"/>
            </a:endParaRPr>
          </a:p>
          <a:p>
            <a:pPr marL="0" indent="0">
              <a:buNone/>
            </a:pPr>
            <a:r>
              <a:rPr lang="en-GB" sz="1600" dirty="0" smtClean="0">
                <a:latin typeface="Calibri" panose="020F0502020204030204" pitchFamily="34" charset="0"/>
                <a:cs typeface="Calibri" panose="020F0502020204030204" pitchFamily="34" charset="0"/>
              </a:rPr>
              <a:t>After </a:t>
            </a:r>
            <a:r>
              <a:rPr lang="en-GB" sz="1600" dirty="0">
                <a:latin typeface="Calibri" panose="020F0502020204030204" pitchFamily="34" charset="0"/>
                <a:cs typeface="Calibri" panose="020F0502020204030204" pitchFamily="34" charset="0"/>
              </a:rPr>
              <a:t>the learner </a:t>
            </a:r>
            <a:r>
              <a:rPr lang="en-GB" sz="1600" dirty="0" smtClean="0">
                <a:latin typeface="Calibri" panose="020F0502020204030204" pitchFamily="34" charset="0"/>
                <a:cs typeface="Calibri" panose="020F0502020204030204" pitchFamily="34" charset="0"/>
              </a:rPr>
              <a:t>confirms, assessor view.</a:t>
            </a:r>
          </a:p>
          <a:p>
            <a:pPr marL="0" indent="0">
              <a:buNone/>
            </a:pPr>
            <a:endParaRPr lang="en-GB" sz="1600" dirty="0">
              <a:latin typeface="Calibri" panose="020F0502020204030204" pitchFamily="34" charset="0"/>
              <a:cs typeface="Calibri" panose="020F0502020204030204" pitchFamily="34" charset="0"/>
            </a:endParaRPr>
          </a:p>
          <a:p>
            <a:pPr marL="0" indent="0">
              <a:buNone/>
            </a:pPr>
            <a:endParaRPr lang="en-GB" sz="1600" dirty="0" smtClean="0">
              <a:latin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cs typeface="Calibri" panose="020F0502020204030204" pitchFamily="34" charset="0"/>
            </a:endParaRPr>
          </a:p>
          <a:p>
            <a:pPr marL="0" indent="0">
              <a:buNone/>
            </a:pPr>
            <a:r>
              <a:rPr lang="en-GB" sz="1600" dirty="0">
                <a:latin typeface="Calibri" panose="020F0502020204030204" pitchFamily="34" charset="0"/>
                <a:cs typeface="Calibri" panose="020F0502020204030204" pitchFamily="34" charset="0"/>
              </a:rPr>
              <a:t>The message the learner sees is also more clear.</a:t>
            </a:r>
          </a:p>
          <a:p>
            <a:pPr marL="0" indent="0">
              <a:buNone/>
            </a:pPr>
            <a:endParaRPr lang="en-GB" dirty="0"/>
          </a:p>
          <a:p>
            <a:endParaRPr lang="en-GB" dirty="0"/>
          </a:p>
        </p:txBody>
      </p:sp>
      <p:pic>
        <p:nvPicPr>
          <p:cNvPr id="8" name="Picture 7"/>
          <p:cNvPicPr/>
          <p:nvPr/>
        </p:nvPicPr>
        <p:blipFill>
          <a:blip r:embed="rId4"/>
          <a:stretch>
            <a:fillRect/>
          </a:stretch>
        </p:blipFill>
        <p:spPr>
          <a:xfrm>
            <a:off x="2699792" y="2472895"/>
            <a:ext cx="2514600" cy="981075"/>
          </a:xfrm>
          <a:prstGeom prst="rect">
            <a:avLst/>
          </a:prstGeom>
        </p:spPr>
      </p:pic>
      <p:pic>
        <p:nvPicPr>
          <p:cNvPr id="4" name="Picture 3"/>
          <p:cNvPicPr>
            <a:picLocks noChangeAspect="1"/>
          </p:cNvPicPr>
          <p:nvPr/>
        </p:nvPicPr>
        <p:blipFill>
          <a:blip r:embed="rId5"/>
          <a:stretch>
            <a:fillRect/>
          </a:stretch>
        </p:blipFill>
        <p:spPr>
          <a:xfrm>
            <a:off x="2690429" y="3949524"/>
            <a:ext cx="2523963" cy="1048603"/>
          </a:xfrm>
          <a:prstGeom prst="rect">
            <a:avLst/>
          </a:prstGeom>
        </p:spPr>
      </p:pic>
      <p:pic>
        <p:nvPicPr>
          <p:cNvPr id="5" name="Picture 4"/>
          <p:cNvPicPr>
            <a:picLocks noChangeAspect="1"/>
          </p:cNvPicPr>
          <p:nvPr/>
        </p:nvPicPr>
        <p:blipFill>
          <a:blip r:embed="rId6"/>
          <a:stretch>
            <a:fillRect/>
          </a:stretch>
        </p:blipFill>
        <p:spPr>
          <a:xfrm>
            <a:off x="2672023" y="5450193"/>
            <a:ext cx="2530059" cy="999831"/>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1560" y="476672"/>
            <a:ext cx="609600" cy="609600"/>
          </a:xfrm>
          <a:prstGeom prst="rect">
            <a:avLst/>
          </a:prstGeom>
        </p:spPr>
      </p:pic>
    </p:spTree>
    <p:extLst>
      <p:ext uri="{BB962C8B-B14F-4D97-AF65-F5344CB8AC3E}">
        <p14:creationId xmlns:p14="http://schemas.microsoft.com/office/powerpoint/2010/main" val="270089405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7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4" name="Rectangle 3"/>
          <p:cNvSpPr/>
          <p:nvPr/>
        </p:nvSpPr>
        <p:spPr>
          <a:xfrm>
            <a:off x="2582633" y="548680"/>
            <a:ext cx="6534472" cy="4770537"/>
          </a:xfrm>
          <a:prstGeom prst="rect">
            <a:avLst/>
          </a:prstGeom>
        </p:spPr>
        <p:txBody>
          <a:bodyPr wrap="square">
            <a:spAutoFit/>
          </a:bodyPr>
          <a:lstStyle/>
          <a:p>
            <a:r>
              <a:rPr lang="en-GB" u="sng" dirty="0">
                <a:latin typeface="Calibri" panose="020F0502020204030204" pitchFamily="34" charset="0"/>
                <a:cs typeface="Calibri" panose="020F0502020204030204" pitchFamily="34" charset="0"/>
              </a:rPr>
              <a:t>Change of wording to encourage better AP </a:t>
            </a:r>
            <a:r>
              <a:rPr lang="en-GB" u="sng" dirty="0" smtClean="0">
                <a:latin typeface="Calibri" panose="020F0502020204030204" pitchFamily="34" charset="0"/>
                <a:cs typeface="Calibri" panose="020F0502020204030204" pitchFamily="34" charset="0"/>
              </a:rPr>
              <a:t>use</a:t>
            </a:r>
          </a:p>
          <a:p>
            <a:endParaRPr lang="en-GB" dirty="0">
              <a:latin typeface="Calibri" panose="020F0502020204030204" pitchFamily="34" charset="0"/>
              <a:cs typeface="Calibri" panose="020F0502020204030204" pitchFamily="34" charset="0"/>
            </a:endParaRPr>
          </a:p>
          <a:p>
            <a:r>
              <a:rPr lang="en-GB" sz="1600" b="0" dirty="0">
                <a:latin typeface="Calibri" panose="020F0502020204030204" pitchFamily="34" charset="0"/>
                <a:cs typeface="Calibri" panose="020F0502020204030204" pitchFamily="34" charset="0"/>
              </a:rPr>
              <a:t>We have made a small change to the wording on screen when users are creating assessment plans.  Creating one enormous plan linked to every criteria in a qualification is not </a:t>
            </a:r>
            <a:r>
              <a:rPr lang="en-GB" sz="1600" b="0" dirty="0" smtClean="0">
                <a:latin typeface="Calibri" panose="020F0502020204030204" pitchFamily="34" charset="0"/>
                <a:cs typeface="Calibri" panose="020F0502020204030204" pitchFamily="34" charset="0"/>
              </a:rPr>
              <a:t>ideal. It </a:t>
            </a:r>
            <a:r>
              <a:rPr lang="en-GB" sz="1600" b="0" dirty="0">
                <a:latin typeface="Calibri" panose="020F0502020204030204" pitchFamily="34" charset="0"/>
                <a:cs typeface="Calibri" panose="020F0502020204030204" pitchFamily="34" charset="0"/>
              </a:rPr>
              <a:t>takes a long time to </a:t>
            </a:r>
            <a:r>
              <a:rPr lang="en-GB" sz="1600" b="0" dirty="0" smtClean="0">
                <a:latin typeface="Calibri" panose="020F0502020204030204" pitchFamily="34" charset="0"/>
                <a:cs typeface="Calibri" panose="020F0502020204030204" pitchFamily="34" charset="0"/>
              </a:rPr>
              <a:t>process and slows the </a:t>
            </a:r>
            <a:r>
              <a:rPr lang="en-GB" sz="1600" b="0" dirty="0">
                <a:latin typeface="Calibri" panose="020F0502020204030204" pitchFamily="34" charset="0"/>
                <a:cs typeface="Calibri" panose="020F0502020204030204" pitchFamily="34" charset="0"/>
              </a:rPr>
              <a:t>system page loading down.  It is far better to create </a:t>
            </a:r>
            <a:r>
              <a:rPr lang="en-GB" sz="1600" b="0" dirty="0" smtClean="0">
                <a:latin typeface="Calibri" panose="020F0502020204030204" pitchFamily="34" charset="0"/>
                <a:cs typeface="Calibri" panose="020F0502020204030204" pitchFamily="34" charset="0"/>
              </a:rPr>
              <a:t>smaller, task </a:t>
            </a:r>
            <a:r>
              <a:rPr lang="en-GB" sz="1600" b="0" dirty="0">
                <a:latin typeface="Calibri" panose="020F0502020204030204" pitchFamily="34" charset="0"/>
                <a:cs typeface="Calibri" panose="020F0502020204030204" pitchFamily="34" charset="0"/>
              </a:rPr>
              <a:t>or activity driven plans.</a:t>
            </a:r>
          </a:p>
          <a:p>
            <a:r>
              <a:rPr lang="en-GB" sz="1600" b="0" dirty="0">
                <a:latin typeface="Calibri" panose="020F0502020204030204" pitchFamily="34" charset="0"/>
                <a:cs typeface="Calibri" panose="020F0502020204030204" pitchFamily="34" charset="0"/>
              </a:rPr>
              <a:t>The wording has been changed so instead of 'Not linked to any qualification's unit(s)' </a:t>
            </a:r>
          </a:p>
          <a:p>
            <a:r>
              <a:rPr lang="en-GB" sz="1600" dirty="0">
                <a:latin typeface="Calibri" panose="020F0502020204030204" pitchFamily="34" charset="0"/>
                <a:cs typeface="Calibri" panose="020F0502020204030204" pitchFamily="34" charset="0"/>
              </a:rPr>
              <a:t> </a:t>
            </a:r>
            <a:endParaRPr lang="en-GB" sz="1600" dirty="0" smtClean="0">
              <a:latin typeface="Calibri" panose="020F0502020204030204" pitchFamily="34" charset="0"/>
              <a:cs typeface="Calibri" panose="020F0502020204030204" pitchFamily="34" charset="0"/>
            </a:endParaRPr>
          </a:p>
          <a:p>
            <a:endParaRPr lang="en-GB" sz="1600" dirty="0">
              <a:latin typeface="Calibri" panose="020F0502020204030204" pitchFamily="34" charset="0"/>
              <a:cs typeface="Calibri" panose="020F0502020204030204" pitchFamily="34" charset="0"/>
            </a:endParaRPr>
          </a:p>
          <a:p>
            <a:endParaRPr lang="en-GB" sz="1600" dirty="0" smtClean="0">
              <a:latin typeface="Calibri" panose="020F0502020204030204" pitchFamily="34" charset="0"/>
              <a:cs typeface="Calibri" panose="020F0502020204030204" pitchFamily="34" charset="0"/>
            </a:endParaRPr>
          </a:p>
          <a:p>
            <a:endParaRPr lang="en-GB" sz="1600" dirty="0" smtClean="0">
              <a:latin typeface="Calibri" panose="020F0502020204030204" pitchFamily="34" charset="0"/>
              <a:cs typeface="Calibri" panose="020F0502020204030204" pitchFamily="34" charset="0"/>
            </a:endParaRPr>
          </a:p>
          <a:p>
            <a:endParaRPr lang="en-GB" sz="1600" dirty="0">
              <a:latin typeface="Calibri" panose="020F0502020204030204" pitchFamily="34" charset="0"/>
              <a:cs typeface="Calibri" panose="020F0502020204030204" pitchFamily="34" charset="0"/>
            </a:endParaRPr>
          </a:p>
          <a:p>
            <a:endParaRPr lang="en-GB" sz="1600" dirty="0">
              <a:latin typeface="Calibri" panose="020F0502020204030204" pitchFamily="34" charset="0"/>
              <a:cs typeface="Calibri" panose="020F0502020204030204" pitchFamily="34" charset="0"/>
            </a:endParaRPr>
          </a:p>
          <a:p>
            <a:r>
              <a:rPr lang="en-GB" sz="1600" b="0" dirty="0" smtClean="0">
                <a:latin typeface="Calibri" panose="020F0502020204030204" pitchFamily="34" charset="0"/>
                <a:cs typeface="Calibri" panose="020F0502020204030204" pitchFamily="34" charset="0"/>
              </a:rPr>
              <a:t>It </a:t>
            </a:r>
            <a:r>
              <a:rPr lang="en-GB" sz="1600" b="0" dirty="0">
                <a:latin typeface="Calibri" panose="020F0502020204030204" pitchFamily="34" charset="0"/>
                <a:cs typeface="Calibri" panose="020F0502020204030204" pitchFamily="34" charset="0"/>
              </a:rPr>
              <a:t>now reads 'Not linked to any specific criteria within a </a:t>
            </a:r>
            <a:r>
              <a:rPr lang="en-GB" sz="1600" b="0" dirty="0" smtClean="0">
                <a:latin typeface="Calibri" panose="020F0502020204030204" pitchFamily="34" charset="0"/>
                <a:cs typeface="Calibri" panose="020F0502020204030204" pitchFamily="34" charset="0"/>
              </a:rPr>
              <a:t>qualification‘</a:t>
            </a:r>
          </a:p>
          <a:p>
            <a:endParaRPr lang="en-GB" sz="1600" dirty="0">
              <a:latin typeface="Calibri" panose="020F0502020204030204" pitchFamily="34" charset="0"/>
              <a:cs typeface="Calibri" panose="020F0502020204030204" pitchFamily="34" charset="0"/>
            </a:endParaRPr>
          </a:p>
          <a:p>
            <a:endParaRPr lang="en-GB" sz="1600"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4"/>
          <a:stretch>
            <a:fillRect/>
          </a:stretch>
        </p:blipFill>
        <p:spPr>
          <a:xfrm>
            <a:off x="2682858" y="3144230"/>
            <a:ext cx="5516333" cy="1136155"/>
          </a:xfrm>
          <a:prstGeom prst="rect">
            <a:avLst/>
          </a:prstGeom>
        </p:spPr>
      </p:pic>
      <p:pic>
        <p:nvPicPr>
          <p:cNvPr id="6" name="Picture 5"/>
          <p:cNvPicPr>
            <a:picLocks noChangeAspect="1"/>
          </p:cNvPicPr>
          <p:nvPr/>
        </p:nvPicPr>
        <p:blipFill>
          <a:blip r:embed="rId5"/>
          <a:stretch>
            <a:fillRect/>
          </a:stretch>
        </p:blipFill>
        <p:spPr>
          <a:xfrm>
            <a:off x="2691115" y="4941168"/>
            <a:ext cx="5604801" cy="1008112"/>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9552" y="526142"/>
            <a:ext cx="609600" cy="609600"/>
          </a:xfrm>
          <a:prstGeom prst="rect">
            <a:avLst/>
          </a:prstGeom>
        </p:spPr>
      </p:pic>
    </p:spTree>
    <p:extLst>
      <p:ext uri="{BB962C8B-B14F-4D97-AF65-F5344CB8AC3E}">
        <p14:creationId xmlns:p14="http://schemas.microsoft.com/office/powerpoint/2010/main" val="105668776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6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 name="TextBox 1"/>
          <p:cNvSpPr txBox="1"/>
          <p:nvPr/>
        </p:nvSpPr>
        <p:spPr>
          <a:xfrm>
            <a:off x="2483768" y="5313402"/>
            <a:ext cx="6507744" cy="553998"/>
          </a:xfrm>
          <a:prstGeom prst="rect">
            <a:avLst/>
          </a:prstGeom>
          <a:noFill/>
        </p:spPr>
        <p:txBody>
          <a:bodyPr wrap="none" rtlCol="0">
            <a:spAutoFit/>
          </a:bodyPr>
          <a:lstStyle/>
          <a:p>
            <a:endParaRPr lang="en-GB" sz="1400" dirty="0">
              <a:latin typeface="Calibri" panose="020F0502020204030204" pitchFamily="34" charset="0"/>
              <a:cs typeface="Calibri" panose="020F0502020204030204" pitchFamily="34" charset="0"/>
            </a:endParaRPr>
          </a:p>
          <a:p>
            <a:r>
              <a:rPr lang="en-GB" sz="1600" u="sng" dirty="0">
                <a:latin typeface="Calibri" panose="020F0502020204030204" pitchFamily="34" charset="0"/>
                <a:cs typeface="Calibri" panose="020F0502020204030204" pitchFamily="34" charset="0"/>
              </a:rPr>
              <a:t>All of these developments have automatically been added to your </a:t>
            </a:r>
            <a:r>
              <a:rPr lang="en-GB" sz="1600" u="sng" dirty="0" smtClean="0">
                <a:latin typeface="Calibri" panose="020F0502020204030204" pitchFamily="34" charset="0"/>
                <a:cs typeface="Calibri" panose="020F0502020204030204" pitchFamily="34" charset="0"/>
              </a:rPr>
              <a:t>centres.</a:t>
            </a:r>
            <a:endParaRPr lang="en-GB" sz="1600" u="sng" dirty="0">
              <a:latin typeface="Calibri" panose="020F0502020204030204" pitchFamily="34" charset="0"/>
              <a:cs typeface="Calibri" panose="020F0502020204030204" pitchFamily="34" charset="0"/>
            </a:endParaRPr>
          </a:p>
        </p:txBody>
      </p:sp>
      <p:sp>
        <p:nvSpPr>
          <p:cNvPr id="7" name="Rectangle 6"/>
          <p:cNvSpPr/>
          <p:nvPr/>
        </p:nvSpPr>
        <p:spPr>
          <a:xfrm>
            <a:off x="2663318" y="1124744"/>
            <a:ext cx="6246440" cy="2554545"/>
          </a:xfrm>
          <a:prstGeom prst="rect">
            <a:avLst/>
          </a:prstGeom>
        </p:spPr>
        <p:txBody>
          <a:bodyPr wrap="square">
            <a:spAutoFit/>
          </a:bodyPr>
          <a:lstStyle/>
          <a:p>
            <a:r>
              <a:rPr lang="en-GB" u="sng" dirty="0">
                <a:latin typeface="Calibri" panose="020F0502020204030204" pitchFamily="34" charset="0"/>
                <a:cs typeface="Calibri" panose="020F0502020204030204" pitchFamily="34" charset="0"/>
              </a:rPr>
              <a:t>Changing user status from Disabled to On </a:t>
            </a:r>
            <a:r>
              <a:rPr lang="en-GB" u="sng" dirty="0" smtClean="0">
                <a:latin typeface="Calibri" panose="020F0502020204030204" pitchFamily="34" charset="0"/>
                <a:cs typeface="Calibri" panose="020F0502020204030204" pitchFamily="34" charset="0"/>
              </a:rPr>
              <a:t>hold</a:t>
            </a:r>
          </a:p>
          <a:p>
            <a:endParaRPr lang="en-GB" dirty="0">
              <a:latin typeface="Calibri" panose="020F0502020204030204" pitchFamily="34" charset="0"/>
              <a:cs typeface="Calibri" panose="020F0502020204030204" pitchFamily="34" charset="0"/>
            </a:endParaRPr>
          </a:p>
          <a:p>
            <a:r>
              <a:rPr lang="en-GB" sz="1600" b="0" dirty="0">
                <a:latin typeface="Calibri" panose="020F0502020204030204" pitchFamily="34" charset="0"/>
                <a:cs typeface="Calibri" panose="020F0502020204030204" pitchFamily="34" charset="0"/>
              </a:rPr>
              <a:t>We have altered the terminology within VQManager in the user status category.  Formally it was labelled 'disabled' and this has now been changed to “on hold</a:t>
            </a:r>
            <a:r>
              <a:rPr lang="en-GB" sz="1600" b="0" dirty="0" smtClean="0">
                <a:latin typeface="Calibri" panose="020F0502020204030204" pitchFamily="34" charset="0"/>
                <a:cs typeface="Calibri" panose="020F0502020204030204" pitchFamily="34" charset="0"/>
              </a:rPr>
              <a:t>”.  This does not change the meaning of the status at all.</a:t>
            </a:r>
            <a:endParaRPr lang="en-GB" sz="1600" b="0" dirty="0">
              <a:latin typeface="Calibri" panose="020F0502020204030204" pitchFamily="34" charset="0"/>
              <a:cs typeface="Calibri" panose="020F0502020204030204" pitchFamily="34" charset="0"/>
            </a:endParaRPr>
          </a:p>
          <a:p>
            <a:r>
              <a:rPr lang="en-GB" dirty="0"/>
              <a:t> </a:t>
            </a:r>
          </a:p>
          <a:p>
            <a:endParaRPr lang="en-GB" dirty="0"/>
          </a:p>
        </p:txBody>
      </p:sp>
      <p:pic>
        <p:nvPicPr>
          <p:cNvPr id="8" name="Picture 7"/>
          <p:cNvPicPr>
            <a:picLocks noChangeAspect="1"/>
          </p:cNvPicPr>
          <p:nvPr/>
        </p:nvPicPr>
        <p:blipFill>
          <a:blip r:embed="rId4"/>
          <a:stretch>
            <a:fillRect/>
          </a:stretch>
        </p:blipFill>
        <p:spPr>
          <a:xfrm>
            <a:off x="2641046" y="3064396"/>
            <a:ext cx="5730737" cy="1353429"/>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497871"/>
            <a:ext cx="609600" cy="609600"/>
          </a:xfrm>
          <a:prstGeom prst="rect">
            <a:avLst/>
          </a:prstGeom>
        </p:spPr>
      </p:pic>
    </p:spTree>
    <p:extLst>
      <p:ext uri="{BB962C8B-B14F-4D97-AF65-F5344CB8AC3E}">
        <p14:creationId xmlns:p14="http://schemas.microsoft.com/office/powerpoint/2010/main" val="121345694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7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84438" y="461963"/>
            <a:ext cx="6515100" cy="2160587"/>
          </a:xfrm>
        </p:spPr>
        <p:txBody>
          <a:bodyPr>
            <a:noAutofit/>
          </a:bodyPr>
          <a:lstStyle/>
          <a:p>
            <a:pPr marL="0" indent="0" algn="ctr">
              <a:buFontTx/>
              <a:buNone/>
              <a:defRPr/>
            </a:pPr>
            <a:r>
              <a:rPr lang="en-GB" sz="2400" b="1" dirty="0">
                <a:latin typeface="Calibri" panose="020F0502020204030204" pitchFamily="34" charset="0"/>
                <a:cs typeface="Calibri" panose="020F0502020204030204" pitchFamily="34" charset="0"/>
              </a:rPr>
              <a:t>www.SkillWise.net/support</a:t>
            </a:r>
          </a:p>
          <a:p>
            <a:pPr marL="0" indent="0">
              <a:buFontTx/>
              <a:buNone/>
              <a:defRPr/>
            </a:pPr>
            <a:endParaRPr lang="en-GB" sz="1600" b="1" dirty="0">
              <a:latin typeface="Calibri" panose="020F0502020204030204" pitchFamily="34" charset="0"/>
              <a:cs typeface="Calibri" panose="020F0502020204030204" pitchFamily="34" charset="0"/>
            </a:endParaRPr>
          </a:p>
          <a:p>
            <a:pPr marL="0" indent="0">
              <a:buNone/>
            </a:pPr>
            <a:endParaRPr lang="en-GB" sz="1400" dirty="0">
              <a:latin typeface="Calibri" panose="020F0502020204030204" pitchFamily="34" charset="0"/>
              <a:cs typeface="Calibri" panose="020F0502020204030204" pitchFamily="34" charset="0"/>
            </a:endParaRPr>
          </a:p>
          <a:p>
            <a:pPr marL="0" indent="0">
              <a:buNone/>
            </a:pPr>
            <a:r>
              <a:rPr lang="en-GB" sz="1600" dirty="0">
                <a:latin typeface="Calibri" panose="020F0502020204030204" pitchFamily="34" charset="0"/>
                <a:cs typeface="Calibri" panose="020F0502020204030204" pitchFamily="34" charset="0"/>
              </a:rPr>
              <a:t>We have an extensive support and training area for all users.  You will find video and PDF documents to help you use all functionality within VQManager.</a:t>
            </a:r>
          </a:p>
          <a:p>
            <a:pPr marL="0" indent="0">
              <a:buNone/>
            </a:pPr>
            <a:r>
              <a:rPr lang="en-GB" sz="1600" dirty="0">
                <a:latin typeface="Calibri" panose="020F0502020204030204" pitchFamily="34" charset="0"/>
                <a:cs typeface="Calibri" panose="020F0502020204030204" pitchFamily="34" charset="0"/>
              </a:rPr>
              <a:t>The password is solution. </a:t>
            </a:r>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r>
              <a:rPr lang="en-GB" sz="1600" dirty="0"/>
              <a:t>.</a:t>
            </a:r>
          </a:p>
          <a:p>
            <a:pPr marL="0" indent="0">
              <a:buNone/>
            </a:pPr>
            <a:endParaRPr lang="en-GB" sz="1600" dirty="0"/>
          </a:p>
          <a:p>
            <a:pPr marL="0" indent="0">
              <a:buNone/>
            </a:pPr>
            <a:endParaRPr lang="en-GB" sz="1600" dirty="0"/>
          </a:p>
          <a:p>
            <a:pPr marL="0" indent="0">
              <a:buNone/>
            </a:pPr>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F6F7EDCF-929C-4A51-9370-ACB7587C060E}"/>
              </a:ext>
            </a:extLst>
          </p:cNvPr>
          <p:cNvPicPr>
            <a:picLocks noChangeAspect="1"/>
          </p:cNvPicPr>
          <p:nvPr/>
        </p:nvPicPr>
        <p:blipFill>
          <a:blip r:embed="rId4"/>
          <a:stretch>
            <a:fillRect/>
          </a:stretch>
        </p:blipFill>
        <p:spPr>
          <a:xfrm>
            <a:off x="2312486" y="2996952"/>
            <a:ext cx="6660232" cy="3109314"/>
          </a:xfrm>
          <a:prstGeom prst="rect">
            <a:avLst/>
          </a:prstGeom>
        </p:spPr>
      </p:pic>
      <p:pic>
        <p:nvPicPr>
          <p:cNvPr id="2" name="Recorded Sound">
            <a:hlinkClick r:id="" action="ppaction://media"/>
            <a:extLst>
              <a:ext uri="{FF2B5EF4-FFF2-40B4-BE49-F238E27FC236}">
                <a16:creationId xmlns:a16="http://schemas.microsoft.com/office/drawing/2014/main" xmlns="" id="{F0064DF8-515F-4F35-B065-C809CDC678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576" y="620688"/>
            <a:ext cx="406400" cy="406400"/>
          </a:xfrm>
          <a:prstGeom prst="rect">
            <a:avLst/>
          </a:prstGeom>
        </p:spPr>
      </p:pic>
    </p:spTree>
    <p:extLst>
      <p:ext uri="{BB962C8B-B14F-4D97-AF65-F5344CB8AC3E}">
        <p14:creationId xmlns:p14="http://schemas.microsoft.com/office/powerpoint/2010/main" val="1316730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97885" y="758611"/>
            <a:ext cx="6515100" cy="921124"/>
          </a:xfrm>
        </p:spPr>
        <p:txBody>
          <a:bodyPr>
            <a:noAutofit/>
          </a:bodyPr>
          <a:lstStyle/>
          <a:p>
            <a:pPr marL="0" indent="0">
              <a:buNone/>
            </a:pPr>
            <a:r>
              <a:rPr lang="en-GB" sz="1600" dirty="0" smtClean="0">
                <a:latin typeface="Calibri" panose="020F0502020204030204" pitchFamily="34" charset="0"/>
                <a:cs typeface="Calibri" panose="020F0502020204030204" pitchFamily="34" charset="0"/>
              </a:rPr>
              <a:t>We </a:t>
            </a:r>
            <a:r>
              <a:rPr lang="en-GB" sz="1600" dirty="0">
                <a:latin typeface="Calibri" panose="020F0502020204030204" pitchFamily="34" charset="0"/>
                <a:cs typeface="Calibri" panose="020F0502020204030204" pitchFamily="34" charset="0"/>
              </a:rPr>
              <a:t>have a new page in the support area indicating when we will be holding more webinars to support you.</a:t>
            </a:r>
          </a:p>
          <a:p>
            <a:pPr marL="0" indent="0">
              <a:buNone/>
            </a:pPr>
            <a:r>
              <a:rPr lang="en-GB" sz="1600" dirty="0" smtClean="0">
                <a:latin typeface="Calibri" panose="020F0502020204030204" pitchFamily="34" charset="0"/>
                <a:cs typeface="Calibri" panose="020F0502020204030204" pitchFamily="34" charset="0"/>
              </a:rPr>
              <a:t>If you have any webinar requests, please do let us know.</a:t>
            </a:r>
            <a:endParaRPr lang="en-GB" sz="1600" dirty="0">
              <a:latin typeface="Calibri" panose="020F0502020204030204" pitchFamily="34" charset="0"/>
              <a:cs typeface="Calibri" panose="020F0502020204030204" pitchFamily="34" charset="0"/>
            </a:endParaRPr>
          </a:p>
          <a:p>
            <a:pPr marL="0" indent="0">
              <a:buNone/>
            </a:pPr>
            <a:endParaRPr lang="en-GB" sz="1600" dirty="0"/>
          </a:p>
          <a:p>
            <a:pPr marL="0" indent="0">
              <a:buNone/>
            </a:pPr>
            <a:r>
              <a:rPr lang="en-GB" sz="1600" dirty="0"/>
              <a:t>.</a:t>
            </a:r>
          </a:p>
          <a:p>
            <a:pPr marL="0" indent="0">
              <a:buNone/>
            </a:pPr>
            <a:endParaRPr lang="en-GB" sz="1600" dirty="0"/>
          </a:p>
          <a:p>
            <a:pPr marL="0" indent="0">
              <a:buNone/>
            </a:pPr>
            <a:endParaRPr lang="en-GB" sz="1600" dirty="0"/>
          </a:p>
          <a:p>
            <a:pPr marL="0" indent="0">
              <a:buNone/>
            </a:pPr>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a:stretch>
            <a:fillRect/>
          </a:stretch>
        </p:blipFill>
        <p:spPr>
          <a:xfrm>
            <a:off x="2497885" y="2345208"/>
            <a:ext cx="6659562" cy="3769925"/>
          </a:xfrm>
          <a:prstGeom prst="rect">
            <a:avLst/>
          </a:prstGeom>
        </p:spPr>
      </p:pic>
      <p:pic>
        <p:nvPicPr>
          <p:cNvPr id="2" name="Recorded Sound">
            <a:hlinkClick r:id="" action="ppaction://media"/>
            <a:extLst>
              <a:ext uri="{FF2B5EF4-FFF2-40B4-BE49-F238E27FC236}">
                <a16:creationId xmlns:a16="http://schemas.microsoft.com/office/drawing/2014/main" xmlns="" id="{6EC188C9-64C0-474A-99C9-0A2798B140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576" y="620688"/>
            <a:ext cx="406400" cy="406400"/>
          </a:xfrm>
          <a:prstGeom prst="rect">
            <a:avLst/>
          </a:prstGeom>
        </p:spPr>
      </p:pic>
      <p:sp>
        <p:nvSpPr>
          <p:cNvPr id="5" name="Rectangle 4"/>
          <p:cNvSpPr/>
          <p:nvPr/>
        </p:nvSpPr>
        <p:spPr>
          <a:xfrm>
            <a:off x="3059832" y="1844824"/>
            <a:ext cx="5310336" cy="338554"/>
          </a:xfrm>
          <a:prstGeom prst="rect">
            <a:avLst/>
          </a:prstGeom>
        </p:spPr>
        <p:txBody>
          <a:bodyPr wrap="square">
            <a:spAutoFit/>
          </a:bodyPr>
          <a:lstStyle/>
          <a:p>
            <a:r>
              <a:rPr lang="en-GB" sz="1600" dirty="0">
                <a:latin typeface="Calibri" panose="020F0502020204030204" pitchFamily="34" charset="0"/>
                <a:cs typeface="Calibri" panose="020F0502020204030204" pitchFamily="34" charset="0"/>
              </a:rPr>
              <a:t>https://www.skillwise.net/support/additional-support/</a:t>
            </a:r>
          </a:p>
        </p:txBody>
      </p:sp>
      <p:sp>
        <p:nvSpPr>
          <p:cNvPr id="6" name="Rectangle 5"/>
          <p:cNvSpPr/>
          <p:nvPr/>
        </p:nvSpPr>
        <p:spPr>
          <a:xfrm>
            <a:off x="3374300" y="192296"/>
            <a:ext cx="5291000" cy="584775"/>
          </a:xfrm>
          <a:prstGeom prst="rect">
            <a:avLst/>
          </a:prstGeom>
        </p:spPr>
        <p:txBody>
          <a:bodyPr wrap="none">
            <a:spAutoFit/>
          </a:bodyPr>
          <a:lstStyle/>
          <a:p>
            <a:r>
              <a:rPr lang="en-GB" sz="3200" dirty="0">
                <a:solidFill>
                  <a:srgbClr val="000099"/>
                </a:solidFill>
              </a:rPr>
              <a:t>www.skillwise.net/support</a:t>
            </a:r>
          </a:p>
        </p:txBody>
      </p:sp>
    </p:spTree>
    <p:extLst>
      <p:ext uri="{BB962C8B-B14F-4D97-AF65-F5344CB8AC3E}">
        <p14:creationId xmlns:p14="http://schemas.microsoft.com/office/powerpoint/2010/main" val="73332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 xmlns:a16="http://schemas.microsoft.com/office/drawing/2014/main" id="{AD9AB38C-1731-4060-8353-32AB36891DBD}"/>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6147" name="Rectangle 3">
            <a:extLst>
              <a:ext uri="{FF2B5EF4-FFF2-40B4-BE49-F238E27FC236}">
                <a16:creationId xmlns="" xmlns:a16="http://schemas.microsoft.com/office/drawing/2014/main" id="{16F826C5-D62F-4F50-8225-AB36C53B74D7}"/>
              </a:ext>
            </a:extLst>
          </p:cNvPr>
          <p:cNvSpPr>
            <a:spLocks noGrp="1" noChangeArrowheads="1"/>
          </p:cNvSpPr>
          <p:nvPr>
            <p:ph type="body" idx="1"/>
          </p:nvPr>
        </p:nvSpPr>
        <p:spPr>
          <a:xfrm>
            <a:off x="2874539" y="908720"/>
            <a:ext cx="5976664" cy="1471612"/>
          </a:xfrm>
        </p:spPr>
        <p:txBody>
          <a:bodyPr/>
          <a:lstStyle/>
          <a:p>
            <a:pPr marL="0" indent="0">
              <a:buFontTx/>
              <a:buNone/>
            </a:pPr>
            <a:r>
              <a:rPr lang="en-GB" altLang="en-US" sz="2400" b="1" dirty="0" smtClean="0">
                <a:latin typeface="Calibri" panose="020F0502020204030204" pitchFamily="34" charset="0"/>
                <a:cs typeface="Calibri" panose="020F0502020204030204" pitchFamily="34" charset="0"/>
              </a:rPr>
              <a:t>This webinar contains functionality information about:</a:t>
            </a:r>
          </a:p>
          <a:p>
            <a:pPr marL="0" indent="0">
              <a:buNone/>
            </a:pPr>
            <a:endParaRPr lang="en-GB" sz="1800" b="1" dirty="0" smtClean="0"/>
          </a:p>
          <a:p>
            <a:pPr marL="0" indent="0">
              <a:buNone/>
            </a:pPr>
            <a:endParaRPr lang="en-GB" sz="1800" b="1" dirty="0" smtClean="0"/>
          </a:p>
          <a:p>
            <a:pPr marL="0" indent="0">
              <a:buNone/>
            </a:pPr>
            <a:r>
              <a:rPr lang="en-GB" sz="1800" b="1" dirty="0" smtClean="0">
                <a:latin typeface="Calibri" panose="020F0502020204030204" pitchFamily="34" charset="0"/>
                <a:cs typeface="Calibri" panose="020F0502020204030204" pitchFamily="34" charset="0"/>
              </a:rPr>
              <a:t>Enhancements:</a:t>
            </a:r>
            <a:r>
              <a:rPr lang="en-GB" sz="1800" dirty="0">
                <a:latin typeface="Calibri" panose="020F0502020204030204" pitchFamily="34" charset="0"/>
                <a:cs typeface="Calibri" panose="020F0502020204030204" pitchFamily="34" charset="0"/>
              </a:rPr>
              <a:t> </a:t>
            </a:r>
          </a:p>
          <a:p>
            <a:r>
              <a:rPr lang="en-GB" sz="1600" dirty="0">
                <a:latin typeface="Calibri" panose="020F0502020204030204" pitchFamily="34" charset="0"/>
                <a:cs typeface="Calibri" panose="020F0502020204030204" pitchFamily="34" charset="0"/>
              </a:rPr>
              <a:t>End Point Assessment (EPA) </a:t>
            </a:r>
            <a:r>
              <a:rPr lang="en-GB" sz="1600" dirty="0" smtClean="0">
                <a:latin typeface="Calibri" panose="020F0502020204030204" pitchFamily="34" charset="0"/>
                <a:cs typeface="Calibri" panose="020F0502020204030204" pitchFamily="34" charset="0"/>
              </a:rPr>
              <a:t>Export</a:t>
            </a:r>
          </a:p>
          <a:p>
            <a:r>
              <a:rPr lang="en-GB" sz="1600" dirty="0">
                <a:latin typeface="Calibri" panose="020F0502020204030204" pitchFamily="34" charset="0"/>
                <a:cs typeface="Calibri" panose="020F0502020204030204" pitchFamily="34" charset="0"/>
              </a:rPr>
              <a:t>Improving information to users around </a:t>
            </a:r>
            <a:r>
              <a:rPr lang="en-GB" sz="1600" dirty="0" smtClean="0">
                <a:latin typeface="Calibri" panose="020F0502020204030204" pitchFamily="34" charset="0"/>
                <a:cs typeface="Calibri" panose="020F0502020204030204" pitchFamily="34" charset="0"/>
              </a:rPr>
              <a:t>assessment plan confirmation</a:t>
            </a:r>
          </a:p>
          <a:p>
            <a:r>
              <a:rPr lang="en-GB" sz="1600" dirty="0">
                <a:latin typeface="Calibri" panose="020F0502020204030204" pitchFamily="34" charset="0"/>
                <a:cs typeface="Calibri" panose="020F0502020204030204" pitchFamily="34" charset="0"/>
              </a:rPr>
              <a:t>Change of wording to encourage better </a:t>
            </a:r>
            <a:r>
              <a:rPr lang="en-GB" sz="1600" dirty="0" smtClean="0">
                <a:latin typeface="Calibri" panose="020F0502020204030204" pitchFamily="34" charset="0"/>
                <a:cs typeface="Calibri" panose="020F0502020204030204" pitchFamily="34" charset="0"/>
              </a:rPr>
              <a:t>assessment plan use</a:t>
            </a:r>
          </a:p>
          <a:p>
            <a:r>
              <a:rPr lang="en-GB" sz="1600" dirty="0">
                <a:latin typeface="Calibri" panose="020F0502020204030204" pitchFamily="34" charset="0"/>
                <a:cs typeface="Calibri" panose="020F0502020204030204" pitchFamily="34" charset="0"/>
              </a:rPr>
              <a:t>Changing user status </a:t>
            </a:r>
            <a:r>
              <a:rPr lang="en-GB" sz="1600" dirty="0" smtClean="0">
                <a:latin typeface="Calibri" panose="020F0502020204030204" pitchFamily="34" charset="0"/>
                <a:cs typeface="Calibri" panose="020F0502020204030204" pitchFamily="34" charset="0"/>
              </a:rPr>
              <a:t>from ”Disabled” </a:t>
            </a:r>
            <a:r>
              <a:rPr lang="en-GB" sz="1600" dirty="0">
                <a:latin typeface="Calibri" panose="020F0502020204030204" pitchFamily="34" charset="0"/>
                <a:cs typeface="Calibri" panose="020F0502020204030204" pitchFamily="34" charset="0"/>
              </a:rPr>
              <a:t>to </a:t>
            </a:r>
            <a:r>
              <a:rPr lang="en-GB" sz="1600" dirty="0" smtClean="0">
                <a:latin typeface="Calibri" panose="020F0502020204030204" pitchFamily="34" charset="0"/>
                <a:cs typeface="Calibri" panose="020F0502020204030204" pitchFamily="34" charset="0"/>
              </a:rPr>
              <a:t>“On hold”</a:t>
            </a:r>
          </a:p>
          <a:p>
            <a:endParaRPr lang="en-GB" sz="1600" dirty="0" smtClean="0">
              <a:latin typeface="Calibri" panose="020F0502020204030204" pitchFamily="34" charset="0"/>
              <a:cs typeface="Calibri" panose="020F050202020403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603920"/>
            <a:ext cx="609600" cy="609600"/>
          </a:xfrm>
          <a:prstGeom prst="rect">
            <a:avLst/>
          </a:prstGeom>
        </p:spPr>
      </p:pic>
    </p:spTree>
    <p:extLst>
      <p:ext uri="{BB962C8B-B14F-4D97-AF65-F5344CB8AC3E}">
        <p14:creationId xmlns:p14="http://schemas.microsoft.com/office/powerpoint/2010/main" val="158821298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3" name="Rectangle 2"/>
          <p:cNvSpPr/>
          <p:nvPr/>
        </p:nvSpPr>
        <p:spPr>
          <a:xfrm>
            <a:off x="2987824" y="980728"/>
            <a:ext cx="4968552" cy="461665"/>
          </a:xfrm>
          <a:prstGeom prst="rect">
            <a:avLst/>
          </a:prstGeom>
        </p:spPr>
        <p:txBody>
          <a:bodyPr wrap="square">
            <a:spAutoFit/>
          </a:bodyPr>
          <a:lstStyle/>
          <a:p>
            <a:r>
              <a:rPr lang="en-GB" dirty="0">
                <a:latin typeface="Calibri" panose="020F0502020204030204" pitchFamily="34" charset="0"/>
                <a:cs typeface="Calibri" panose="020F0502020204030204" pitchFamily="34" charset="0"/>
              </a:rPr>
              <a:t>End Point Assessment (EPA) Export</a:t>
            </a:r>
          </a:p>
        </p:txBody>
      </p:sp>
      <p:sp>
        <p:nvSpPr>
          <p:cNvPr id="4" name="Rectangle 3"/>
          <p:cNvSpPr/>
          <p:nvPr/>
        </p:nvSpPr>
        <p:spPr>
          <a:xfrm>
            <a:off x="2699792" y="1700808"/>
            <a:ext cx="6102424" cy="4088683"/>
          </a:xfrm>
          <a:prstGeom prst="rect">
            <a:avLst/>
          </a:prstGeom>
        </p:spPr>
        <p:txBody>
          <a:bodyPr wrap="square">
            <a:spAutoFit/>
          </a:bodyPr>
          <a:lstStyle/>
          <a:p>
            <a:pPr>
              <a:lnSpc>
                <a:spcPct val="107000"/>
              </a:lnSpc>
              <a:spcAft>
                <a:spcPts val="800"/>
              </a:spcAft>
            </a:pPr>
            <a:r>
              <a:rPr lang="en-GB" sz="1600" u="sng" dirty="0">
                <a:latin typeface="Calibri" panose="020F0502020204030204" pitchFamily="34" charset="0"/>
                <a:ea typeface="Calibri" panose="020F0502020204030204" pitchFamily="34" charset="0"/>
                <a:cs typeface="Times New Roman" panose="02020603050405020304" pitchFamily="18" charset="0"/>
              </a:rPr>
              <a:t>Introduction</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b="0" dirty="0">
                <a:latin typeface="Calibri" panose="020F0502020204030204" pitchFamily="34" charset="0"/>
                <a:ea typeface="Calibri" panose="020F0502020204030204" pitchFamily="34" charset="0"/>
                <a:cs typeface="Times New Roman" panose="02020603050405020304" pitchFamily="18" charset="0"/>
              </a:rPr>
              <a:t>To facilitate the EPA process for Apprenticeships, we have developed a new function. This will offer VQManager users a choice of downloading a PDF or creating a link so they can share evidence with the EPAO. This will avoid the need for an EPA to log into VQManager, and also the need to download and save evidence items individually. </a:t>
            </a:r>
          </a:p>
          <a:p>
            <a:pPr>
              <a:lnSpc>
                <a:spcPct val="107000"/>
              </a:lnSpc>
              <a:spcAft>
                <a:spcPts val="800"/>
              </a:spcAft>
            </a:pPr>
            <a:r>
              <a:rPr lang="en-GB" sz="1600" b="0" dirty="0">
                <a:latin typeface="Calibri" panose="020F0502020204030204" pitchFamily="34" charset="0"/>
                <a:ea typeface="Calibri" panose="020F0502020204030204" pitchFamily="34" charset="0"/>
                <a:cs typeface="Times New Roman" panose="02020603050405020304" pitchFamily="18" charset="0"/>
              </a:rPr>
              <a:t>Prior to starting this process, the assessor should work with the learner to identify the pieces of evidence they will be submitting.  Where a ‘clean’ version is required, free from unnecessary attachments and signs of the process of improvement and re-submission, the assessor can use the ‘re-use evidence’ function to create this. </a:t>
            </a:r>
          </a:p>
          <a:p>
            <a:pPr>
              <a:lnSpc>
                <a:spcPct val="107000"/>
              </a:lnSpc>
              <a:spcAft>
                <a:spcPts val="800"/>
              </a:spcAft>
            </a:pPr>
            <a:r>
              <a:rPr lang="en-GB" sz="1600" b="0" dirty="0">
                <a:latin typeface="Calibri" panose="020F0502020204030204" pitchFamily="34" charset="0"/>
                <a:ea typeface="Calibri" panose="020F0502020204030204" pitchFamily="34" charset="0"/>
                <a:cs typeface="Times New Roman" panose="02020603050405020304" pitchFamily="18" charset="0"/>
              </a:rPr>
              <a:t>Evidence selections made during this process are saved, and can be edited, so everything doesn’t have to be in place before you start this process for the first time.</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1560" y="476672"/>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8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3" name="Rectangle 2"/>
          <p:cNvSpPr/>
          <p:nvPr/>
        </p:nvSpPr>
        <p:spPr>
          <a:xfrm>
            <a:off x="2793238" y="470650"/>
            <a:ext cx="6099241" cy="1614866"/>
          </a:xfrm>
          <a:prstGeom prst="rect">
            <a:avLst/>
          </a:prstGeom>
        </p:spPr>
        <p:txBody>
          <a:bodyPr wrap="square">
            <a:spAutoFit/>
          </a:bodyPr>
          <a:lstStyle/>
          <a:p>
            <a:pPr>
              <a:lnSpc>
                <a:spcPct val="107000"/>
              </a:lnSpc>
              <a:spcAft>
                <a:spcPts val="800"/>
              </a:spcAft>
            </a:pPr>
            <a:r>
              <a:rPr lang="en-GB" sz="1600" u="sng" dirty="0">
                <a:latin typeface="Calibri" panose="020F0502020204030204" pitchFamily="34" charset="0"/>
                <a:ea typeface="Calibri" panose="020F0502020204030204" pitchFamily="34" charset="0"/>
                <a:cs typeface="Times New Roman" panose="02020603050405020304" pitchFamily="18" charset="0"/>
              </a:rPr>
              <a:t>Preparing evidence for EPA</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b="0" dirty="0">
                <a:latin typeface="Calibri" panose="020F0502020204030204" pitchFamily="34" charset="0"/>
                <a:ea typeface="Calibri" panose="020F0502020204030204" pitchFamily="34" charset="0"/>
                <a:cs typeface="Times New Roman" panose="02020603050405020304" pitchFamily="18" charset="0"/>
              </a:rPr>
              <a:t>A new option ‘</a:t>
            </a:r>
            <a:r>
              <a:rPr lang="en-GB" sz="1600" b="0" i="1" dirty="0">
                <a:latin typeface="Calibri" panose="020F0502020204030204" pitchFamily="34" charset="0"/>
                <a:ea typeface="Calibri" panose="020F0502020204030204" pitchFamily="34" charset="0"/>
                <a:cs typeface="Times New Roman" panose="02020603050405020304" pitchFamily="18" charset="0"/>
              </a:rPr>
              <a:t>prepare evidence for EPA</a:t>
            </a:r>
            <a:r>
              <a:rPr lang="en-GB" sz="1600" b="0" dirty="0">
                <a:latin typeface="Calibri" panose="020F0502020204030204" pitchFamily="34" charset="0"/>
                <a:ea typeface="Calibri" panose="020F0502020204030204" pitchFamily="34" charset="0"/>
                <a:cs typeface="Times New Roman" panose="02020603050405020304" pitchFamily="18" charset="0"/>
              </a:rPr>
              <a:t>’ is available to assessors, under the My learners &gt;&gt; Qualification Status and Sign Off tab. </a:t>
            </a:r>
            <a:endParaRPr lang="en-GB" sz="1600" b="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b="0" dirty="0" smtClean="0">
                <a:effectLst/>
                <a:latin typeface="Calibri" panose="020F0502020204030204" pitchFamily="34" charset="0"/>
                <a:ea typeface="Calibri" panose="020F0502020204030204" pitchFamily="34" charset="0"/>
                <a:cs typeface="Times New Roman" panose="02020603050405020304" pitchFamily="18" charset="0"/>
              </a:rPr>
              <a:t>On this page you select the qualification the evidence needs to be extracted from.</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p:nvPr/>
        </p:nvPicPr>
        <p:blipFill>
          <a:blip r:embed="rId4"/>
          <a:stretch>
            <a:fillRect/>
          </a:stretch>
        </p:blipFill>
        <p:spPr>
          <a:xfrm>
            <a:off x="2699792" y="2217218"/>
            <a:ext cx="5731510" cy="36195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470650"/>
            <a:ext cx="609600" cy="609600"/>
          </a:xfrm>
          <a:prstGeom prst="rect">
            <a:avLst/>
          </a:prstGeom>
        </p:spPr>
      </p:pic>
    </p:spTree>
    <p:extLst>
      <p:ext uri="{BB962C8B-B14F-4D97-AF65-F5344CB8AC3E}">
        <p14:creationId xmlns:p14="http://schemas.microsoft.com/office/powerpoint/2010/main" val="45896377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 name="Rectangle 1"/>
          <p:cNvSpPr/>
          <p:nvPr/>
        </p:nvSpPr>
        <p:spPr>
          <a:xfrm>
            <a:off x="2649072" y="482883"/>
            <a:ext cx="6494928" cy="882742"/>
          </a:xfrm>
          <a:prstGeom prst="rect">
            <a:avLst/>
          </a:prstGeom>
        </p:spPr>
        <p:txBody>
          <a:bodyPr wrap="square">
            <a:spAutoFit/>
          </a:bodyPr>
          <a:lstStyle/>
          <a:p>
            <a:pPr>
              <a:lnSpc>
                <a:spcPct val="107000"/>
              </a:lnSpc>
              <a:spcAft>
                <a:spcPts val="800"/>
              </a:spcAft>
            </a:pPr>
            <a:r>
              <a:rPr lang="en-GB" sz="1600" b="0" dirty="0">
                <a:latin typeface="Calibri" panose="020F0502020204030204" pitchFamily="34" charset="0"/>
                <a:ea typeface="Calibri" panose="020F0502020204030204" pitchFamily="34" charset="0"/>
                <a:cs typeface="Times New Roman" panose="02020603050405020304" pitchFamily="18" charset="0"/>
              </a:rPr>
              <a:t>The new “Prepare evidence for EPA” arrow button will open a new page, where the assessor can select what should be included in the evidence they are submitting.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p:nvPr/>
        </p:nvPicPr>
        <p:blipFill>
          <a:blip r:embed="rId4"/>
          <a:stretch>
            <a:fillRect/>
          </a:stretch>
        </p:blipFill>
        <p:spPr>
          <a:xfrm>
            <a:off x="2915920" y="1469586"/>
            <a:ext cx="5073014" cy="3163532"/>
          </a:xfrm>
          <a:prstGeom prst="rect">
            <a:avLst/>
          </a:prstGeom>
        </p:spPr>
      </p:pic>
      <p:sp>
        <p:nvSpPr>
          <p:cNvPr id="10" name="Rectangle 9"/>
          <p:cNvSpPr/>
          <p:nvPr/>
        </p:nvSpPr>
        <p:spPr>
          <a:xfrm>
            <a:off x="2649072" y="4725144"/>
            <a:ext cx="6494928" cy="1815882"/>
          </a:xfrm>
          <a:prstGeom prst="rect">
            <a:avLst/>
          </a:prstGeom>
        </p:spPr>
        <p:txBody>
          <a:bodyPr wrap="square">
            <a:spAutoFit/>
          </a:bodyPr>
          <a:lstStyle/>
          <a:p>
            <a:r>
              <a:rPr lang="en-GB" sz="1600" b="0" dirty="0">
                <a:latin typeface="Calibri" panose="020F0502020204030204" pitchFamily="34" charset="0"/>
                <a:cs typeface="Calibri" panose="020F0502020204030204" pitchFamily="34" charset="0"/>
              </a:rPr>
              <a:t>Some EPAOs require audit trails and user comments whilst others don’t.  This step is to allow the assessor to personalise the download. Options at this point are whether to include the audit trail, and whether to include user comments on the evidence. The default option is that these selections remain unticked unless selected by the assessor.</a:t>
            </a:r>
          </a:p>
          <a:p>
            <a:r>
              <a:rPr lang="en-GB" sz="1600" b="0" dirty="0">
                <a:latin typeface="Calibri" panose="020F0502020204030204" pitchFamily="34" charset="0"/>
                <a:cs typeface="Calibri" panose="020F0502020204030204" pitchFamily="34" charset="0"/>
              </a:rPr>
              <a:t> </a:t>
            </a:r>
          </a:p>
          <a:p>
            <a:r>
              <a:rPr lang="en-GB" sz="1600" b="0" dirty="0">
                <a:latin typeface="Calibri" panose="020F0502020204030204" pitchFamily="34" charset="0"/>
                <a:cs typeface="Calibri" panose="020F0502020204030204" pitchFamily="34" charset="0"/>
              </a:rPr>
              <a:t>These options can be edited at any time.</a:t>
            </a: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482883"/>
            <a:ext cx="609600" cy="609600"/>
          </a:xfrm>
          <a:prstGeom prst="rect">
            <a:avLst/>
          </a:prstGeom>
        </p:spPr>
      </p:pic>
    </p:spTree>
    <p:extLst>
      <p:ext uri="{BB962C8B-B14F-4D97-AF65-F5344CB8AC3E}">
        <p14:creationId xmlns:p14="http://schemas.microsoft.com/office/powerpoint/2010/main" val="72371128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88"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 name="Rectangle 1"/>
          <p:cNvSpPr/>
          <p:nvPr/>
        </p:nvSpPr>
        <p:spPr>
          <a:xfrm>
            <a:off x="2716560" y="620688"/>
            <a:ext cx="6427440" cy="1248803"/>
          </a:xfrm>
          <a:prstGeom prst="rect">
            <a:avLst/>
          </a:prstGeom>
        </p:spPr>
        <p:txBody>
          <a:bodyPr wrap="square">
            <a:spAutoFit/>
          </a:bodyPr>
          <a:lstStyle/>
          <a:p>
            <a:pPr>
              <a:lnSpc>
                <a:spcPct val="107000"/>
              </a:lnSpc>
              <a:spcAft>
                <a:spcPts val="800"/>
              </a:spcAft>
            </a:pPr>
            <a:r>
              <a:rPr lang="en-GB" sz="1600" b="0" dirty="0" smtClean="0">
                <a:latin typeface="Calibri" panose="020F0502020204030204" pitchFamily="34" charset="0"/>
                <a:ea typeface="Calibri" panose="020F0502020204030204" pitchFamily="34" charset="0"/>
                <a:cs typeface="Times New Roman" panose="02020603050405020304" pitchFamily="18" charset="0"/>
              </a:rPr>
              <a:t>By </a:t>
            </a:r>
            <a:r>
              <a:rPr lang="en-GB" sz="1600" b="0" dirty="0">
                <a:latin typeface="Calibri" panose="020F0502020204030204" pitchFamily="34" charset="0"/>
                <a:ea typeface="Calibri" panose="020F0502020204030204" pitchFamily="34" charset="0"/>
                <a:cs typeface="Times New Roman" panose="02020603050405020304" pitchFamily="18" charset="0"/>
              </a:rPr>
              <a:t>clicking ‘continue’, the assessor will be taken to a view similar to the evidence matrix.</a:t>
            </a:r>
          </a:p>
          <a:p>
            <a:pPr>
              <a:lnSpc>
                <a:spcPct val="107000"/>
              </a:lnSpc>
              <a:spcAft>
                <a:spcPts val="800"/>
              </a:spcAft>
            </a:pPr>
            <a:r>
              <a:rPr lang="en-GB" sz="1600" b="0" dirty="0" smtClean="0">
                <a:latin typeface="Calibri" panose="020F0502020204030204" pitchFamily="34" charset="0"/>
                <a:ea typeface="Calibri" panose="020F0502020204030204" pitchFamily="34" charset="0"/>
                <a:cs typeface="Times New Roman" panose="02020603050405020304" pitchFamily="18" charset="0"/>
              </a:rPr>
              <a:t>N.B.. </a:t>
            </a:r>
            <a:r>
              <a:rPr lang="en-GB" sz="1600" b="0" dirty="0">
                <a:latin typeface="Calibri" panose="020F0502020204030204" pitchFamily="34" charset="0"/>
                <a:ea typeface="Calibri" panose="020F0502020204030204" pitchFamily="34" charset="0"/>
                <a:cs typeface="Times New Roman" panose="02020603050405020304" pitchFamily="18" charset="0"/>
              </a:rPr>
              <a:t>Only evidence which has been mapped to criteria will show in the matrix and become available for selection</a:t>
            </a:r>
            <a:r>
              <a:rPr lang="en-GB" sz="1600" b="0" dirty="0" smtClean="0">
                <a:latin typeface="Calibri" panose="020F0502020204030204" pitchFamily="34" charset="0"/>
                <a:ea typeface="Calibri" panose="020F0502020204030204" pitchFamily="34" charset="0"/>
                <a:cs typeface="Times New Roman" panose="02020603050405020304" pitchFamily="18" charset="0"/>
              </a:rPr>
              <a:t>.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p:nvPr/>
        </p:nvPicPr>
        <p:blipFill>
          <a:blip r:embed="rId4"/>
          <a:stretch>
            <a:fillRect/>
          </a:stretch>
        </p:blipFill>
        <p:spPr>
          <a:xfrm>
            <a:off x="2716560" y="1869491"/>
            <a:ext cx="5731510" cy="3325495"/>
          </a:xfrm>
          <a:prstGeom prst="rect">
            <a:avLst/>
          </a:prstGeom>
        </p:spPr>
      </p:pic>
      <p:sp>
        <p:nvSpPr>
          <p:cNvPr id="3" name="Rectangle 2"/>
          <p:cNvSpPr/>
          <p:nvPr/>
        </p:nvSpPr>
        <p:spPr>
          <a:xfrm>
            <a:off x="2716560" y="5380263"/>
            <a:ext cx="5887888" cy="619272"/>
          </a:xfrm>
          <a:prstGeom prst="rect">
            <a:avLst/>
          </a:prstGeom>
        </p:spPr>
        <p:txBody>
          <a:bodyPr wrap="square">
            <a:spAutoFit/>
          </a:bodyPr>
          <a:lstStyle/>
          <a:p>
            <a:pPr>
              <a:lnSpc>
                <a:spcPct val="107000"/>
              </a:lnSpc>
              <a:spcAft>
                <a:spcPts val="800"/>
              </a:spcAft>
            </a:pPr>
            <a:r>
              <a:rPr lang="en-GB" sz="1600" b="0" dirty="0">
                <a:latin typeface="Calibri" panose="020F0502020204030204" pitchFamily="34" charset="0"/>
                <a:ea typeface="Calibri" panose="020F0502020204030204" pitchFamily="34" charset="0"/>
                <a:cs typeface="Times New Roman" panose="02020603050405020304" pitchFamily="18" charset="0"/>
              </a:rPr>
              <a:t>Using the tick box on the far left of the matrix, the assessor can select which evidence item(s) they need to make available for EPA.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620688"/>
            <a:ext cx="609600" cy="609600"/>
          </a:xfrm>
          <a:prstGeom prst="rect">
            <a:avLst/>
          </a:prstGeom>
        </p:spPr>
      </p:pic>
    </p:spTree>
    <p:extLst>
      <p:ext uri="{BB962C8B-B14F-4D97-AF65-F5344CB8AC3E}">
        <p14:creationId xmlns:p14="http://schemas.microsoft.com/office/powerpoint/2010/main" val="54786577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1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 name="Rectangle 1"/>
          <p:cNvSpPr/>
          <p:nvPr/>
        </p:nvSpPr>
        <p:spPr>
          <a:xfrm>
            <a:off x="2643064" y="548680"/>
            <a:ext cx="6500936" cy="882742"/>
          </a:xfrm>
          <a:prstGeom prst="rect">
            <a:avLst/>
          </a:prstGeom>
        </p:spPr>
        <p:txBody>
          <a:bodyPr wrap="square">
            <a:spAutoFit/>
          </a:bodyPr>
          <a:lstStyle/>
          <a:p>
            <a:pPr>
              <a:lnSpc>
                <a:spcPct val="107000"/>
              </a:lnSpc>
              <a:spcAft>
                <a:spcPts val="800"/>
              </a:spcAft>
            </a:pPr>
            <a:r>
              <a:rPr lang="en-GB" sz="1600" b="0" dirty="0">
                <a:latin typeface="Calibri" panose="020F0502020204030204" pitchFamily="34" charset="0"/>
                <a:ea typeface="Calibri" panose="020F0502020204030204" pitchFamily="34" charset="0"/>
                <a:cs typeface="Times New Roman" panose="02020603050405020304" pitchFamily="18" charset="0"/>
              </a:rPr>
              <a:t>Once the assessor has marked the evidence they want to include, they should scroll to the bottom and click on the ‘Summary of selected evidence’ arrow. This will save the </a:t>
            </a:r>
            <a:r>
              <a:rPr lang="en-GB" sz="1600" b="0" dirty="0" smtClean="0">
                <a:latin typeface="Calibri" panose="020F0502020204030204" pitchFamily="34" charset="0"/>
                <a:ea typeface="Calibri" panose="020F0502020204030204" pitchFamily="34" charset="0"/>
                <a:cs typeface="Times New Roman" panose="02020603050405020304" pitchFamily="18" charset="0"/>
              </a:rPr>
              <a:t>selection</a:t>
            </a:r>
            <a:r>
              <a:rPr lang="en-GB" sz="1100" b="0" dirty="0" smtClean="0">
                <a:latin typeface="Calibri" panose="020F0502020204030204" pitchFamily="34" charset="0"/>
                <a:ea typeface="Calibri" panose="020F0502020204030204" pitchFamily="34" charset="0"/>
                <a:cs typeface="Times New Roman" panose="02020603050405020304" pitchFamily="18" charset="0"/>
              </a:rPr>
              <a:t>.</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p:nvPr/>
        </p:nvPicPr>
        <p:blipFill>
          <a:blip r:embed="rId4"/>
          <a:stretch>
            <a:fillRect/>
          </a:stretch>
        </p:blipFill>
        <p:spPr>
          <a:xfrm>
            <a:off x="2895600" y="1901255"/>
            <a:ext cx="5731510" cy="174815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576" y="582923"/>
            <a:ext cx="609600" cy="609600"/>
          </a:xfrm>
          <a:prstGeom prst="rect">
            <a:avLst/>
          </a:prstGeom>
        </p:spPr>
      </p:pic>
    </p:spTree>
    <p:extLst>
      <p:ext uri="{BB962C8B-B14F-4D97-AF65-F5344CB8AC3E}">
        <p14:creationId xmlns:p14="http://schemas.microsoft.com/office/powerpoint/2010/main" val="356038863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 name="Rectangle 1"/>
          <p:cNvSpPr/>
          <p:nvPr/>
        </p:nvSpPr>
        <p:spPr>
          <a:xfrm>
            <a:off x="2637155" y="422917"/>
            <a:ext cx="6248400" cy="1397947"/>
          </a:xfrm>
          <a:prstGeom prst="rect">
            <a:avLst/>
          </a:prstGeom>
        </p:spPr>
        <p:txBody>
          <a:bodyPr wrap="square">
            <a:spAutoFit/>
          </a:bodyPr>
          <a:lstStyle/>
          <a:p>
            <a:pPr>
              <a:lnSpc>
                <a:spcPct val="107000"/>
              </a:lnSpc>
              <a:spcAft>
                <a:spcPts val="800"/>
              </a:spcAft>
            </a:pPr>
            <a:r>
              <a:rPr lang="en-GB" sz="1600" b="0" dirty="0">
                <a:latin typeface="Calibri" panose="020F0502020204030204" pitchFamily="34" charset="0"/>
                <a:ea typeface="Calibri" panose="020F0502020204030204" pitchFamily="34" charset="0"/>
                <a:cs typeface="Times New Roman" panose="02020603050405020304" pitchFamily="18" charset="0"/>
              </a:rPr>
              <a:t>Clicking on the ‘summary’ arrow will open a page with a table showing the selected evidence. For each piece of evidence, users will be able to download a PDF (which they can then upload into the EPA system they are required to use), or copy a link to the evidence (which can be pasted into that system) by clicking on the relevant thing in the table.</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p:nvPr/>
        </p:nvPicPr>
        <p:blipFill rotWithShape="1">
          <a:blip r:embed="rId4"/>
          <a:srcRect b="54616"/>
          <a:stretch/>
        </p:blipFill>
        <p:spPr>
          <a:xfrm>
            <a:off x="2895600" y="1904851"/>
            <a:ext cx="5731510" cy="1884189"/>
          </a:xfrm>
          <a:prstGeom prst="rect">
            <a:avLst/>
          </a:prstGeom>
        </p:spPr>
      </p:pic>
      <p:pic>
        <p:nvPicPr>
          <p:cNvPr id="5" name="Picture 4"/>
          <p:cNvPicPr/>
          <p:nvPr/>
        </p:nvPicPr>
        <p:blipFill>
          <a:blip r:embed="rId5"/>
          <a:stretch>
            <a:fillRect/>
          </a:stretch>
        </p:blipFill>
        <p:spPr>
          <a:xfrm>
            <a:off x="2895600" y="3789040"/>
            <a:ext cx="5731510" cy="228600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568" y="541267"/>
            <a:ext cx="609600" cy="609600"/>
          </a:xfrm>
          <a:prstGeom prst="rect">
            <a:avLst/>
          </a:prstGeom>
        </p:spPr>
      </p:pic>
    </p:spTree>
    <p:extLst>
      <p:ext uri="{BB962C8B-B14F-4D97-AF65-F5344CB8AC3E}">
        <p14:creationId xmlns:p14="http://schemas.microsoft.com/office/powerpoint/2010/main" val="360767234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Default Design">
  <a:themeElements>
    <a:clrScheme name="">
      <a:dk1>
        <a:srgbClr val="000000"/>
      </a:dk1>
      <a:lt1>
        <a:srgbClr val="FFFFFF"/>
      </a:lt1>
      <a:dk2>
        <a:srgbClr val="0000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rgbClr val="003399"/>
          </a:buClr>
          <a:buSzPct val="125000"/>
          <a:buFontTx/>
          <a:buChar char="•"/>
          <a:tabLst/>
          <a:defRPr kumimoji="0" lang="en-GB" altLang="en-US" sz="24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rgbClr val="003399"/>
          </a:buClr>
          <a:buSzPct val="125000"/>
          <a:buFontTx/>
          <a:buChar char="•"/>
          <a:tabLst/>
          <a:defRPr kumimoji="0" lang="en-GB" altLang="en-US" sz="24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24579</TotalTime>
  <Words>1510</Words>
  <Application>Microsoft Office PowerPoint</Application>
  <PresentationFormat>On-screen Show (4:3)</PresentationFormat>
  <Paragraphs>169</Paragraphs>
  <Slides>26</Slides>
  <Notes>0</Notes>
  <HiddenSlides>0</HiddenSlides>
  <MMClips>25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 Black</vt:lpstr>
      <vt:lpstr>Arial Narrow</vt:lpstr>
      <vt:lpstr>Calibri</vt:lpstr>
      <vt:lpstr>Comic Sans MS</vt:lpstr>
      <vt:lpstr>CommonBullets</vt:lpstr>
      <vt:lpstr>Times New Roman</vt:lpstr>
      <vt:lpstr>Default Design</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vector>
  </TitlesOfParts>
  <Company>Learning Dimension cc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Wayne Soutter</dc:creator>
  <cp:lastModifiedBy>Paul Greenhalgh</cp:lastModifiedBy>
  <cp:revision>524</cp:revision>
  <dcterms:created xsi:type="dcterms:W3CDTF">2000-12-07T15:45:22Z</dcterms:created>
  <dcterms:modified xsi:type="dcterms:W3CDTF">2020-06-02T13:43:49Z</dcterms:modified>
</cp:coreProperties>
</file>