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handoutMasterIdLst>
    <p:handoutMasterId r:id="rId22"/>
  </p:handoutMasterIdLst>
  <p:sldIdLst>
    <p:sldId id="782" r:id="rId2"/>
    <p:sldId id="721" r:id="rId3"/>
    <p:sldId id="723" r:id="rId4"/>
    <p:sldId id="722" r:id="rId5"/>
    <p:sldId id="772" r:id="rId6"/>
    <p:sldId id="776" r:id="rId7"/>
    <p:sldId id="749" r:id="rId8"/>
    <p:sldId id="741" r:id="rId9"/>
    <p:sldId id="742" r:id="rId10"/>
    <p:sldId id="763" r:id="rId11"/>
    <p:sldId id="739" r:id="rId12"/>
    <p:sldId id="780" r:id="rId13"/>
    <p:sldId id="740" r:id="rId14"/>
    <p:sldId id="781" r:id="rId15"/>
    <p:sldId id="787" r:id="rId16"/>
    <p:sldId id="788" r:id="rId17"/>
    <p:sldId id="770" r:id="rId18"/>
    <p:sldId id="786" r:id="rId19"/>
    <p:sldId id="785" r:id="rId20"/>
  </p:sldIdLst>
  <p:sldSz cx="9144000" cy="6858000" type="screen4x3"/>
  <p:notesSz cx="6797675" cy="9928225"/>
  <p:defaultTextStyle>
    <a:defPPr>
      <a:defRPr lang="en-GB"/>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99"/>
    <a:srgbClr val="C0C0C0"/>
    <a:srgbClr val="DDDDDD"/>
    <a:srgbClr val="B2B2B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9926" autoAdjust="0"/>
    <p:restoredTop sz="93960" autoAdjust="0"/>
  </p:normalViewPr>
  <p:slideViewPr>
    <p:cSldViewPr>
      <p:cViewPr varScale="1">
        <p:scale>
          <a:sx n="74" d="100"/>
          <a:sy n="74" d="100"/>
        </p:scale>
        <p:origin x="1668"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361B4C75-7B20-468F-B439-C4105CDA9EA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7" name="Rectangle 3">
            <a:extLst>
              <a:ext uri="{FF2B5EF4-FFF2-40B4-BE49-F238E27FC236}">
                <a16:creationId xmlns:a16="http://schemas.microsoft.com/office/drawing/2014/main" xmlns="" id="{26853DC6-E56B-4979-973D-03530A4C6324}"/>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8" name="Rectangle 4">
            <a:extLst>
              <a:ext uri="{FF2B5EF4-FFF2-40B4-BE49-F238E27FC236}">
                <a16:creationId xmlns:a16="http://schemas.microsoft.com/office/drawing/2014/main" xmlns="" id="{E0136EAF-B717-4864-A300-C084247E4BB9}"/>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9" name="Rectangle 5">
            <a:extLst>
              <a:ext uri="{FF2B5EF4-FFF2-40B4-BE49-F238E27FC236}">
                <a16:creationId xmlns:a16="http://schemas.microsoft.com/office/drawing/2014/main" xmlns="" id="{97E85068-11AF-4663-B51E-99C6BF5AF3B8}"/>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AD7ECB46-1F94-4D1D-9E6E-847B90EDBDFB}" type="slidenum">
              <a:rPr lang="en-US" altLang="en-US"/>
              <a:pPr>
                <a:defRPr/>
              </a:pPr>
              <a:t>‹#›</a:t>
            </a:fld>
            <a:endParaRPr lang="en-US" altLang="en-US" dirty="0"/>
          </a:p>
        </p:txBody>
      </p:sp>
    </p:spTree>
    <p:extLst>
      <p:ext uri="{BB962C8B-B14F-4D97-AF65-F5344CB8AC3E}">
        <p14:creationId xmlns:p14="http://schemas.microsoft.com/office/powerpoint/2010/main" val="736896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0BB90176-6049-4B97-93D7-FD2978932FB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47" name="Rectangle 3">
            <a:extLst>
              <a:ext uri="{FF2B5EF4-FFF2-40B4-BE49-F238E27FC236}">
                <a16:creationId xmlns:a16="http://schemas.microsoft.com/office/drawing/2014/main" xmlns="" id="{4755DA11-4792-4426-B5D2-33BC16F93EAD}"/>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2052" name="Rectangle 4">
            <a:extLst>
              <a:ext uri="{FF2B5EF4-FFF2-40B4-BE49-F238E27FC236}">
                <a16:creationId xmlns:a16="http://schemas.microsoft.com/office/drawing/2014/main" xmlns="" id="{124D3057-E581-4344-94E6-43219D370312}"/>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xmlns="" id="{0A8F48ED-8EF5-46D5-8E2F-9EA313F8CD84}"/>
              </a:ext>
            </a:extLst>
          </p:cNvPr>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150" name="Rectangle 6">
            <a:extLst>
              <a:ext uri="{FF2B5EF4-FFF2-40B4-BE49-F238E27FC236}">
                <a16:creationId xmlns:a16="http://schemas.microsoft.com/office/drawing/2014/main" xmlns="" id="{70F1823A-DFFF-4074-9905-04D7F8C41216}"/>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51" name="Rectangle 7">
            <a:extLst>
              <a:ext uri="{FF2B5EF4-FFF2-40B4-BE49-F238E27FC236}">
                <a16:creationId xmlns:a16="http://schemas.microsoft.com/office/drawing/2014/main" xmlns="" id="{F00071FD-2273-4F51-863F-7FCA0D0FD9A1}"/>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322A35F0-ED50-4CF5-AB8A-690CB94A5C51}" type="slidenum">
              <a:rPr lang="en-GB" altLang="en-US"/>
              <a:pPr>
                <a:defRPr/>
              </a:pPr>
              <a:t>‹#›</a:t>
            </a:fld>
            <a:endParaRPr lang="en-GB" altLang="en-US" dirty="0"/>
          </a:p>
        </p:txBody>
      </p:sp>
    </p:spTree>
    <p:extLst>
      <p:ext uri="{BB962C8B-B14F-4D97-AF65-F5344CB8AC3E}">
        <p14:creationId xmlns:p14="http://schemas.microsoft.com/office/powerpoint/2010/main" val="5450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301551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04072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1900" y="1143000"/>
            <a:ext cx="15621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95600" y="1143000"/>
            <a:ext cx="4533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29889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9625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151921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95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943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7299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542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9047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62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11830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34797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6D65EE6-0026-4C7E-BC1E-97F6614173C6}"/>
              </a:ext>
            </a:extLst>
          </p:cNvPr>
          <p:cNvSpPr>
            <a:spLocks noGrp="1" noChangeArrowheads="1"/>
          </p:cNvSpPr>
          <p:nvPr>
            <p:ph type="title"/>
          </p:nvPr>
        </p:nvSpPr>
        <p:spPr bwMode="auto">
          <a:xfrm>
            <a:off x="2895600" y="5867400"/>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a:t>
            </a:r>
          </a:p>
        </p:txBody>
      </p:sp>
      <p:sp>
        <p:nvSpPr>
          <p:cNvPr id="1027" name="Rectangle 3">
            <a:extLst>
              <a:ext uri="{FF2B5EF4-FFF2-40B4-BE49-F238E27FC236}">
                <a16:creationId xmlns:a16="http://schemas.microsoft.com/office/drawing/2014/main" xmlns="" id="{ECBB28C2-6CE0-4FCD-8315-C18584C855CD}"/>
              </a:ext>
            </a:extLst>
          </p:cNvPr>
          <p:cNvSpPr>
            <a:spLocks noGrp="1" noChangeArrowheads="1"/>
          </p:cNvSpPr>
          <p:nvPr>
            <p:ph type="body" idx="1"/>
          </p:nvPr>
        </p:nvSpPr>
        <p:spPr bwMode="auto">
          <a:xfrm>
            <a:off x="2895600" y="1143000"/>
            <a:ext cx="594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rgbClr val="000099"/>
        </a:buClr>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CommonBullets"/>
        <a:buChar char="&gt;"/>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hyperlink" Target="https://www.skillwise.net/support/additional-support/" TargetMode="External"/><Relationship Id="rId4" Type="http://schemas.openxmlformats.org/officeDocument/2006/relationships/hyperlink" Target="http://www.skillwise.net/suppor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483196" y="620688"/>
            <a:ext cx="6628048" cy="1471612"/>
          </a:xfrm>
        </p:spPr>
        <p:txBody>
          <a:bodyPr/>
          <a:lstStyle/>
          <a:p>
            <a:pPr marL="0" indent="0" algn="ctr">
              <a:buNone/>
            </a:pPr>
            <a:r>
              <a:rPr lang="en-GB" altLang="en-US" sz="4000" b="1" dirty="0">
                <a:latin typeface="Calibri" panose="020F0502020204030204" pitchFamily="34" charset="0"/>
                <a:cs typeface="Calibri" panose="020F0502020204030204" pitchFamily="34" charset="0"/>
              </a:rPr>
              <a:t>Each slide has voice commentary if required.</a:t>
            </a:r>
          </a:p>
          <a:p>
            <a:pPr marL="0" indent="0" algn="ctr">
              <a:buFontTx/>
              <a:buNone/>
            </a:pPr>
            <a:r>
              <a:rPr lang="en-GB" altLang="en-US" sz="4000" b="1" dirty="0">
                <a:latin typeface="Calibri" panose="020F0502020204030204" pitchFamily="34" charset="0"/>
                <a:cs typeface="Calibri" panose="020F0502020204030204" pitchFamily="34" charset="0"/>
              </a:rPr>
              <a:t>Select the loudspeaker icon top left corner to reveal the audio control </a:t>
            </a:r>
          </a:p>
        </p:txBody>
      </p:sp>
      <p:pic>
        <p:nvPicPr>
          <p:cNvPr id="4" name="Picture 3"/>
          <p:cNvPicPr>
            <a:picLocks noChangeAspect="1"/>
          </p:cNvPicPr>
          <p:nvPr/>
        </p:nvPicPr>
        <p:blipFill>
          <a:blip r:embed="rId2"/>
          <a:stretch>
            <a:fillRect/>
          </a:stretch>
        </p:blipFill>
        <p:spPr>
          <a:xfrm>
            <a:off x="2761270" y="4192284"/>
            <a:ext cx="6071900" cy="1973020"/>
          </a:xfrm>
          <a:prstGeom prst="rect">
            <a:avLst/>
          </a:prstGeom>
        </p:spPr>
      </p:pic>
      <p:sp>
        <p:nvSpPr>
          <p:cNvPr id="5" name="Rectangle 4"/>
          <p:cNvSpPr/>
          <p:nvPr/>
        </p:nvSpPr>
        <p:spPr bwMode="auto">
          <a:xfrm>
            <a:off x="5212432" y="4365104"/>
            <a:ext cx="871736" cy="720080"/>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09172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 name="Rectangle 4"/>
          <p:cNvSpPr/>
          <p:nvPr/>
        </p:nvSpPr>
        <p:spPr>
          <a:xfrm>
            <a:off x="3355865" y="620688"/>
            <a:ext cx="4572000" cy="1077218"/>
          </a:xfrm>
          <a:prstGeom prst="rect">
            <a:avLst/>
          </a:prstGeom>
        </p:spPr>
        <p:txBody>
          <a:bodyPr>
            <a:spAutoFit/>
          </a:bodyPr>
          <a:lstStyle/>
          <a:p>
            <a:r>
              <a:rPr lang="en-GB" sz="3200" dirty="0">
                <a:solidFill>
                  <a:srgbClr val="000099"/>
                </a:solidFill>
                <a:latin typeface="Calibri" panose="020F0502020204030204" pitchFamily="34" charset="0"/>
                <a:cs typeface="Calibri" panose="020F0502020204030204" pitchFamily="34" charset="0"/>
              </a:rPr>
              <a:t>Who gets a reminder and what does it look like?</a:t>
            </a:r>
          </a:p>
        </p:txBody>
      </p:sp>
      <p:pic>
        <p:nvPicPr>
          <p:cNvPr id="6" name="Picture 5"/>
          <p:cNvPicPr>
            <a:picLocks noChangeAspect="1"/>
          </p:cNvPicPr>
          <p:nvPr/>
        </p:nvPicPr>
        <p:blipFill>
          <a:blip r:embed="rId4"/>
          <a:stretch>
            <a:fillRect/>
          </a:stretch>
        </p:blipFill>
        <p:spPr>
          <a:xfrm>
            <a:off x="2701661" y="2074041"/>
            <a:ext cx="6243790" cy="4032448"/>
          </a:xfrm>
          <a:prstGeom prst="rect">
            <a:avLst/>
          </a:prstGeom>
        </p:spPr>
      </p:pic>
      <p:pic>
        <p:nvPicPr>
          <p:cNvPr id="2" name="Recorded Sound">
            <a:hlinkClick r:id="" action="ppaction://media"/>
            <a:extLst>
              <a:ext uri="{FF2B5EF4-FFF2-40B4-BE49-F238E27FC236}">
                <a16:creationId xmlns:a16="http://schemas.microsoft.com/office/drawing/2014/main" xmlns="" id="{1393C509-10F6-464A-B8CA-776A154D9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20688"/>
            <a:ext cx="406400" cy="406400"/>
          </a:xfrm>
          <a:prstGeom prst="rect">
            <a:avLst/>
          </a:prstGeom>
        </p:spPr>
      </p:pic>
    </p:spTree>
    <p:extLst>
      <p:ext uri="{BB962C8B-B14F-4D97-AF65-F5344CB8AC3E}">
        <p14:creationId xmlns:p14="http://schemas.microsoft.com/office/powerpoint/2010/main" val="1652795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0B04F3-937E-4297-A21A-DBC23DBC8A6D}"/>
              </a:ext>
            </a:extLst>
          </p:cNvPr>
          <p:cNvPicPr>
            <a:picLocks noChangeAspect="1"/>
          </p:cNvPicPr>
          <p:nvPr/>
        </p:nvPicPr>
        <p:blipFill>
          <a:blip r:embed="rId4"/>
          <a:stretch>
            <a:fillRect/>
          </a:stretch>
        </p:blipFill>
        <p:spPr>
          <a:xfrm>
            <a:off x="2915816" y="2081761"/>
            <a:ext cx="5954818" cy="3100877"/>
          </a:xfrm>
          <a:prstGeom prst="rect">
            <a:avLst/>
          </a:prstGeom>
        </p:spPr>
      </p:pic>
      <p:sp>
        <p:nvSpPr>
          <p:cNvPr id="5"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 name="Title 1">
            <a:extLst>
              <a:ext uri="{FF2B5EF4-FFF2-40B4-BE49-F238E27FC236}">
                <a16:creationId xmlns:a16="http://schemas.microsoft.com/office/drawing/2014/main" xmlns="" id="{794EA8FD-688C-4275-AE35-D427AB03D91E}"/>
              </a:ext>
            </a:extLst>
          </p:cNvPr>
          <p:cNvSpPr txBox="1">
            <a:spLocks/>
          </p:cNvSpPr>
          <p:nvPr/>
        </p:nvSpPr>
        <p:spPr>
          <a:xfrm>
            <a:off x="3131840" y="980728"/>
            <a:ext cx="5600328" cy="648072"/>
          </a:xfrm>
          <a:prstGeom prst="rect">
            <a:avLst/>
          </a:prstGeom>
        </p:spPr>
        <p:txBody>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pPr algn="ctr"/>
            <a:r>
              <a:rPr lang="en-GB" sz="3200" b="1">
                <a:latin typeface="Calibri" panose="020F0502020204030204" pitchFamily="34" charset="0"/>
                <a:cs typeface="Calibri" panose="020F0502020204030204" pitchFamily="34" charset="0"/>
              </a:rPr>
              <a:t>Logging ad hoc reviews</a:t>
            </a:r>
            <a:r>
              <a:rPr lang="en-GB" b="0"/>
              <a:t/>
            </a:r>
            <a:br>
              <a:rPr lang="en-GB" b="0"/>
            </a:br>
            <a:endParaRPr lang="en-GB" b="0" dirty="0"/>
          </a:p>
        </p:txBody>
      </p:sp>
      <p:pic>
        <p:nvPicPr>
          <p:cNvPr id="2" name="Recorded Sound">
            <a:hlinkClick r:id="" action="ppaction://media"/>
            <a:extLst>
              <a:ext uri="{FF2B5EF4-FFF2-40B4-BE49-F238E27FC236}">
                <a16:creationId xmlns:a16="http://schemas.microsoft.com/office/drawing/2014/main" xmlns="" id="{8BB240FE-52E7-4CB9-A33F-A2E8C9A4F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598040"/>
            <a:ext cx="406400" cy="406400"/>
          </a:xfrm>
          <a:prstGeom prst="rect">
            <a:avLst/>
          </a:prstGeom>
        </p:spPr>
      </p:pic>
    </p:spTree>
    <p:extLst>
      <p:ext uri="{BB962C8B-B14F-4D97-AF65-F5344CB8AC3E}">
        <p14:creationId xmlns:p14="http://schemas.microsoft.com/office/powerpoint/2010/main" val="294546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2C41359-4495-4C01-888E-1D3B51F9B74A}"/>
              </a:ext>
            </a:extLst>
          </p:cNvPr>
          <p:cNvPicPr>
            <a:picLocks noChangeAspect="1"/>
          </p:cNvPicPr>
          <p:nvPr/>
        </p:nvPicPr>
        <p:blipFill rotWithShape="1">
          <a:blip r:embed="rId4"/>
          <a:srcRect l="3309" t="7927" r="3537" b="10156"/>
          <a:stretch/>
        </p:blipFill>
        <p:spPr>
          <a:xfrm>
            <a:off x="2331840" y="2564904"/>
            <a:ext cx="6624736" cy="2232248"/>
          </a:xfrm>
          <a:prstGeom prst="rect">
            <a:avLst/>
          </a:prstGeom>
        </p:spPr>
      </p:pic>
      <p:sp>
        <p:nvSpPr>
          <p:cNvPr id="3"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 name="Title 1">
            <a:extLst>
              <a:ext uri="{FF2B5EF4-FFF2-40B4-BE49-F238E27FC236}">
                <a16:creationId xmlns:a16="http://schemas.microsoft.com/office/drawing/2014/main" xmlns="" id="{794EA8FD-688C-4275-AE35-D427AB03D91E}"/>
              </a:ext>
            </a:extLst>
          </p:cNvPr>
          <p:cNvSpPr txBox="1">
            <a:spLocks/>
          </p:cNvSpPr>
          <p:nvPr/>
        </p:nvSpPr>
        <p:spPr>
          <a:xfrm>
            <a:off x="3131840" y="980728"/>
            <a:ext cx="5600328" cy="648072"/>
          </a:xfrm>
          <a:prstGeom prst="rect">
            <a:avLst/>
          </a:prstGeom>
        </p:spPr>
        <p:txBody>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pPr algn="ctr"/>
            <a:r>
              <a:rPr lang="en-GB" sz="3200" b="1" dirty="0">
                <a:latin typeface="Calibri" panose="020F0502020204030204" pitchFamily="34" charset="0"/>
                <a:cs typeface="Calibri" panose="020F0502020204030204" pitchFamily="34" charset="0"/>
              </a:rPr>
              <a:t>Logging ad hoc reviews</a:t>
            </a:r>
            <a:r>
              <a:rPr lang="en-GB" b="0" dirty="0"/>
              <a:t/>
            </a:r>
            <a:br>
              <a:rPr lang="en-GB" b="0" dirty="0"/>
            </a:br>
            <a:endParaRPr lang="en-GB" b="0" dirty="0"/>
          </a:p>
        </p:txBody>
      </p:sp>
      <p:pic>
        <p:nvPicPr>
          <p:cNvPr id="5" name="Recorded Sound">
            <a:hlinkClick r:id="" action="ppaction://media"/>
            <a:extLst>
              <a:ext uri="{FF2B5EF4-FFF2-40B4-BE49-F238E27FC236}">
                <a16:creationId xmlns:a16="http://schemas.microsoft.com/office/drawing/2014/main" xmlns="" id="{8765C951-0A36-425E-AE9B-BD5D30D6AF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777528"/>
            <a:ext cx="406400" cy="406400"/>
          </a:xfrm>
          <a:prstGeom prst="rect">
            <a:avLst/>
          </a:prstGeom>
        </p:spPr>
      </p:pic>
    </p:spTree>
    <p:extLst>
      <p:ext uri="{BB962C8B-B14F-4D97-AF65-F5344CB8AC3E}">
        <p14:creationId xmlns:p14="http://schemas.microsoft.com/office/powerpoint/2010/main" val="3927540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1589DD-E266-437D-B29F-FD05211C7011}"/>
              </a:ext>
            </a:extLst>
          </p:cNvPr>
          <p:cNvPicPr>
            <a:picLocks noChangeAspect="1"/>
          </p:cNvPicPr>
          <p:nvPr/>
        </p:nvPicPr>
        <p:blipFill>
          <a:blip r:embed="rId4"/>
          <a:stretch>
            <a:fillRect/>
          </a:stretch>
        </p:blipFill>
        <p:spPr>
          <a:xfrm>
            <a:off x="2627784" y="2060848"/>
            <a:ext cx="6264074" cy="3096344"/>
          </a:xfrm>
          <a:prstGeom prst="rect">
            <a:avLst/>
          </a:prstGeom>
        </p:spPr>
      </p:pic>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 name="Title 1">
            <a:extLst>
              <a:ext uri="{FF2B5EF4-FFF2-40B4-BE49-F238E27FC236}">
                <a16:creationId xmlns:a16="http://schemas.microsoft.com/office/drawing/2014/main" xmlns="" id="{794EA8FD-688C-4275-AE35-D427AB03D91E}"/>
              </a:ext>
            </a:extLst>
          </p:cNvPr>
          <p:cNvSpPr txBox="1">
            <a:spLocks/>
          </p:cNvSpPr>
          <p:nvPr/>
        </p:nvSpPr>
        <p:spPr>
          <a:xfrm>
            <a:off x="3131840" y="980728"/>
            <a:ext cx="5600328" cy="648072"/>
          </a:xfrm>
          <a:prstGeom prst="rect">
            <a:avLst/>
          </a:prstGeom>
        </p:spPr>
        <p:txBody>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pPr algn="ctr"/>
            <a:r>
              <a:rPr lang="en-GB" sz="3200" b="1">
                <a:latin typeface="Calibri" panose="020F0502020204030204" pitchFamily="34" charset="0"/>
                <a:cs typeface="Calibri" panose="020F0502020204030204" pitchFamily="34" charset="0"/>
              </a:rPr>
              <a:t>Logging ad hoc reviews</a:t>
            </a:r>
            <a:r>
              <a:rPr lang="en-GB" b="0"/>
              <a:t/>
            </a:r>
            <a:br>
              <a:rPr lang="en-GB" b="0"/>
            </a:br>
            <a:endParaRPr lang="en-GB" b="0" dirty="0"/>
          </a:p>
        </p:txBody>
      </p:sp>
      <p:pic>
        <p:nvPicPr>
          <p:cNvPr id="3" name="Recorded Sound">
            <a:hlinkClick r:id="" action="ppaction://media"/>
            <a:extLst>
              <a:ext uri="{FF2B5EF4-FFF2-40B4-BE49-F238E27FC236}">
                <a16:creationId xmlns:a16="http://schemas.microsoft.com/office/drawing/2014/main" xmlns="" id="{4A930E52-0E55-4916-8038-E16C890EF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777528"/>
            <a:ext cx="406400" cy="406400"/>
          </a:xfrm>
          <a:prstGeom prst="rect">
            <a:avLst/>
          </a:prstGeom>
        </p:spPr>
      </p:pic>
    </p:spTree>
    <p:extLst>
      <p:ext uri="{BB962C8B-B14F-4D97-AF65-F5344CB8AC3E}">
        <p14:creationId xmlns:p14="http://schemas.microsoft.com/office/powerpoint/2010/main" val="213255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40DF1-1DC9-40E9-AB65-DE1211413C7B}"/>
              </a:ext>
            </a:extLst>
          </p:cNvPr>
          <p:cNvSpPr>
            <a:spLocks noGrp="1"/>
          </p:cNvSpPr>
          <p:nvPr>
            <p:ph type="title"/>
          </p:nvPr>
        </p:nvSpPr>
        <p:spPr>
          <a:xfrm>
            <a:off x="2339752" y="671592"/>
            <a:ext cx="6248400" cy="990600"/>
          </a:xfrm>
        </p:spPr>
        <p:txBody>
          <a:bodyPr/>
          <a:lstStyle/>
          <a:p>
            <a:pPr algn="ctr"/>
            <a:r>
              <a:rPr lang="en-GB" sz="3200" b="1" dirty="0">
                <a:latin typeface="Calibri" panose="020F0502020204030204" pitchFamily="34" charset="0"/>
                <a:cs typeface="Calibri" panose="020F0502020204030204" pitchFamily="34" charset="0"/>
              </a:rPr>
              <a:t>Reporting</a:t>
            </a:r>
          </a:p>
        </p:txBody>
      </p:sp>
      <p:pic>
        <p:nvPicPr>
          <p:cNvPr id="3" name="Picture 2">
            <a:extLst>
              <a:ext uri="{FF2B5EF4-FFF2-40B4-BE49-F238E27FC236}">
                <a16:creationId xmlns:a16="http://schemas.microsoft.com/office/drawing/2014/main" xmlns="" id="{A9D28870-BB70-420B-8090-9C30C8447523}"/>
              </a:ext>
            </a:extLst>
          </p:cNvPr>
          <p:cNvPicPr>
            <a:picLocks noChangeAspect="1"/>
          </p:cNvPicPr>
          <p:nvPr/>
        </p:nvPicPr>
        <p:blipFill rotWithShape="1">
          <a:blip r:embed="rId4"/>
          <a:srcRect t="8294"/>
          <a:stretch/>
        </p:blipFill>
        <p:spPr>
          <a:xfrm>
            <a:off x="2573956" y="2348880"/>
            <a:ext cx="6570043" cy="2388552"/>
          </a:xfrm>
          <a:prstGeom prst="rect">
            <a:avLst/>
          </a:prstGeom>
        </p:spPr>
      </p:pic>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5" name="Recorded Sound">
            <a:hlinkClick r:id="" action="ppaction://media"/>
            <a:extLst>
              <a:ext uri="{FF2B5EF4-FFF2-40B4-BE49-F238E27FC236}">
                <a16:creationId xmlns:a16="http://schemas.microsoft.com/office/drawing/2014/main" xmlns="" id="{46B493F5-857A-4C29-9BE2-36064DBBE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671592"/>
            <a:ext cx="406400" cy="406400"/>
          </a:xfrm>
          <a:prstGeom prst="rect">
            <a:avLst/>
          </a:prstGeom>
        </p:spPr>
      </p:pic>
    </p:spTree>
    <p:extLst>
      <p:ext uri="{BB962C8B-B14F-4D97-AF65-F5344CB8AC3E}">
        <p14:creationId xmlns:p14="http://schemas.microsoft.com/office/powerpoint/2010/main" val="3845474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latin typeface="Calibri" panose="020F0502020204030204" pitchFamily="34" charset="0"/>
                <a:cs typeface="Calibri" panose="020F0502020204030204" pitchFamily="34" charset="0"/>
              </a:rPr>
              <a:t>VQManager</a:t>
            </a:r>
          </a:p>
        </p:txBody>
      </p:sp>
      <p:sp>
        <p:nvSpPr>
          <p:cNvPr id="5" name="TextBox 4"/>
          <p:cNvSpPr txBox="1"/>
          <p:nvPr/>
        </p:nvSpPr>
        <p:spPr>
          <a:xfrm>
            <a:off x="2555776" y="1363516"/>
            <a:ext cx="6480720" cy="2246769"/>
          </a:xfrm>
          <a:prstGeom prst="rect">
            <a:avLst/>
          </a:prstGeom>
          <a:noFill/>
        </p:spPr>
        <p:txBody>
          <a:bodyPr wrap="square" rtlCol="0">
            <a:spAutoFit/>
          </a:bodyPr>
          <a:lstStyle/>
          <a:p>
            <a:r>
              <a:rPr lang="en-GB" sz="2000" b="0" dirty="0">
                <a:latin typeface="Calibri" panose="020F0502020204030204" pitchFamily="34" charset="0"/>
                <a:cs typeface="Calibri" panose="020F0502020204030204" pitchFamily="34" charset="0"/>
              </a:rPr>
              <a:t>If you need to create summaries of virtual meetings and outline activity for individual  learner in an informal way, this can be achieved using the activity log area.  Using this area is quick and easy and the learner will get a To Do tab notification to let them know a log has been added and when the learner adds comments etc., the assessor will also receive a To Do tab notification.</a:t>
            </a:r>
          </a:p>
        </p:txBody>
      </p:sp>
      <p:sp>
        <p:nvSpPr>
          <p:cNvPr id="6" name="Rectangle 5"/>
          <p:cNvSpPr/>
          <p:nvPr/>
        </p:nvSpPr>
        <p:spPr>
          <a:xfrm>
            <a:off x="2706706" y="286298"/>
            <a:ext cx="5782708" cy="1077218"/>
          </a:xfrm>
          <a:prstGeom prst="rect">
            <a:avLst/>
          </a:prstGeom>
        </p:spPr>
        <p:txBody>
          <a:bodyPr wrap="square">
            <a:spAutoFit/>
          </a:bodyPr>
          <a:lstStyle/>
          <a:p>
            <a:pPr marL="0" indent="0" algn="ctr">
              <a:buNone/>
            </a:pPr>
            <a:r>
              <a:rPr lang="en-GB" sz="3200" dirty="0">
                <a:solidFill>
                  <a:srgbClr val="000099"/>
                </a:solidFill>
                <a:latin typeface="Calibri" panose="020F0502020204030204" pitchFamily="34" charset="0"/>
                <a:cs typeface="Calibri" panose="020F0502020204030204" pitchFamily="34" charset="0"/>
              </a:rPr>
              <a:t>Using the Activity Log to Record Informal Learner Reviews</a:t>
            </a:r>
          </a:p>
        </p:txBody>
      </p:sp>
      <p:pic>
        <p:nvPicPr>
          <p:cNvPr id="9" name="Picture 8"/>
          <p:cNvPicPr>
            <a:picLocks noChangeAspect="1"/>
          </p:cNvPicPr>
          <p:nvPr/>
        </p:nvPicPr>
        <p:blipFill>
          <a:blip r:embed="rId4"/>
          <a:stretch>
            <a:fillRect/>
          </a:stretch>
        </p:blipFill>
        <p:spPr>
          <a:xfrm>
            <a:off x="2339752" y="3967172"/>
            <a:ext cx="5921896" cy="2056214"/>
          </a:xfrm>
          <a:prstGeom prst="rect">
            <a:avLst/>
          </a:prstGeom>
        </p:spPr>
      </p:pic>
      <p:pic>
        <p:nvPicPr>
          <p:cNvPr id="3" name="Recorded Sound">
            <a:hlinkClick r:id="" action="ppaction://media"/>
            <a:extLst>
              <a:ext uri="{FF2B5EF4-FFF2-40B4-BE49-F238E27FC236}">
                <a16:creationId xmlns:a16="http://schemas.microsoft.com/office/drawing/2014/main" xmlns="" id="{F78D6DEB-540A-49E3-BEA0-C33757EF6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584" y="820513"/>
            <a:ext cx="406400" cy="406400"/>
          </a:xfrm>
          <a:prstGeom prst="rect">
            <a:avLst/>
          </a:prstGeom>
        </p:spPr>
      </p:pic>
    </p:spTree>
    <p:extLst>
      <p:ext uri="{BB962C8B-B14F-4D97-AF65-F5344CB8AC3E}">
        <p14:creationId xmlns:p14="http://schemas.microsoft.com/office/powerpoint/2010/main" val="1712461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latin typeface="Calibri" panose="020F0502020204030204" pitchFamily="34" charset="0"/>
                <a:cs typeface="Calibri" panose="020F0502020204030204" pitchFamily="34" charset="0"/>
              </a:rPr>
              <a:t>VQManager</a:t>
            </a:r>
          </a:p>
        </p:txBody>
      </p:sp>
      <p:sp>
        <p:nvSpPr>
          <p:cNvPr id="5" name="TextBox 4"/>
          <p:cNvSpPr txBox="1"/>
          <p:nvPr/>
        </p:nvSpPr>
        <p:spPr>
          <a:xfrm>
            <a:off x="2663280" y="2276872"/>
            <a:ext cx="6480720" cy="2677656"/>
          </a:xfrm>
          <a:prstGeom prst="rect">
            <a:avLst/>
          </a:prstGeom>
          <a:noFill/>
        </p:spPr>
        <p:txBody>
          <a:bodyPr wrap="square" rtlCol="0">
            <a:spAutoFit/>
          </a:bodyPr>
          <a:lstStyle/>
          <a:p>
            <a:r>
              <a:rPr lang="en-GB" sz="2000" b="0" dirty="0">
                <a:latin typeface="Calibri" panose="020F0502020204030204" pitchFamily="34" charset="0"/>
                <a:cs typeface="Calibri" panose="020F0502020204030204" pitchFamily="34" charset="0"/>
              </a:rPr>
              <a:t>The progress review area comes with these advantages over the activity log area:</a:t>
            </a:r>
          </a:p>
          <a:p>
            <a:pPr marL="285750" indent="-285750">
              <a:buFont typeface="Arial" panose="020B0604020202020204" pitchFamily="34" charset="0"/>
              <a:buChar char="•"/>
            </a:pPr>
            <a:r>
              <a:rPr lang="en-GB" sz="2000" b="0" dirty="0">
                <a:latin typeface="Calibri" panose="020F0502020204030204" pitchFamily="34" charset="0"/>
                <a:cs typeface="Calibri" panose="020F0502020204030204" pitchFamily="34" charset="0"/>
              </a:rPr>
              <a:t>Pre – planning reviews</a:t>
            </a:r>
          </a:p>
          <a:p>
            <a:pPr marL="285750" indent="-285750">
              <a:buFont typeface="Arial" panose="020B0604020202020204" pitchFamily="34" charset="0"/>
              <a:buChar char="•"/>
            </a:pPr>
            <a:r>
              <a:rPr lang="en-GB" sz="2000" b="0" dirty="0">
                <a:latin typeface="Calibri" panose="020F0502020204030204" pitchFamily="34" charset="0"/>
                <a:cs typeface="Calibri" panose="020F0502020204030204" pitchFamily="34" charset="0"/>
              </a:rPr>
              <a:t>Calendar reminder – To Do tab notification</a:t>
            </a:r>
          </a:p>
          <a:p>
            <a:pPr marL="285750" indent="-285750">
              <a:buFont typeface="Arial" panose="020B0604020202020204" pitchFamily="34" charset="0"/>
              <a:buChar char="•"/>
            </a:pPr>
            <a:r>
              <a:rPr lang="en-GB" sz="2000" b="0" dirty="0">
                <a:latin typeface="Calibri" panose="020F0502020204030204" pitchFamily="34" charset="0"/>
                <a:cs typeface="Calibri" panose="020F0502020204030204" pitchFamily="34" charset="0"/>
              </a:rPr>
              <a:t>Progress stamps qualification(s) and OTJ Training hours</a:t>
            </a:r>
          </a:p>
          <a:p>
            <a:pPr marL="285750" indent="-285750">
              <a:buFont typeface="Arial" panose="020B0604020202020204" pitchFamily="34" charset="0"/>
              <a:buChar char="•"/>
            </a:pPr>
            <a:r>
              <a:rPr lang="en-GB" sz="2000" b="0" dirty="0">
                <a:latin typeface="Calibri" panose="020F0502020204030204" pitchFamily="34" charset="0"/>
                <a:cs typeface="Calibri" panose="020F0502020204030204" pitchFamily="34" charset="0"/>
              </a:rPr>
              <a:t>Invites learner and line manager to contribute</a:t>
            </a:r>
          </a:p>
          <a:p>
            <a:pPr marL="285750" indent="-285750">
              <a:buFont typeface="Arial" panose="020B0604020202020204" pitchFamily="34" charset="0"/>
              <a:buChar char="•"/>
            </a:pPr>
            <a:r>
              <a:rPr lang="en-GB" sz="2000" b="0" dirty="0">
                <a:latin typeface="Calibri" panose="020F0502020204030204" pitchFamily="34" charset="0"/>
                <a:cs typeface="Calibri" panose="020F0502020204030204" pitchFamily="34" charset="0"/>
              </a:rPr>
              <a:t>Formally records that the learner has seen the review</a:t>
            </a:r>
          </a:p>
          <a:p>
            <a:endParaRPr lang="en-GB" sz="1400" b="0" dirty="0">
              <a:latin typeface="Calibri" panose="020F0502020204030204" pitchFamily="34" charset="0"/>
              <a:cs typeface="Calibri" panose="020F0502020204030204" pitchFamily="34" charset="0"/>
            </a:endParaRPr>
          </a:p>
          <a:p>
            <a:endParaRPr lang="en-GB" sz="1400" b="0" dirty="0">
              <a:latin typeface="Calibri" panose="020F0502020204030204" pitchFamily="34" charset="0"/>
              <a:cs typeface="Calibri" panose="020F0502020204030204" pitchFamily="34" charset="0"/>
            </a:endParaRPr>
          </a:p>
        </p:txBody>
      </p:sp>
      <p:sp>
        <p:nvSpPr>
          <p:cNvPr id="6" name="Rectangle 5"/>
          <p:cNvSpPr/>
          <p:nvPr/>
        </p:nvSpPr>
        <p:spPr>
          <a:xfrm>
            <a:off x="2895600" y="850940"/>
            <a:ext cx="5638692" cy="1077218"/>
          </a:xfrm>
          <a:prstGeom prst="rect">
            <a:avLst/>
          </a:prstGeom>
        </p:spPr>
        <p:txBody>
          <a:bodyPr wrap="square">
            <a:spAutoFit/>
          </a:bodyPr>
          <a:lstStyle/>
          <a:p>
            <a:pPr marL="0" indent="0" algn="ctr">
              <a:buNone/>
            </a:pPr>
            <a:r>
              <a:rPr lang="en-GB" sz="3200" dirty="0">
                <a:solidFill>
                  <a:srgbClr val="000099"/>
                </a:solidFill>
                <a:latin typeface="Calibri" panose="020F0502020204030204" pitchFamily="34" charset="0"/>
                <a:cs typeface="Calibri" panose="020F0502020204030204" pitchFamily="34" charset="0"/>
              </a:rPr>
              <a:t>Using the Activity Log to Record Informal Learner Reviews</a:t>
            </a:r>
          </a:p>
        </p:txBody>
      </p:sp>
      <p:pic>
        <p:nvPicPr>
          <p:cNvPr id="3" name="Recorded Sound">
            <a:hlinkClick r:id="" action="ppaction://media"/>
            <a:extLst>
              <a:ext uri="{FF2B5EF4-FFF2-40B4-BE49-F238E27FC236}">
                <a16:creationId xmlns:a16="http://schemas.microsoft.com/office/drawing/2014/main" xmlns="" id="{B944E6C8-F5F3-4540-9808-51E172CC5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764704"/>
            <a:ext cx="406400" cy="406400"/>
          </a:xfrm>
          <a:prstGeom prst="rect">
            <a:avLst/>
          </a:prstGeom>
        </p:spPr>
      </p:pic>
    </p:spTree>
    <p:extLst>
      <p:ext uri="{BB962C8B-B14F-4D97-AF65-F5344CB8AC3E}">
        <p14:creationId xmlns:p14="http://schemas.microsoft.com/office/powerpoint/2010/main" val="2611564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E83F2-1F02-49F0-8E97-D236003E5836}"/>
              </a:ext>
            </a:extLst>
          </p:cNvPr>
          <p:cNvSpPr>
            <a:spLocks noGrp="1"/>
          </p:cNvSpPr>
          <p:nvPr>
            <p:ph type="title" idx="4294967295"/>
          </p:nvPr>
        </p:nvSpPr>
        <p:spPr>
          <a:xfrm>
            <a:off x="2678251" y="339570"/>
            <a:ext cx="6248400" cy="990600"/>
          </a:xfrm>
        </p:spPr>
        <p:txBody>
          <a:bodyPr/>
          <a:lstStyle/>
          <a:p>
            <a:pPr algn="ctr"/>
            <a:r>
              <a:rPr lang="en-GB" sz="3200" b="1" dirty="0">
                <a:solidFill>
                  <a:srgbClr val="000099"/>
                </a:solidFill>
                <a:latin typeface="Calibri" panose="020F0502020204030204" pitchFamily="34" charset="0"/>
                <a:cs typeface="Calibri" panose="020F0502020204030204" pitchFamily="34" charset="0"/>
              </a:rPr>
              <a:t>Progress review complete – trigger a Progression Tracker?</a:t>
            </a:r>
          </a:p>
        </p:txBody>
      </p:sp>
      <p:sp>
        <p:nvSpPr>
          <p:cNvPr id="6"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7" name="Picture 6"/>
          <p:cNvPicPr/>
          <p:nvPr/>
        </p:nvPicPr>
        <p:blipFill>
          <a:blip r:embed="rId4"/>
          <a:stretch>
            <a:fillRect/>
          </a:stretch>
        </p:blipFill>
        <p:spPr>
          <a:xfrm>
            <a:off x="3059832" y="3308953"/>
            <a:ext cx="5248334" cy="2906336"/>
          </a:xfrm>
          <a:prstGeom prst="rect">
            <a:avLst/>
          </a:prstGeom>
        </p:spPr>
      </p:pic>
      <p:sp>
        <p:nvSpPr>
          <p:cNvPr id="8" name="Rectangle 7"/>
          <p:cNvSpPr/>
          <p:nvPr/>
        </p:nvSpPr>
        <p:spPr bwMode="auto">
          <a:xfrm>
            <a:off x="3707904" y="4067496"/>
            <a:ext cx="232463" cy="694625"/>
          </a:xfrm>
          <a:prstGeom prst="rect">
            <a:avLst/>
          </a:prstGeom>
          <a:gradFill flip="none" rotWithShape="1">
            <a:gsLst>
              <a:gs pos="0">
                <a:srgbClr val="C0C0C0">
                  <a:tint val="66000"/>
                  <a:satMod val="160000"/>
                </a:srgbClr>
              </a:gs>
              <a:gs pos="50000">
                <a:srgbClr val="C0C0C0">
                  <a:tint val="44500"/>
                  <a:satMod val="160000"/>
                </a:srgbClr>
              </a:gs>
              <a:gs pos="100000">
                <a:srgbClr val="C0C0C0">
                  <a:tint val="23500"/>
                  <a:satMod val="160000"/>
                </a:srgbClr>
              </a:gs>
            </a:gsLst>
            <a:lin ang="2700000" scaled="1"/>
            <a:tileRect/>
          </a:gra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a:ln>
                <a:noFill/>
              </a:ln>
              <a:solidFill>
                <a:schemeClr val="tx1"/>
              </a:solidFill>
              <a:effectLst/>
              <a:latin typeface="Arial" panose="020B0604020202020204" pitchFamily="34" charset="0"/>
            </a:endParaRPr>
          </a:p>
        </p:txBody>
      </p:sp>
      <p:pic>
        <p:nvPicPr>
          <p:cNvPr id="9" name="Picture 8"/>
          <p:cNvPicPr/>
          <p:nvPr/>
        </p:nvPicPr>
        <p:blipFill rotWithShape="1">
          <a:blip r:embed="rId5"/>
          <a:srcRect b="64680"/>
          <a:stretch/>
        </p:blipFill>
        <p:spPr bwMode="auto">
          <a:xfrm>
            <a:off x="3059832" y="1504807"/>
            <a:ext cx="5248334" cy="1666782"/>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xmlns="" id="{EBF321A2-FF87-459E-8AB0-AB279B69FC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631670"/>
            <a:ext cx="406400" cy="406400"/>
          </a:xfrm>
          <a:prstGeom prst="rect">
            <a:avLst/>
          </a:prstGeom>
        </p:spPr>
      </p:pic>
    </p:spTree>
    <p:extLst>
      <p:ext uri="{BB962C8B-B14F-4D97-AF65-F5344CB8AC3E}">
        <p14:creationId xmlns:p14="http://schemas.microsoft.com/office/powerpoint/2010/main" val="509931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www.SkillWise.net/support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pPr marL="0" indent="0">
              <a:buNone/>
            </a:pPr>
            <a:r>
              <a:rPr lang="en-GB" sz="2000" dirty="0">
                <a:latin typeface="Calibri" panose="020F0502020204030204" pitchFamily="34" charset="0"/>
                <a:cs typeface="Calibri" panose="020F0502020204030204" pitchFamily="34" charset="0"/>
              </a:rPr>
              <a:t>We have an extensive support and training area for all users.  You will find video and PDF documents to help you use all functionality within </a:t>
            </a:r>
            <a:r>
              <a:rPr lang="en-GB" sz="2000" dirty="0" err="1">
                <a:latin typeface="Calibri" panose="020F0502020204030204" pitchFamily="34" charset="0"/>
                <a:cs typeface="Calibri" panose="020F0502020204030204" pitchFamily="34" charset="0"/>
              </a:rPr>
              <a:t>VQManager</a:t>
            </a:r>
            <a:r>
              <a:rPr lang="en-GB" sz="2000" dirty="0">
                <a:latin typeface="Calibri" panose="020F0502020204030204" pitchFamily="34" charset="0"/>
                <a:cs typeface="Calibri" panose="020F0502020204030204" pitchFamily="34" charset="0"/>
              </a:rPr>
              <a:t>.</a:t>
            </a:r>
          </a:p>
          <a:p>
            <a:pPr marL="0" indent="0">
              <a:buNone/>
            </a:pPr>
            <a:r>
              <a:rPr lang="en-GB" sz="2000" dirty="0">
                <a:latin typeface="Calibri" panose="020F0502020204030204" pitchFamily="34" charset="0"/>
                <a:cs typeface="Calibri" panose="020F0502020204030204" pitchFamily="34" charset="0"/>
              </a:rPr>
              <a:t>The password is solution.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a:t>
            </a:r>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F6F7EDCF-929C-4A51-9370-ACB7587C060E}"/>
              </a:ext>
            </a:extLst>
          </p:cNvPr>
          <p:cNvPicPr>
            <a:picLocks noChangeAspect="1"/>
          </p:cNvPicPr>
          <p:nvPr/>
        </p:nvPicPr>
        <p:blipFill>
          <a:blip r:embed="rId4"/>
          <a:stretch>
            <a:fillRect/>
          </a:stretch>
        </p:blipFill>
        <p:spPr>
          <a:xfrm>
            <a:off x="2312486" y="2996952"/>
            <a:ext cx="6660232" cy="3109314"/>
          </a:xfrm>
          <a:prstGeom prst="rect">
            <a:avLst/>
          </a:prstGeom>
        </p:spPr>
      </p:pic>
      <p:pic>
        <p:nvPicPr>
          <p:cNvPr id="2" name="Recorded Sound">
            <a:hlinkClick r:id="" action="ppaction://media"/>
            <a:extLst>
              <a:ext uri="{FF2B5EF4-FFF2-40B4-BE49-F238E27FC236}">
                <a16:creationId xmlns:a16="http://schemas.microsoft.com/office/drawing/2014/main" xmlns="" id="{F0064DF8-515F-4F35-B065-C809CDC67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20688"/>
            <a:ext cx="406400" cy="406400"/>
          </a:xfrm>
          <a:prstGeom prst="rect">
            <a:avLst/>
          </a:prstGeom>
        </p:spPr>
      </p:pic>
    </p:spTree>
    <p:extLst>
      <p:ext uri="{BB962C8B-B14F-4D97-AF65-F5344CB8AC3E}">
        <p14:creationId xmlns:p14="http://schemas.microsoft.com/office/powerpoint/2010/main" val="129479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28900" y="18083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hlinkClick r:id="rId4"/>
              </a:rPr>
              <a:t>www.skillwise.net/support</a:t>
            </a:r>
            <a:endParaRPr lang="en-GB" sz="2400" b="1" dirty="0">
              <a:latin typeface="Calibri" panose="020F0502020204030204" pitchFamily="34" charset="0"/>
              <a:cs typeface="Calibri" panose="020F0502020204030204" pitchFamily="34" charset="0"/>
            </a:endParaRPr>
          </a:p>
          <a:p>
            <a:pPr marL="0" indent="0" algn="ctr">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We have a new page in the support area indicating when we will be holding more webinars to support you.</a:t>
            </a: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The next one is on Wednesday at 2pm.</a:t>
            </a:r>
            <a:endParaRPr lang="en-GB" sz="1600" dirty="0"/>
          </a:p>
          <a:p>
            <a:pPr marL="0" indent="0">
              <a:buNone/>
            </a:pPr>
            <a:r>
              <a:rPr lang="en-GB" sz="2000" dirty="0">
                <a:hlinkClick r:id="rId5"/>
              </a:rPr>
              <a:t>https://www.skillwise.net/support/additional-support/</a:t>
            </a:r>
            <a:endParaRPr lang="en-GB" sz="20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600" dirty="0"/>
              <a:t>.</a:t>
            </a:r>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2491259" y="2341420"/>
            <a:ext cx="6659562" cy="3769925"/>
          </a:xfrm>
          <a:prstGeom prst="rect">
            <a:avLst/>
          </a:prstGeom>
        </p:spPr>
      </p:pic>
      <p:pic>
        <p:nvPicPr>
          <p:cNvPr id="2" name="Recorded Sound">
            <a:hlinkClick r:id="" action="ppaction://media"/>
            <a:extLst>
              <a:ext uri="{FF2B5EF4-FFF2-40B4-BE49-F238E27FC236}">
                <a16:creationId xmlns:a16="http://schemas.microsoft.com/office/drawing/2014/main" xmlns="" id="{6EC188C9-64C0-474A-99C9-0A2798B140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576" y="620688"/>
            <a:ext cx="406400" cy="406400"/>
          </a:xfrm>
          <a:prstGeom prst="rect">
            <a:avLst/>
          </a:prstGeom>
        </p:spPr>
      </p:pic>
    </p:spTree>
    <p:extLst>
      <p:ext uri="{BB962C8B-B14F-4D97-AF65-F5344CB8AC3E}">
        <p14:creationId xmlns:p14="http://schemas.microsoft.com/office/powerpoint/2010/main" val="174938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517522" y="1412776"/>
            <a:ext cx="6624736" cy="2088703"/>
          </a:xfrm>
        </p:spPr>
        <p:txBody>
          <a:bodyPr/>
          <a:lstStyle/>
          <a:p>
            <a:pPr marL="0" indent="0" algn="ctr">
              <a:buFontTx/>
              <a:buNone/>
            </a:pPr>
            <a:r>
              <a:rPr lang="en-GB" sz="4800" b="1" dirty="0">
                <a:solidFill>
                  <a:srgbClr val="000099"/>
                </a:solidFill>
                <a:latin typeface="Calibri" panose="020F0502020204030204" pitchFamily="34" charset="0"/>
                <a:cs typeface="Calibri" panose="020F0502020204030204" pitchFamily="34" charset="0"/>
              </a:rPr>
              <a:t>What’s the best way to plan progress reviews, conduct them and record them  all remotely?</a:t>
            </a:r>
            <a:endParaRPr lang="en-GB" altLang="en-US" sz="4800" b="1" dirty="0">
              <a:solidFill>
                <a:srgbClr val="000099"/>
              </a:solidFill>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xmlns="" id="{07E85864-6B6C-46B2-9824-CD531AF547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692696"/>
            <a:ext cx="406400" cy="406400"/>
          </a:xfrm>
          <a:prstGeom prst="rect">
            <a:avLst/>
          </a:prstGeom>
        </p:spPr>
      </p:pic>
    </p:spTree>
    <p:extLst>
      <p:ext uri="{BB962C8B-B14F-4D97-AF65-F5344CB8AC3E}">
        <p14:creationId xmlns:p14="http://schemas.microsoft.com/office/powerpoint/2010/main" val="363109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4C51A6-8772-4736-AE2D-F672D1943C60}"/>
              </a:ext>
            </a:extLst>
          </p:cNvPr>
          <p:cNvSpPr>
            <a:spLocks noGrp="1"/>
          </p:cNvSpPr>
          <p:nvPr>
            <p:ph type="title"/>
          </p:nvPr>
        </p:nvSpPr>
        <p:spPr/>
        <p:txBody>
          <a:bodyPr/>
          <a:lstStyle/>
          <a:p>
            <a:r>
              <a:rPr lang="en-GB" dirty="0"/>
              <a:t/>
            </a:r>
            <a:br>
              <a:rPr lang="en-GB" dirty="0"/>
            </a:br>
            <a:endParaRPr lang="en-GB" dirty="0"/>
          </a:p>
        </p:txBody>
      </p:sp>
      <p:sp>
        <p:nvSpPr>
          <p:cNvPr id="3" name="Content Placeholder 2">
            <a:extLst>
              <a:ext uri="{FF2B5EF4-FFF2-40B4-BE49-F238E27FC236}">
                <a16:creationId xmlns:a16="http://schemas.microsoft.com/office/drawing/2014/main" xmlns="" id="{91D90C8D-EB18-4420-B375-6BEF2E7A06A5}"/>
              </a:ext>
            </a:extLst>
          </p:cNvPr>
          <p:cNvSpPr>
            <a:spLocks noGrp="1"/>
          </p:cNvSpPr>
          <p:nvPr>
            <p:ph idx="1"/>
          </p:nvPr>
        </p:nvSpPr>
        <p:spPr>
          <a:xfrm>
            <a:off x="3012976" y="2491308"/>
            <a:ext cx="5943600" cy="4114800"/>
          </a:xfrm>
        </p:spPr>
        <p:txBody>
          <a:bodyPr/>
          <a:lstStyle/>
          <a:p>
            <a:r>
              <a:rPr lang="en-GB" sz="2000" dirty="0">
                <a:latin typeface="Calibri" panose="020F0502020204030204" pitchFamily="34" charset="0"/>
                <a:cs typeface="Calibri" panose="020F0502020204030204" pitchFamily="34" charset="0"/>
              </a:rPr>
              <a:t>No personal contact</a:t>
            </a:r>
          </a:p>
          <a:p>
            <a:r>
              <a:rPr lang="en-GB" sz="2000" dirty="0">
                <a:latin typeface="Calibri" panose="020F0502020204030204" pitchFamily="34" charset="0"/>
                <a:cs typeface="Calibri" panose="020F0502020204030204" pitchFamily="34" charset="0"/>
              </a:rPr>
              <a:t>Keep learner engaged</a:t>
            </a:r>
          </a:p>
          <a:p>
            <a:r>
              <a:rPr lang="en-GB" sz="2000" dirty="0">
                <a:latin typeface="Calibri" panose="020F0502020204030204" pitchFamily="34" charset="0"/>
                <a:cs typeface="Calibri" panose="020F0502020204030204" pitchFamily="34" charset="0"/>
              </a:rPr>
              <a:t>Keep your progress reports up to date</a:t>
            </a:r>
          </a:p>
          <a:p>
            <a:r>
              <a:rPr lang="en-GB" sz="2000" dirty="0">
                <a:latin typeface="Calibri" panose="020F0502020204030204" pitchFamily="34" charset="0"/>
                <a:cs typeface="Calibri" panose="020F0502020204030204" pitchFamily="34" charset="0"/>
              </a:rPr>
              <a:t>Immediate re-start when learner can work again </a:t>
            </a:r>
          </a:p>
          <a:p>
            <a:pPr marL="0" indent="0">
              <a:buNone/>
            </a:pPr>
            <a:endParaRPr lang="en-GB" dirty="0"/>
          </a:p>
        </p:txBody>
      </p:sp>
      <p:sp>
        <p:nvSpPr>
          <p:cNvPr id="5" name="Rectangle 4"/>
          <p:cNvSpPr/>
          <p:nvPr/>
        </p:nvSpPr>
        <p:spPr>
          <a:xfrm>
            <a:off x="3079304" y="441492"/>
            <a:ext cx="5328592" cy="1569660"/>
          </a:xfrm>
          <a:prstGeom prst="rect">
            <a:avLst/>
          </a:prstGeom>
        </p:spPr>
        <p:txBody>
          <a:bodyPr wrap="square">
            <a:spAutoFit/>
          </a:bodyPr>
          <a:lstStyle/>
          <a:p>
            <a:pPr algn="ctr"/>
            <a:r>
              <a:rPr lang="en-GB" sz="3200" dirty="0">
                <a:solidFill>
                  <a:srgbClr val="000099"/>
                </a:solidFill>
                <a:latin typeface="Calibri" panose="020F0502020204030204" pitchFamily="34" charset="0"/>
                <a:cs typeface="Calibri" panose="020F0502020204030204" pitchFamily="34" charset="0"/>
              </a:rPr>
              <a:t>In the current climate, what’s the benefit of completing reviews remotely?</a:t>
            </a:r>
          </a:p>
        </p:txBody>
      </p:sp>
      <p:sp>
        <p:nvSpPr>
          <p:cNvPr id="6"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4" name="Recorded Sound">
            <a:hlinkClick r:id="" action="ppaction://media"/>
            <a:extLst>
              <a:ext uri="{FF2B5EF4-FFF2-40B4-BE49-F238E27FC236}">
                <a16:creationId xmlns:a16="http://schemas.microsoft.com/office/drawing/2014/main" xmlns="" id="{69EC746F-17AF-4778-9882-926B1A2C1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620688"/>
            <a:ext cx="406400" cy="406400"/>
          </a:xfrm>
          <a:prstGeom prst="rect">
            <a:avLst/>
          </a:prstGeom>
        </p:spPr>
      </p:pic>
    </p:spTree>
    <p:extLst>
      <p:ext uri="{BB962C8B-B14F-4D97-AF65-F5344CB8AC3E}">
        <p14:creationId xmlns:p14="http://schemas.microsoft.com/office/powerpoint/2010/main" val="1260515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B627E-0558-436B-B03B-CD53770B185C}"/>
              </a:ext>
            </a:extLst>
          </p:cNvPr>
          <p:cNvSpPr>
            <a:spLocks noGrp="1"/>
          </p:cNvSpPr>
          <p:nvPr>
            <p:ph type="title"/>
          </p:nvPr>
        </p:nvSpPr>
        <p:spPr/>
        <p:txBody>
          <a:bodyPr/>
          <a:lstStyle/>
          <a:p>
            <a:r>
              <a:rPr lang="en-GB" dirty="0"/>
              <a:t/>
            </a:r>
            <a:br>
              <a:rPr lang="en-GB" dirty="0"/>
            </a:br>
            <a:endParaRPr lang="en-GB" dirty="0"/>
          </a:p>
        </p:txBody>
      </p:sp>
      <p:sp>
        <p:nvSpPr>
          <p:cNvPr id="3" name="Content Placeholder 2">
            <a:extLst>
              <a:ext uri="{FF2B5EF4-FFF2-40B4-BE49-F238E27FC236}">
                <a16:creationId xmlns:a16="http://schemas.microsoft.com/office/drawing/2014/main" xmlns="" id="{8704436A-8479-41CF-B624-838FDAB035AF}"/>
              </a:ext>
            </a:extLst>
          </p:cNvPr>
          <p:cNvSpPr>
            <a:spLocks noGrp="1"/>
          </p:cNvSpPr>
          <p:nvPr>
            <p:ph idx="1"/>
          </p:nvPr>
        </p:nvSpPr>
        <p:spPr>
          <a:xfrm>
            <a:off x="3491880" y="2535297"/>
            <a:ext cx="5943600" cy="4114800"/>
          </a:xfrm>
        </p:spPr>
        <p:txBody>
          <a:bodyPr/>
          <a:lstStyle/>
          <a:p>
            <a:pPr marL="0" indent="0">
              <a:buNone/>
            </a:pPr>
            <a:r>
              <a:rPr lang="en-GB" sz="2000" dirty="0">
                <a:latin typeface="Calibri" panose="020F0502020204030204" pitchFamily="34" charset="0"/>
                <a:cs typeface="Calibri" panose="020F0502020204030204" pitchFamily="34" charset="0"/>
              </a:rPr>
              <a:t>Scheduled – </a:t>
            </a:r>
          </a:p>
          <a:p>
            <a:pPr marL="0" indent="0">
              <a:buNone/>
            </a:pPr>
            <a:r>
              <a:rPr lang="en-GB" sz="2000" dirty="0">
                <a:latin typeface="Calibri" panose="020F0502020204030204" pitchFamily="34" charset="0"/>
                <a:cs typeface="Calibri" panose="020F0502020204030204" pitchFamily="34" charset="0"/>
              </a:rPr>
              <a:t> - auto reminders, none are missed</a:t>
            </a:r>
          </a:p>
          <a:p>
            <a:pPr marL="0" indent="0">
              <a:buNone/>
            </a:pPr>
            <a:r>
              <a:rPr lang="en-GB" sz="2000" dirty="0">
                <a:latin typeface="Calibri" panose="020F0502020204030204" pitchFamily="34" charset="0"/>
                <a:cs typeface="Calibri" panose="020F0502020204030204" pitchFamily="34" charset="0"/>
              </a:rPr>
              <a:t> - no need to worry</a:t>
            </a: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sz="2000" dirty="0">
                <a:latin typeface="Calibri" panose="020F0502020204030204" pitchFamily="34" charset="0"/>
                <a:cs typeface="Calibri" panose="020F0502020204030204" pitchFamily="34" charset="0"/>
              </a:rPr>
              <a:t>Ad Hoc – </a:t>
            </a:r>
          </a:p>
          <a:p>
            <a:pPr marL="0" indent="0">
              <a:buNone/>
            </a:pPr>
            <a:r>
              <a:rPr lang="en-GB" sz="2000" dirty="0">
                <a:latin typeface="Calibri" panose="020F0502020204030204" pitchFamily="34" charset="0"/>
                <a:cs typeface="Calibri" panose="020F0502020204030204" pitchFamily="34" charset="0"/>
              </a:rPr>
              <a:t> - complete at most appropriate time</a:t>
            </a:r>
          </a:p>
          <a:p>
            <a:pPr marL="0" indent="0">
              <a:buNone/>
            </a:pPr>
            <a:r>
              <a:rPr lang="en-GB" sz="2000" dirty="0">
                <a:latin typeface="Calibri" panose="020F0502020204030204" pitchFamily="34" charset="0"/>
                <a:cs typeface="Calibri" panose="020F0502020204030204" pitchFamily="34" charset="0"/>
              </a:rPr>
              <a:t> - Can do interim reports</a:t>
            </a:r>
          </a:p>
        </p:txBody>
      </p:sp>
      <p:sp>
        <p:nvSpPr>
          <p:cNvPr id="5" name="Rectangle 4"/>
          <p:cNvSpPr/>
          <p:nvPr/>
        </p:nvSpPr>
        <p:spPr>
          <a:xfrm>
            <a:off x="3203848" y="781290"/>
            <a:ext cx="4572000" cy="1077218"/>
          </a:xfrm>
          <a:prstGeom prst="rect">
            <a:avLst/>
          </a:prstGeom>
        </p:spPr>
        <p:txBody>
          <a:bodyPr>
            <a:spAutoFit/>
          </a:bodyPr>
          <a:lstStyle/>
          <a:p>
            <a:pPr algn="ctr"/>
            <a:r>
              <a:rPr lang="en-GB" sz="3200" dirty="0">
                <a:solidFill>
                  <a:srgbClr val="000099"/>
                </a:solidFill>
                <a:latin typeface="Calibri" panose="020F0502020204030204" pitchFamily="34" charset="0"/>
                <a:cs typeface="Calibri" panose="020F0502020204030204" pitchFamily="34" charset="0"/>
              </a:rPr>
              <a:t>Benefits of scheduled versus ad hoc</a:t>
            </a:r>
          </a:p>
        </p:txBody>
      </p:sp>
      <p:sp>
        <p:nvSpPr>
          <p:cNvPr id="6"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pic>
        <p:nvPicPr>
          <p:cNvPr id="4" name="Recorded Sound">
            <a:hlinkClick r:id="" action="ppaction://media"/>
            <a:extLst>
              <a:ext uri="{FF2B5EF4-FFF2-40B4-BE49-F238E27FC236}">
                <a16:creationId xmlns:a16="http://schemas.microsoft.com/office/drawing/2014/main" xmlns="" id="{91F026EE-B80F-4CA1-93A2-68E4F5410A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78090"/>
            <a:ext cx="406400" cy="406400"/>
          </a:xfrm>
          <a:prstGeom prst="rect">
            <a:avLst/>
          </a:prstGeom>
        </p:spPr>
      </p:pic>
    </p:spTree>
    <p:extLst>
      <p:ext uri="{BB962C8B-B14F-4D97-AF65-F5344CB8AC3E}">
        <p14:creationId xmlns:p14="http://schemas.microsoft.com/office/powerpoint/2010/main" val="1509544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5F258F3-7A1C-42B4-895B-4A103CAFE669}"/>
              </a:ext>
            </a:extLst>
          </p:cNvPr>
          <p:cNvPicPr>
            <a:picLocks noChangeAspect="1"/>
          </p:cNvPicPr>
          <p:nvPr/>
        </p:nvPicPr>
        <p:blipFill>
          <a:blip r:embed="rId4"/>
          <a:stretch>
            <a:fillRect/>
          </a:stretch>
        </p:blipFill>
        <p:spPr>
          <a:xfrm>
            <a:off x="2555776" y="2031667"/>
            <a:ext cx="6323358" cy="3639834"/>
          </a:xfrm>
          <a:prstGeom prst="rect">
            <a:avLst/>
          </a:prstGeom>
        </p:spPr>
      </p:pic>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 name="Rectangle 4"/>
          <p:cNvSpPr/>
          <p:nvPr/>
        </p:nvSpPr>
        <p:spPr>
          <a:xfrm>
            <a:off x="3431455" y="515143"/>
            <a:ext cx="4572000" cy="1077218"/>
          </a:xfrm>
          <a:prstGeom prst="rect">
            <a:avLst/>
          </a:prstGeom>
        </p:spPr>
        <p:txBody>
          <a:bodyPr>
            <a:spAutoFit/>
          </a:bodyPr>
          <a:lstStyle/>
          <a:p>
            <a:pPr algn="ctr"/>
            <a:r>
              <a:rPr lang="en-GB" sz="3200" dirty="0">
                <a:solidFill>
                  <a:srgbClr val="000099"/>
                </a:solidFill>
                <a:latin typeface="Calibri" panose="020F0502020204030204" pitchFamily="34" charset="0"/>
                <a:cs typeface="Calibri" panose="020F0502020204030204" pitchFamily="34" charset="0"/>
              </a:rPr>
              <a:t>How to schedule a sequence of reviews</a:t>
            </a:r>
          </a:p>
        </p:txBody>
      </p:sp>
      <p:pic>
        <p:nvPicPr>
          <p:cNvPr id="3" name="Recorded Sound">
            <a:hlinkClick r:id="" action="ppaction://media"/>
            <a:extLst>
              <a:ext uri="{FF2B5EF4-FFF2-40B4-BE49-F238E27FC236}">
                <a16:creationId xmlns:a16="http://schemas.microsoft.com/office/drawing/2014/main" xmlns="" id="{AA191CE7-B2DE-400B-8016-C0EBDA86C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30079"/>
            <a:ext cx="406400" cy="406400"/>
          </a:xfrm>
          <a:prstGeom prst="rect">
            <a:avLst/>
          </a:prstGeom>
        </p:spPr>
      </p:pic>
    </p:spTree>
    <p:extLst>
      <p:ext uri="{BB962C8B-B14F-4D97-AF65-F5344CB8AC3E}">
        <p14:creationId xmlns:p14="http://schemas.microsoft.com/office/powerpoint/2010/main" val="1205336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EF87F5-B108-4DCA-AF2C-FC7A9A27426A}"/>
              </a:ext>
            </a:extLst>
          </p:cNvPr>
          <p:cNvPicPr>
            <a:picLocks noChangeAspect="1"/>
          </p:cNvPicPr>
          <p:nvPr/>
        </p:nvPicPr>
        <p:blipFill>
          <a:blip r:embed="rId4"/>
          <a:stretch>
            <a:fillRect/>
          </a:stretch>
        </p:blipFill>
        <p:spPr>
          <a:xfrm>
            <a:off x="2484452" y="2276872"/>
            <a:ext cx="6501178" cy="2911935"/>
          </a:xfrm>
          <a:prstGeom prst="rect">
            <a:avLst/>
          </a:prstGeom>
        </p:spPr>
      </p:pic>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 name="Rectangle 4"/>
          <p:cNvSpPr/>
          <p:nvPr/>
        </p:nvSpPr>
        <p:spPr>
          <a:xfrm>
            <a:off x="3431455" y="515143"/>
            <a:ext cx="4572000" cy="1077218"/>
          </a:xfrm>
          <a:prstGeom prst="rect">
            <a:avLst/>
          </a:prstGeom>
        </p:spPr>
        <p:txBody>
          <a:bodyPr>
            <a:spAutoFit/>
          </a:bodyPr>
          <a:lstStyle/>
          <a:p>
            <a:pPr algn="ctr"/>
            <a:r>
              <a:rPr lang="en-GB" sz="3200" dirty="0">
                <a:solidFill>
                  <a:srgbClr val="000099"/>
                </a:solidFill>
                <a:latin typeface="Calibri" panose="020F0502020204030204" pitchFamily="34" charset="0"/>
                <a:cs typeface="Calibri" panose="020F0502020204030204" pitchFamily="34" charset="0"/>
              </a:rPr>
              <a:t>How to schedule a sequence of reviews</a:t>
            </a:r>
          </a:p>
        </p:txBody>
      </p:sp>
      <p:pic>
        <p:nvPicPr>
          <p:cNvPr id="3" name="Recorded Sound">
            <a:hlinkClick r:id="" action="ppaction://media"/>
            <a:extLst>
              <a:ext uri="{FF2B5EF4-FFF2-40B4-BE49-F238E27FC236}">
                <a16:creationId xmlns:a16="http://schemas.microsoft.com/office/drawing/2014/main" xmlns="" id="{78AD51AE-FDB7-4C11-BC20-30C119201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37693"/>
            <a:ext cx="406400" cy="406400"/>
          </a:xfrm>
          <a:prstGeom prst="rect">
            <a:avLst/>
          </a:prstGeom>
        </p:spPr>
      </p:pic>
    </p:spTree>
    <p:extLst>
      <p:ext uri="{BB962C8B-B14F-4D97-AF65-F5344CB8AC3E}">
        <p14:creationId xmlns:p14="http://schemas.microsoft.com/office/powerpoint/2010/main" val="1172574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44B041-37E1-4350-ADCE-B767C67AEFA7}"/>
              </a:ext>
            </a:extLst>
          </p:cNvPr>
          <p:cNvPicPr>
            <a:picLocks noChangeAspect="1"/>
          </p:cNvPicPr>
          <p:nvPr/>
        </p:nvPicPr>
        <p:blipFill>
          <a:blip r:embed="rId4"/>
          <a:stretch>
            <a:fillRect/>
          </a:stretch>
        </p:blipFill>
        <p:spPr>
          <a:xfrm>
            <a:off x="2346620" y="1628800"/>
            <a:ext cx="6609956" cy="4608512"/>
          </a:xfrm>
          <a:prstGeom prst="rect">
            <a:avLst/>
          </a:prstGeom>
        </p:spPr>
      </p:pic>
      <p:sp>
        <p:nvSpPr>
          <p:cNvPr id="6"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7" name="Rectangle 6"/>
          <p:cNvSpPr/>
          <p:nvPr/>
        </p:nvSpPr>
        <p:spPr>
          <a:xfrm>
            <a:off x="3431455" y="515143"/>
            <a:ext cx="4572000" cy="1077218"/>
          </a:xfrm>
          <a:prstGeom prst="rect">
            <a:avLst/>
          </a:prstGeom>
        </p:spPr>
        <p:txBody>
          <a:bodyPr>
            <a:spAutoFit/>
          </a:bodyPr>
          <a:lstStyle/>
          <a:p>
            <a:pPr algn="ctr"/>
            <a:r>
              <a:rPr lang="en-GB" sz="3200" dirty="0">
                <a:solidFill>
                  <a:srgbClr val="000099"/>
                </a:solidFill>
                <a:latin typeface="Calibri" panose="020F0502020204030204" pitchFamily="34" charset="0"/>
                <a:cs typeface="Calibri" panose="020F0502020204030204" pitchFamily="34" charset="0"/>
              </a:rPr>
              <a:t>How to schedule a sequence of reviews</a:t>
            </a:r>
          </a:p>
        </p:txBody>
      </p:sp>
      <p:pic>
        <p:nvPicPr>
          <p:cNvPr id="2" name="Recorded Sound">
            <a:hlinkClick r:id="" action="ppaction://media"/>
            <a:extLst>
              <a:ext uri="{FF2B5EF4-FFF2-40B4-BE49-F238E27FC236}">
                <a16:creationId xmlns:a16="http://schemas.microsoft.com/office/drawing/2014/main" xmlns="" id="{DDBECD9D-A4FF-4C65-8615-7616EF715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42958"/>
            <a:ext cx="406400" cy="406400"/>
          </a:xfrm>
          <a:prstGeom prst="rect">
            <a:avLst/>
          </a:prstGeom>
        </p:spPr>
      </p:pic>
    </p:spTree>
    <p:extLst>
      <p:ext uri="{BB962C8B-B14F-4D97-AF65-F5344CB8AC3E}">
        <p14:creationId xmlns:p14="http://schemas.microsoft.com/office/powerpoint/2010/main" val="2903605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5780F88-9AA7-443E-B69B-969675B326D9}"/>
              </a:ext>
            </a:extLst>
          </p:cNvPr>
          <p:cNvPicPr>
            <a:picLocks noChangeAspect="1"/>
          </p:cNvPicPr>
          <p:nvPr/>
        </p:nvPicPr>
        <p:blipFill>
          <a:blip r:embed="rId4"/>
          <a:stretch>
            <a:fillRect/>
          </a:stretch>
        </p:blipFill>
        <p:spPr>
          <a:xfrm>
            <a:off x="2843808" y="1889720"/>
            <a:ext cx="5417308" cy="4221088"/>
          </a:xfrm>
          <a:prstGeom prst="rect">
            <a:avLst/>
          </a:prstGeom>
        </p:spPr>
      </p:pic>
      <p:sp>
        <p:nvSpPr>
          <p:cNvPr id="4"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 name="Rectangle 4"/>
          <p:cNvSpPr/>
          <p:nvPr/>
        </p:nvSpPr>
        <p:spPr>
          <a:xfrm>
            <a:off x="3419872" y="692696"/>
            <a:ext cx="4572000" cy="1077218"/>
          </a:xfrm>
          <a:prstGeom prst="rect">
            <a:avLst/>
          </a:prstGeom>
        </p:spPr>
        <p:txBody>
          <a:bodyPr>
            <a:spAutoFit/>
          </a:bodyPr>
          <a:lstStyle/>
          <a:p>
            <a:r>
              <a:rPr lang="en-GB" sz="3200" dirty="0">
                <a:solidFill>
                  <a:srgbClr val="000099"/>
                </a:solidFill>
                <a:latin typeface="Calibri" panose="020F0502020204030204" pitchFamily="34" charset="0"/>
                <a:cs typeface="Calibri" panose="020F0502020204030204" pitchFamily="34" charset="0"/>
              </a:rPr>
              <a:t>Who gets a reminder and what does it look like?</a:t>
            </a:r>
          </a:p>
        </p:txBody>
      </p:sp>
      <p:pic>
        <p:nvPicPr>
          <p:cNvPr id="3" name="Recorded Sound">
            <a:hlinkClick r:id="" action="ppaction://media"/>
            <a:extLst>
              <a:ext uri="{FF2B5EF4-FFF2-40B4-BE49-F238E27FC236}">
                <a16:creationId xmlns:a16="http://schemas.microsoft.com/office/drawing/2014/main" xmlns="" id="{69D241E9-0C39-4A8D-B5FD-C4416B02E6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92696"/>
            <a:ext cx="406400" cy="406400"/>
          </a:xfrm>
          <a:prstGeom prst="rect">
            <a:avLst/>
          </a:prstGeom>
        </p:spPr>
      </p:pic>
    </p:spTree>
    <p:extLst>
      <p:ext uri="{BB962C8B-B14F-4D97-AF65-F5344CB8AC3E}">
        <p14:creationId xmlns:p14="http://schemas.microsoft.com/office/powerpoint/2010/main" val="63661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51CF099-F89A-47BF-B598-B0A24F234FB7}"/>
              </a:ext>
            </a:extLst>
          </p:cNvPr>
          <p:cNvPicPr>
            <a:picLocks noChangeAspect="1"/>
          </p:cNvPicPr>
          <p:nvPr/>
        </p:nvPicPr>
        <p:blipFill>
          <a:blip r:embed="rId4"/>
          <a:stretch>
            <a:fillRect/>
          </a:stretch>
        </p:blipFill>
        <p:spPr>
          <a:xfrm>
            <a:off x="2171430" y="2492896"/>
            <a:ext cx="6972570" cy="2718957"/>
          </a:xfrm>
          <a:prstGeom prst="rect">
            <a:avLst/>
          </a:prstGeom>
        </p:spPr>
      </p:pic>
      <p:sp>
        <p:nvSpPr>
          <p:cNvPr id="5" name="Rectangle 2">
            <a:extLst>
              <a:ext uri="{FF2B5EF4-FFF2-40B4-BE49-F238E27FC236}">
                <a16:creationId xmlns:a16="http://schemas.microsoft.com/office/drawing/2014/main" xmlns="" id="{AD9AB38C-1731-4060-8353-32AB36891DBD}"/>
              </a:ext>
            </a:extLst>
          </p:cNvPr>
          <p:cNvSpPr txBox="1">
            <a:spLocks noChangeArrowheads="1"/>
          </p:cNvSpPr>
          <p:nvPr/>
        </p:nvSpPr>
        <p:spPr bwMode="auto">
          <a:xfrm>
            <a:off x="2708176" y="6110808"/>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err="1">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 name="Rectangle 5"/>
          <p:cNvSpPr/>
          <p:nvPr/>
        </p:nvSpPr>
        <p:spPr>
          <a:xfrm>
            <a:off x="3546376" y="980728"/>
            <a:ext cx="4572000" cy="1077218"/>
          </a:xfrm>
          <a:prstGeom prst="rect">
            <a:avLst/>
          </a:prstGeom>
        </p:spPr>
        <p:txBody>
          <a:bodyPr>
            <a:spAutoFit/>
          </a:bodyPr>
          <a:lstStyle/>
          <a:p>
            <a:r>
              <a:rPr lang="en-GB" sz="3200" dirty="0">
                <a:solidFill>
                  <a:srgbClr val="000099"/>
                </a:solidFill>
                <a:latin typeface="Calibri" panose="020F0502020204030204" pitchFamily="34" charset="0"/>
                <a:cs typeface="Calibri" panose="020F0502020204030204" pitchFamily="34" charset="0"/>
              </a:rPr>
              <a:t>Who gets a reminder and what does it look like?</a:t>
            </a:r>
          </a:p>
        </p:txBody>
      </p:sp>
      <p:pic>
        <p:nvPicPr>
          <p:cNvPr id="2" name="Recorded Sound">
            <a:hlinkClick r:id="" action="ppaction://media"/>
            <a:extLst>
              <a:ext uri="{FF2B5EF4-FFF2-40B4-BE49-F238E27FC236}">
                <a16:creationId xmlns:a16="http://schemas.microsoft.com/office/drawing/2014/main" xmlns="" id="{D0AE70E0-045B-427A-A9F6-4B64C0BB3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74328"/>
            <a:ext cx="406400" cy="406400"/>
          </a:xfrm>
          <a:prstGeom prst="rect">
            <a:avLst/>
          </a:prstGeom>
        </p:spPr>
      </p:pic>
    </p:spTree>
    <p:extLst>
      <p:ext uri="{BB962C8B-B14F-4D97-AF65-F5344CB8AC3E}">
        <p14:creationId xmlns:p14="http://schemas.microsoft.com/office/powerpoint/2010/main" val="832508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35402</TotalTime>
  <Words>416</Words>
  <Application>Microsoft Office PowerPoint</Application>
  <PresentationFormat>On-screen Show (4:3)</PresentationFormat>
  <Paragraphs>108</Paragraphs>
  <Slides>19</Slides>
  <Notes>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Black</vt:lpstr>
      <vt:lpstr>Arial Narrow</vt:lpstr>
      <vt:lpstr>Calibri</vt:lpstr>
      <vt:lpstr>Comic Sans MS</vt:lpstr>
      <vt:lpstr>CommonBullets</vt:lpstr>
      <vt:lpstr>Times New Roman</vt:lpstr>
      <vt:lpstr>Default Design</vt:lpstr>
      <vt:lpstr>VQManager  </vt:lpstr>
      <vt:lpstr>VQManager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Reporting</vt:lpstr>
      <vt:lpstr>VQManager</vt:lpstr>
      <vt:lpstr>VQManager</vt:lpstr>
      <vt:lpstr>Progress review complete – trigger a Progression Tracker?</vt:lpstr>
      <vt:lpstr>VQManager  </vt:lpstr>
      <vt:lpstr>VQManager  </vt:lpstr>
    </vt:vector>
  </TitlesOfParts>
  <Company>Learning Dimension 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Wayne Soutter</dc:creator>
  <cp:lastModifiedBy>Paul Greenhalgh</cp:lastModifiedBy>
  <cp:revision>538</cp:revision>
  <dcterms:created xsi:type="dcterms:W3CDTF">2000-12-07T15:45:22Z</dcterms:created>
  <dcterms:modified xsi:type="dcterms:W3CDTF">2020-04-06T13:07:57Z</dcterms:modified>
</cp:coreProperties>
</file>