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1"/>
  </p:notesMasterIdLst>
  <p:handoutMasterIdLst>
    <p:handoutMasterId r:id="rId32"/>
  </p:handoutMasterIdLst>
  <p:sldIdLst>
    <p:sldId id="542" r:id="rId2"/>
    <p:sldId id="721" r:id="rId3"/>
    <p:sldId id="722" r:id="rId4"/>
    <p:sldId id="740" r:id="rId5"/>
    <p:sldId id="560" r:id="rId6"/>
    <p:sldId id="741" r:id="rId7"/>
    <p:sldId id="744" r:id="rId8"/>
    <p:sldId id="743" r:id="rId9"/>
    <p:sldId id="742" r:id="rId10"/>
    <p:sldId id="697" r:id="rId11"/>
    <p:sldId id="745" r:id="rId12"/>
    <p:sldId id="746" r:id="rId13"/>
    <p:sldId id="747" r:id="rId14"/>
    <p:sldId id="748" r:id="rId15"/>
    <p:sldId id="749" r:id="rId16"/>
    <p:sldId id="750" r:id="rId17"/>
    <p:sldId id="751" r:id="rId18"/>
    <p:sldId id="752" r:id="rId19"/>
    <p:sldId id="753" r:id="rId20"/>
    <p:sldId id="754" r:id="rId21"/>
    <p:sldId id="755" r:id="rId22"/>
    <p:sldId id="756" r:id="rId23"/>
    <p:sldId id="757" r:id="rId24"/>
    <p:sldId id="758" r:id="rId25"/>
    <p:sldId id="759" r:id="rId26"/>
    <p:sldId id="760" r:id="rId27"/>
    <p:sldId id="761" r:id="rId28"/>
    <p:sldId id="762" r:id="rId29"/>
    <p:sldId id="738" r:id="rId30"/>
  </p:sldIdLst>
  <p:sldSz cx="9144000" cy="6858000" type="screen4x3"/>
  <p:notesSz cx="6797675" cy="9928225"/>
  <p:defaultTextStyle>
    <a:defPPr>
      <a:defRPr lang="en-GB"/>
    </a:defPPr>
    <a:lvl1pPr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C0C0"/>
    <a:srgbClr val="DDDDDD"/>
    <a:srgbClr val="000099"/>
    <a:srgbClr val="B2B2B2"/>
    <a:srgbClr val="FF99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9926" autoAdjust="0"/>
    <p:restoredTop sz="93960" autoAdjust="0"/>
  </p:normalViewPr>
  <p:slideViewPr>
    <p:cSldViewPr>
      <p:cViewPr varScale="1">
        <p:scale>
          <a:sx n="74" d="100"/>
          <a:sy n="74" d="100"/>
        </p:scale>
        <p:origin x="1668" y="7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p:cViewPr varScale="1">
        <p:scale>
          <a:sx n="52" d="100"/>
          <a:sy n="52" d="100"/>
        </p:scale>
        <p:origin x="295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xmlns="" id="{361B4C75-7B20-468F-B439-C4105CDA9EAD}"/>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US" altLang="en-US" dirty="0"/>
          </a:p>
        </p:txBody>
      </p:sp>
      <p:sp>
        <p:nvSpPr>
          <p:cNvPr id="144387" name="Rectangle 3">
            <a:extLst>
              <a:ext uri="{FF2B5EF4-FFF2-40B4-BE49-F238E27FC236}">
                <a16:creationId xmlns:a16="http://schemas.microsoft.com/office/drawing/2014/main" xmlns="" id="{26853DC6-E56B-4979-973D-03530A4C6324}"/>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endParaRPr lang="en-US" altLang="en-US" dirty="0"/>
          </a:p>
        </p:txBody>
      </p:sp>
      <p:sp>
        <p:nvSpPr>
          <p:cNvPr id="144388" name="Rectangle 4">
            <a:extLst>
              <a:ext uri="{FF2B5EF4-FFF2-40B4-BE49-F238E27FC236}">
                <a16:creationId xmlns:a16="http://schemas.microsoft.com/office/drawing/2014/main" xmlns="" id="{E0136EAF-B717-4864-A300-C084247E4BB9}"/>
              </a:ext>
            </a:extLst>
          </p:cNvPr>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US" altLang="en-US" dirty="0"/>
          </a:p>
        </p:txBody>
      </p:sp>
      <p:sp>
        <p:nvSpPr>
          <p:cNvPr id="144389" name="Rectangle 5">
            <a:extLst>
              <a:ext uri="{FF2B5EF4-FFF2-40B4-BE49-F238E27FC236}">
                <a16:creationId xmlns:a16="http://schemas.microsoft.com/office/drawing/2014/main" xmlns="" id="{97E85068-11AF-4663-B51E-99C6BF5AF3B8}"/>
              </a:ext>
            </a:extLst>
          </p:cNvPr>
          <p:cNvSpPr>
            <a:spLocks noGrp="1" noChangeArrowheads="1"/>
          </p:cNvSpPr>
          <p:nvPr>
            <p:ph type="sldNum" sz="quarter" idx="3"/>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fld id="{AD7ECB46-1F94-4D1D-9E6E-847B90EDBDFB}" type="slidenum">
              <a:rPr lang="en-US" altLang="en-US"/>
              <a:pPr>
                <a:defRPr/>
              </a:pPr>
              <a:t>‹#›</a:t>
            </a:fld>
            <a:endParaRPr lang="en-US" altLang="en-US" dirty="0"/>
          </a:p>
        </p:txBody>
      </p:sp>
    </p:spTree>
    <p:extLst>
      <p:ext uri="{BB962C8B-B14F-4D97-AF65-F5344CB8AC3E}">
        <p14:creationId xmlns:p14="http://schemas.microsoft.com/office/powerpoint/2010/main" val="736896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0BB90176-6049-4B97-93D7-FD2978932FB0}"/>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GB" altLang="en-US" dirty="0"/>
          </a:p>
        </p:txBody>
      </p:sp>
      <p:sp>
        <p:nvSpPr>
          <p:cNvPr id="6147" name="Rectangle 3">
            <a:extLst>
              <a:ext uri="{FF2B5EF4-FFF2-40B4-BE49-F238E27FC236}">
                <a16:creationId xmlns:a16="http://schemas.microsoft.com/office/drawing/2014/main" xmlns="" id="{4755DA11-4792-4426-B5D2-33BC16F93EAD}"/>
              </a:ext>
            </a:extLst>
          </p:cNvPr>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endParaRPr lang="en-GB" altLang="en-US" dirty="0"/>
          </a:p>
        </p:txBody>
      </p:sp>
      <p:sp>
        <p:nvSpPr>
          <p:cNvPr id="2052" name="Rectangle 4">
            <a:extLst>
              <a:ext uri="{FF2B5EF4-FFF2-40B4-BE49-F238E27FC236}">
                <a16:creationId xmlns:a16="http://schemas.microsoft.com/office/drawing/2014/main" xmlns="" id="{124D3057-E581-4344-94E6-43219D370312}"/>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a16="http://schemas.microsoft.com/office/drawing/2014/main" xmlns="" id="{0A8F48ED-8EF5-46D5-8E2F-9EA313F8CD84}"/>
              </a:ext>
            </a:extLst>
          </p:cNvPr>
          <p:cNvSpPr>
            <a:spLocks noGrp="1" noChangeArrowheads="1"/>
          </p:cNvSpPr>
          <p:nvPr>
            <p:ph type="body" sz="quarter" idx="3"/>
          </p:nvPr>
        </p:nvSpPr>
        <p:spPr bwMode="auto">
          <a:xfrm>
            <a:off x="906463" y="4716463"/>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150" name="Rectangle 6">
            <a:extLst>
              <a:ext uri="{FF2B5EF4-FFF2-40B4-BE49-F238E27FC236}">
                <a16:creationId xmlns:a16="http://schemas.microsoft.com/office/drawing/2014/main" xmlns="" id="{70F1823A-DFFF-4074-9905-04D7F8C41216}"/>
              </a:ext>
            </a:extLst>
          </p:cNvPr>
          <p:cNvSpPr>
            <a:spLocks noGrp="1" noChangeArrowheads="1"/>
          </p:cNvSpPr>
          <p:nvPr>
            <p:ph type="ftr" sz="quarter" idx="4"/>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GB" altLang="en-US" dirty="0"/>
          </a:p>
        </p:txBody>
      </p:sp>
      <p:sp>
        <p:nvSpPr>
          <p:cNvPr id="6151" name="Rectangle 7">
            <a:extLst>
              <a:ext uri="{FF2B5EF4-FFF2-40B4-BE49-F238E27FC236}">
                <a16:creationId xmlns:a16="http://schemas.microsoft.com/office/drawing/2014/main" xmlns="" id="{F00071FD-2273-4F51-863F-7FCA0D0FD9A1}"/>
              </a:ext>
            </a:extLst>
          </p:cNvPr>
          <p:cNvSpPr>
            <a:spLocks noGrp="1" noChangeArrowheads="1"/>
          </p:cNvSpPr>
          <p:nvPr>
            <p:ph type="sldNum" sz="quarter" idx="5"/>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fld id="{322A35F0-ED50-4CF5-AB8A-690CB94A5C51}" type="slidenum">
              <a:rPr lang="en-GB" altLang="en-US"/>
              <a:pPr>
                <a:defRPr/>
              </a:pPr>
              <a:t>‹#›</a:t>
            </a:fld>
            <a:endParaRPr lang="en-GB" altLang="en-US" dirty="0"/>
          </a:p>
        </p:txBody>
      </p:sp>
    </p:spTree>
    <p:extLst>
      <p:ext uri="{BB962C8B-B14F-4D97-AF65-F5344CB8AC3E}">
        <p14:creationId xmlns:p14="http://schemas.microsoft.com/office/powerpoint/2010/main" val="545079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83015512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704072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1900" y="1143000"/>
            <a:ext cx="1562100" cy="5715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895600" y="1143000"/>
            <a:ext cx="4533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29889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09625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91519216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895600" y="1143000"/>
            <a:ext cx="2895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943600" y="1143000"/>
            <a:ext cx="2895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072994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15427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090473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162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6118304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1347977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36D65EE6-0026-4C7E-BC1E-97F6614173C6}"/>
              </a:ext>
            </a:extLst>
          </p:cNvPr>
          <p:cNvSpPr>
            <a:spLocks noGrp="1" noChangeArrowheads="1"/>
          </p:cNvSpPr>
          <p:nvPr>
            <p:ph type="title"/>
          </p:nvPr>
        </p:nvSpPr>
        <p:spPr bwMode="auto">
          <a:xfrm>
            <a:off x="2895600" y="5867400"/>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a:t>
            </a:r>
          </a:p>
        </p:txBody>
      </p:sp>
      <p:sp>
        <p:nvSpPr>
          <p:cNvPr id="1027" name="Rectangle 3">
            <a:extLst>
              <a:ext uri="{FF2B5EF4-FFF2-40B4-BE49-F238E27FC236}">
                <a16:creationId xmlns:a16="http://schemas.microsoft.com/office/drawing/2014/main" xmlns="" id="{ECBB28C2-6CE0-4FCD-8315-C18584C855CD}"/>
              </a:ext>
            </a:extLst>
          </p:cNvPr>
          <p:cNvSpPr>
            <a:spLocks noGrp="1" noChangeArrowheads="1"/>
          </p:cNvSpPr>
          <p:nvPr>
            <p:ph type="body" idx="1"/>
          </p:nvPr>
        </p:nvSpPr>
        <p:spPr bwMode="auto">
          <a:xfrm>
            <a:off x="2895600" y="1143000"/>
            <a:ext cx="5943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p:titleStyle>
    <p:bodyStyle>
      <a:lvl1pPr marL="342900" indent="-342900" algn="l" rtl="0" eaLnBrk="0" fontAlgn="base" hangingPunct="0">
        <a:spcBef>
          <a:spcPct val="20000"/>
        </a:spcBef>
        <a:spcAft>
          <a:spcPct val="0"/>
        </a:spcAft>
        <a:buClr>
          <a:srgbClr val="000099"/>
        </a:buClr>
        <a:buChar char="•"/>
        <a:defRPr sz="36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99"/>
        </a:buClr>
        <a:buFont typeface="CommonBullets"/>
        <a:buChar char="&gt;"/>
        <a:defRPr sz="32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0099"/>
        </a:buClr>
        <a:buChar char="•"/>
        <a:defRPr sz="32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0099"/>
        </a:buClr>
        <a:buChar char="–"/>
        <a:defRPr sz="32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0099"/>
        </a:buClr>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a16="http://schemas.microsoft.com/office/drawing/2014/main" xmlns="" id="{16F826C5-D62F-4F50-8225-AB36C53B74D7}"/>
              </a:ext>
            </a:extLst>
          </p:cNvPr>
          <p:cNvSpPr>
            <a:spLocks noGrp="1" noChangeArrowheads="1"/>
          </p:cNvSpPr>
          <p:nvPr>
            <p:ph type="body" idx="1"/>
          </p:nvPr>
        </p:nvSpPr>
        <p:spPr>
          <a:xfrm>
            <a:off x="2483196" y="620688"/>
            <a:ext cx="6628048" cy="1471612"/>
          </a:xfrm>
        </p:spPr>
        <p:txBody>
          <a:bodyPr/>
          <a:lstStyle/>
          <a:p>
            <a:pPr marL="0" indent="0" algn="ctr">
              <a:buNone/>
            </a:pPr>
            <a:r>
              <a:rPr lang="en-GB" altLang="en-US" sz="4000" b="1" dirty="0">
                <a:latin typeface="Calibri" panose="020F0502020204030204" pitchFamily="34" charset="0"/>
                <a:cs typeface="Calibri" panose="020F0502020204030204" pitchFamily="34" charset="0"/>
              </a:rPr>
              <a:t>Each slide has voice commentary if required.</a:t>
            </a:r>
          </a:p>
          <a:p>
            <a:pPr marL="0" indent="0" algn="ctr">
              <a:buFontTx/>
              <a:buNone/>
            </a:pPr>
            <a:r>
              <a:rPr lang="en-GB" altLang="en-US" sz="4000" b="1" dirty="0">
                <a:latin typeface="Calibri" panose="020F0502020204030204" pitchFamily="34" charset="0"/>
                <a:cs typeface="Calibri" panose="020F0502020204030204" pitchFamily="34" charset="0"/>
              </a:rPr>
              <a:t>Select the loudspeaker icon top left corner to reveal the audio control </a:t>
            </a:r>
          </a:p>
        </p:txBody>
      </p:sp>
      <p:pic>
        <p:nvPicPr>
          <p:cNvPr id="4" name="Picture 3"/>
          <p:cNvPicPr>
            <a:picLocks noChangeAspect="1"/>
          </p:cNvPicPr>
          <p:nvPr/>
        </p:nvPicPr>
        <p:blipFill>
          <a:blip r:embed="rId2"/>
          <a:stretch>
            <a:fillRect/>
          </a:stretch>
        </p:blipFill>
        <p:spPr>
          <a:xfrm>
            <a:off x="2761270" y="4192284"/>
            <a:ext cx="6071900" cy="1973020"/>
          </a:xfrm>
          <a:prstGeom prst="rect">
            <a:avLst/>
          </a:prstGeom>
        </p:spPr>
      </p:pic>
      <p:sp>
        <p:nvSpPr>
          <p:cNvPr id="5" name="Rectangle 4"/>
          <p:cNvSpPr/>
          <p:nvPr/>
        </p:nvSpPr>
        <p:spPr bwMode="auto">
          <a:xfrm>
            <a:off x="5212432" y="4365104"/>
            <a:ext cx="871736" cy="720080"/>
          </a:xfrm>
          <a:prstGeom prst="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003399"/>
              </a:buClr>
              <a:buSzPct val="125000"/>
              <a:buFontTx/>
              <a:buChar char="•"/>
              <a:tabLst/>
            </a:pPr>
            <a:endParaRPr kumimoji="0" lang="en-GB" sz="2400" b="1"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554490" y="1513296"/>
            <a:ext cx="6515100" cy="2160587"/>
          </a:xfrm>
        </p:spPr>
        <p:txBody>
          <a:bodyPr>
            <a:noAutofit/>
          </a:bodyPr>
          <a:lstStyle/>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400" dirty="0">
                <a:latin typeface="Calibri" panose="020F0502020204030204" pitchFamily="34" charset="0"/>
                <a:cs typeface="Calibri" panose="020F0502020204030204" pitchFamily="34" charset="0"/>
              </a:rPr>
              <a:t>Enter template plan details:</a:t>
            </a: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8C83A9E6-A6E5-4C74-98B2-2BAC21AC2EE0}"/>
              </a:ext>
            </a:extLst>
          </p:cNvPr>
          <p:cNvPicPr>
            <a:picLocks noChangeAspect="1"/>
          </p:cNvPicPr>
          <p:nvPr/>
        </p:nvPicPr>
        <p:blipFill>
          <a:blip r:embed="rId4"/>
          <a:stretch>
            <a:fillRect/>
          </a:stretch>
        </p:blipFill>
        <p:spPr>
          <a:xfrm>
            <a:off x="2573955" y="2348880"/>
            <a:ext cx="6476170" cy="3673536"/>
          </a:xfrm>
          <a:prstGeom prst="rect">
            <a:avLst/>
          </a:prstGeom>
        </p:spPr>
      </p:pic>
      <p:sp>
        <p:nvSpPr>
          <p:cNvPr id="8" name="Rectangle 7"/>
          <p:cNvSpPr/>
          <p:nvPr/>
        </p:nvSpPr>
        <p:spPr>
          <a:xfrm>
            <a:off x="2896145" y="1021289"/>
            <a:ext cx="5831789" cy="461665"/>
          </a:xfrm>
          <a:prstGeom prst="rect">
            <a:avLst/>
          </a:prstGeom>
        </p:spPr>
        <p:txBody>
          <a:bodyPr wrap="none">
            <a:spAutoFit/>
          </a:bodyPr>
          <a:lstStyle/>
          <a:p>
            <a:pPr marL="0" indent="0" algn="ctr">
              <a:buNone/>
            </a:pPr>
            <a:r>
              <a:rPr lang="en-GB" dirty="0">
                <a:latin typeface="Calibri" panose="020F0502020204030204" pitchFamily="34" charset="0"/>
                <a:cs typeface="Calibri" panose="020F0502020204030204" pitchFamily="34" charset="0"/>
              </a:rPr>
              <a:t>Using the File Library with Assessment Plans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642521"/>
            <a:ext cx="609600" cy="609600"/>
          </a:xfrm>
          <a:prstGeom prst="rect">
            <a:avLst/>
          </a:prstGeom>
        </p:spPr>
      </p:pic>
    </p:spTree>
    <p:extLst>
      <p:ext uri="{BB962C8B-B14F-4D97-AF65-F5344CB8AC3E}">
        <p14:creationId xmlns:p14="http://schemas.microsoft.com/office/powerpoint/2010/main" val="204891772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643484" y="1628800"/>
            <a:ext cx="6515100" cy="2160587"/>
          </a:xfrm>
        </p:spPr>
        <p:txBody>
          <a:bodyPr>
            <a:noAutofit/>
          </a:bodyPr>
          <a:lstStyle/>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400" dirty="0">
                <a:latin typeface="Calibri" panose="020F0502020204030204" pitchFamily="34" charset="0"/>
                <a:cs typeface="Calibri" panose="020F0502020204030204" pitchFamily="34" charset="0"/>
              </a:rPr>
              <a:t>Then attach the files you have uploaded to the file library area to your plan template</a:t>
            </a: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48CA17FF-7809-4AB2-9432-0960BEFA9617}"/>
              </a:ext>
            </a:extLst>
          </p:cNvPr>
          <p:cNvPicPr>
            <a:picLocks noChangeAspect="1"/>
          </p:cNvPicPr>
          <p:nvPr/>
        </p:nvPicPr>
        <p:blipFill>
          <a:blip r:embed="rId4"/>
          <a:stretch>
            <a:fillRect/>
          </a:stretch>
        </p:blipFill>
        <p:spPr>
          <a:xfrm>
            <a:off x="2801855" y="2709093"/>
            <a:ext cx="6198358" cy="3018797"/>
          </a:xfrm>
          <a:prstGeom prst="rect">
            <a:avLst/>
          </a:prstGeom>
        </p:spPr>
      </p:pic>
      <p:sp>
        <p:nvSpPr>
          <p:cNvPr id="8" name="Rectangle 7"/>
          <p:cNvSpPr/>
          <p:nvPr/>
        </p:nvSpPr>
        <p:spPr>
          <a:xfrm>
            <a:off x="2801855" y="1027625"/>
            <a:ext cx="5831789" cy="461665"/>
          </a:xfrm>
          <a:prstGeom prst="rect">
            <a:avLst/>
          </a:prstGeom>
        </p:spPr>
        <p:txBody>
          <a:bodyPr wrap="none">
            <a:spAutoFit/>
          </a:bodyPr>
          <a:lstStyle/>
          <a:p>
            <a:pPr marL="0" indent="0" algn="ctr">
              <a:buNone/>
            </a:pPr>
            <a:r>
              <a:rPr lang="en-GB" dirty="0">
                <a:latin typeface="Calibri" panose="020F0502020204030204" pitchFamily="34" charset="0"/>
                <a:cs typeface="Calibri" panose="020F0502020204030204" pitchFamily="34" charset="0"/>
              </a:rPr>
              <a:t>Using the File Library with Assessment Plans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631584"/>
            <a:ext cx="609600" cy="609600"/>
          </a:xfrm>
          <a:prstGeom prst="rect">
            <a:avLst/>
          </a:prstGeom>
        </p:spPr>
      </p:pic>
    </p:spTree>
    <p:extLst>
      <p:ext uri="{BB962C8B-B14F-4D97-AF65-F5344CB8AC3E}">
        <p14:creationId xmlns:p14="http://schemas.microsoft.com/office/powerpoint/2010/main" val="372329802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573955" y="781472"/>
            <a:ext cx="6515100" cy="2160587"/>
          </a:xfrm>
        </p:spPr>
        <p:txBody>
          <a:bodyPr>
            <a:noAutofit/>
          </a:bodyPr>
          <a:lstStyle/>
          <a:p>
            <a:pPr marL="0" indent="0">
              <a:buFontTx/>
              <a:buNone/>
              <a:defRPr/>
            </a:pPr>
            <a:endParaRPr lang="en-GB" sz="1400" b="1" dirty="0">
              <a:latin typeface="Calibri" panose="020F0502020204030204" pitchFamily="34" charset="0"/>
              <a:cs typeface="Calibri" panose="020F0502020204030204" pitchFamily="34" charset="0"/>
            </a:endParaRPr>
          </a:p>
          <a:p>
            <a:pPr marL="0" indent="0">
              <a:buNone/>
            </a:pPr>
            <a:r>
              <a:rPr lang="en-GB" sz="1400" dirty="0">
                <a:latin typeface="Calibri" panose="020F0502020204030204" pitchFamily="34" charset="0"/>
                <a:cs typeface="Calibri" panose="020F0502020204030204" pitchFamily="34" charset="0"/>
              </a:rPr>
              <a:t>You can then share the plan template with as many learners as you wish, one of the whole cohort.  The plan can be used editing and re-shared once it has been created. Then share the files you have uploaded to the file library area</a:t>
            </a:r>
          </a:p>
          <a:p>
            <a:pPr marL="0" indent="0">
              <a:buNone/>
            </a:pPr>
            <a:r>
              <a:rPr lang="en-GB" sz="1400" dirty="0">
                <a:latin typeface="Calibri" panose="020F0502020204030204" pitchFamily="34" charset="0"/>
                <a:cs typeface="Calibri" panose="020F0502020204030204" pitchFamily="34" charset="0"/>
              </a:rPr>
              <a:t>NB – any with red writing against them mean either:</a:t>
            </a:r>
          </a:p>
          <a:p>
            <a:r>
              <a:rPr lang="en-GB" sz="1400" dirty="0">
                <a:latin typeface="Calibri" panose="020F0502020204030204" pitchFamily="34" charset="0"/>
                <a:cs typeface="Calibri" panose="020F0502020204030204" pitchFamily="34" charset="0"/>
              </a:rPr>
              <a:t>They have not been assigned the qualification the  plan addresses</a:t>
            </a:r>
          </a:p>
          <a:p>
            <a:r>
              <a:rPr lang="en-GB" sz="1400" dirty="0">
                <a:latin typeface="Calibri" panose="020F0502020204030204" pitchFamily="34" charset="0"/>
                <a:cs typeface="Calibri" panose="020F0502020204030204" pitchFamily="34" charset="0"/>
              </a:rPr>
              <a:t>They have not been assigned the unit within the qualification the plan addresses</a:t>
            </a: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7485F3C0-FA42-472C-8FD1-427AE4C4D775}"/>
              </a:ext>
            </a:extLst>
          </p:cNvPr>
          <p:cNvPicPr>
            <a:picLocks noChangeAspect="1"/>
          </p:cNvPicPr>
          <p:nvPr/>
        </p:nvPicPr>
        <p:blipFill>
          <a:blip r:embed="rId4"/>
          <a:stretch>
            <a:fillRect/>
          </a:stretch>
        </p:blipFill>
        <p:spPr>
          <a:xfrm>
            <a:off x="2915817" y="2679921"/>
            <a:ext cx="5148063" cy="3490072"/>
          </a:xfrm>
          <a:prstGeom prst="rect">
            <a:avLst/>
          </a:prstGeom>
        </p:spPr>
      </p:pic>
      <p:sp>
        <p:nvSpPr>
          <p:cNvPr id="8" name="Rectangle 7"/>
          <p:cNvSpPr/>
          <p:nvPr/>
        </p:nvSpPr>
        <p:spPr>
          <a:xfrm>
            <a:off x="2573955" y="539537"/>
            <a:ext cx="5831789" cy="461665"/>
          </a:xfrm>
          <a:prstGeom prst="rect">
            <a:avLst/>
          </a:prstGeom>
        </p:spPr>
        <p:txBody>
          <a:bodyPr wrap="none">
            <a:spAutoFit/>
          </a:bodyPr>
          <a:lstStyle/>
          <a:p>
            <a:pPr marL="0" indent="0" algn="ctr">
              <a:buNone/>
            </a:pPr>
            <a:r>
              <a:rPr lang="en-GB" dirty="0">
                <a:latin typeface="Calibri" panose="020F0502020204030204" pitchFamily="34" charset="0"/>
                <a:cs typeface="Calibri" panose="020F0502020204030204" pitchFamily="34" charset="0"/>
              </a:rPr>
              <a:t>Using the File Library with Assessment Plans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696402"/>
            <a:ext cx="609600" cy="609600"/>
          </a:xfrm>
          <a:prstGeom prst="rect">
            <a:avLst/>
          </a:prstGeom>
        </p:spPr>
      </p:pic>
    </p:spTree>
    <p:extLst>
      <p:ext uri="{BB962C8B-B14F-4D97-AF65-F5344CB8AC3E}">
        <p14:creationId xmlns:p14="http://schemas.microsoft.com/office/powerpoint/2010/main" val="274465235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519264" y="1485370"/>
            <a:ext cx="6515100" cy="2160587"/>
          </a:xfrm>
        </p:spPr>
        <p:txBody>
          <a:bodyPr>
            <a:noAutofit/>
          </a:bodyPr>
          <a:lstStyle/>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400" dirty="0">
                <a:latin typeface="Calibri" panose="020F0502020204030204" pitchFamily="34" charset="0"/>
                <a:cs typeface="Calibri" panose="020F0502020204030204" pitchFamily="34" charset="0"/>
              </a:rPr>
              <a:t>Once assigned, the learner will receive a notification of the plan,  confirm receipt of the plan and  start following the instructions to create the evidence in support of it</a:t>
            </a: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19E54571-5B02-4CDE-91D5-4132F93A8401}"/>
              </a:ext>
            </a:extLst>
          </p:cNvPr>
          <p:cNvPicPr>
            <a:picLocks noChangeAspect="1"/>
          </p:cNvPicPr>
          <p:nvPr/>
        </p:nvPicPr>
        <p:blipFill>
          <a:blip r:embed="rId4"/>
          <a:stretch>
            <a:fillRect/>
          </a:stretch>
        </p:blipFill>
        <p:spPr>
          <a:xfrm>
            <a:off x="2339752" y="3068960"/>
            <a:ext cx="6694612" cy="2295144"/>
          </a:xfrm>
          <a:prstGeom prst="rect">
            <a:avLst/>
          </a:prstGeom>
        </p:spPr>
      </p:pic>
      <p:sp>
        <p:nvSpPr>
          <p:cNvPr id="8" name="Rectangle 7"/>
          <p:cNvSpPr/>
          <p:nvPr/>
        </p:nvSpPr>
        <p:spPr>
          <a:xfrm>
            <a:off x="2771163" y="871431"/>
            <a:ext cx="5831789" cy="461665"/>
          </a:xfrm>
          <a:prstGeom prst="rect">
            <a:avLst/>
          </a:prstGeom>
        </p:spPr>
        <p:txBody>
          <a:bodyPr wrap="none">
            <a:spAutoFit/>
          </a:bodyPr>
          <a:lstStyle/>
          <a:p>
            <a:pPr marL="0" indent="0" algn="ctr">
              <a:buNone/>
            </a:pPr>
            <a:r>
              <a:rPr lang="en-GB" dirty="0">
                <a:latin typeface="Calibri" panose="020F0502020204030204" pitchFamily="34" charset="0"/>
                <a:cs typeface="Calibri" panose="020F0502020204030204" pitchFamily="34" charset="0"/>
              </a:rPr>
              <a:t>Using the File Library with Assessment Plans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695693"/>
            <a:ext cx="609600" cy="609600"/>
          </a:xfrm>
          <a:prstGeom prst="rect">
            <a:avLst/>
          </a:prstGeom>
        </p:spPr>
      </p:pic>
    </p:spTree>
    <p:extLst>
      <p:ext uri="{BB962C8B-B14F-4D97-AF65-F5344CB8AC3E}">
        <p14:creationId xmlns:p14="http://schemas.microsoft.com/office/powerpoint/2010/main" val="203163238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VQManager</a:t>
            </a:r>
          </a:p>
        </p:txBody>
      </p:sp>
      <p:pic>
        <p:nvPicPr>
          <p:cNvPr id="4" name="Content Placeholder 3"/>
          <p:cNvPicPr>
            <a:picLocks noGrp="1" noChangeAspect="1"/>
          </p:cNvPicPr>
          <p:nvPr>
            <p:ph idx="1"/>
          </p:nvPr>
        </p:nvPicPr>
        <p:blipFill>
          <a:blip r:embed="rId4"/>
          <a:stretch>
            <a:fillRect/>
          </a:stretch>
        </p:blipFill>
        <p:spPr>
          <a:xfrm>
            <a:off x="2895600" y="2348378"/>
            <a:ext cx="5943600" cy="3488796"/>
          </a:xfrm>
          <a:prstGeom prst="rect">
            <a:avLst/>
          </a:prstGeom>
        </p:spPr>
      </p:pic>
      <p:sp>
        <p:nvSpPr>
          <p:cNvPr id="5" name="TextBox 4"/>
          <p:cNvSpPr txBox="1"/>
          <p:nvPr/>
        </p:nvSpPr>
        <p:spPr>
          <a:xfrm>
            <a:off x="2663280" y="1413180"/>
            <a:ext cx="6480720" cy="523220"/>
          </a:xfrm>
          <a:prstGeom prst="rect">
            <a:avLst/>
          </a:prstGeom>
          <a:noFill/>
        </p:spPr>
        <p:txBody>
          <a:bodyPr wrap="square" rtlCol="0">
            <a:spAutoFit/>
          </a:bodyPr>
          <a:lstStyle/>
          <a:p>
            <a:r>
              <a:rPr lang="en-GB" sz="1400" b="0" dirty="0">
                <a:latin typeface="Calibri" panose="020F0502020204030204" pitchFamily="34" charset="0"/>
                <a:cs typeface="Calibri" panose="020F0502020204030204" pitchFamily="34" charset="0"/>
              </a:rPr>
              <a:t>Once evidence is ready, it can be uploaded by the learner and mapped to the plan in the “Log evidence” page.</a:t>
            </a:r>
          </a:p>
        </p:txBody>
      </p:sp>
      <p:sp>
        <p:nvSpPr>
          <p:cNvPr id="6" name="Rectangle 5"/>
          <p:cNvSpPr/>
          <p:nvPr/>
        </p:nvSpPr>
        <p:spPr>
          <a:xfrm>
            <a:off x="3016805" y="739095"/>
            <a:ext cx="5831789" cy="461665"/>
          </a:xfrm>
          <a:prstGeom prst="rect">
            <a:avLst/>
          </a:prstGeom>
        </p:spPr>
        <p:txBody>
          <a:bodyPr wrap="none">
            <a:spAutoFit/>
          </a:bodyPr>
          <a:lstStyle/>
          <a:p>
            <a:pPr marL="0" indent="0" algn="ctr">
              <a:buNone/>
            </a:pPr>
            <a:r>
              <a:rPr lang="en-GB" dirty="0">
                <a:latin typeface="Calibri" panose="020F0502020204030204" pitchFamily="34" charset="0"/>
                <a:cs typeface="Calibri" panose="020F0502020204030204" pitchFamily="34" charset="0"/>
              </a:rPr>
              <a:t>Using the File Library with Assessment Plans</a:t>
            </a:r>
          </a:p>
        </p:txBody>
      </p:sp>
      <p:sp>
        <p:nvSpPr>
          <p:cNvPr id="7" name="Rectangle 6"/>
          <p:cNvSpPr/>
          <p:nvPr/>
        </p:nvSpPr>
        <p:spPr bwMode="auto">
          <a:xfrm>
            <a:off x="3131840" y="2852936"/>
            <a:ext cx="5544616" cy="576064"/>
          </a:xfrm>
          <a:prstGeom prst="rect">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003399"/>
              </a:buClr>
              <a:buSzPct val="125000"/>
              <a:buFontTx/>
              <a:buChar char="•"/>
              <a:tabLst/>
            </a:pPr>
            <a:endParaRPr kumimoji="0" lang="en-GB" sz="2400" b="1" i="0" u="none" strike="noStrike" cap="none" normalizeH="0" baseline="0">
              <a:ln>
                <a:noFill/>
              </a:ln>
              <a:solidFill>
                <a:schemeClr val="tx1"/>
              </a:solidFill>
              <a:effectLst/>
              <a:latin typeface="Arial" panose="020B060402020202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529985"/>
            <a:ext cx="609600" cy="609600"/>
          </a:xfrm>
          <a:prstGeom prst="rect">
            <a:avLst/>
          </a:prstGeom>
        </p:spPr>
      </p:pic>
    </p:spTree>
    <p:extLst>
      <p:ext uri="{BB962C8B-B14F-4D97-AF65-F5344CB8AC3E}">
        <p14:creationId xmlns:p14="http://schemas.microsoft.com/office/powerpoint/2010/main" val="365696272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655691" y="666910"/>
            <a:ext cx="6011044"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Off the Job Training</a:t>
            </a: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r>
              <a:rPr lang="en-GB" sz="1400" b="1" dirty="0">
                <a:latin typeface="Calibri" panose="020F0502020204030204" pitchFamily="34" charset="0"/>
                <a:cs typeface="Calibri" panose="020F0502020204030204" pitchFamily="34" charset="0"/>
              </a:rPr>
              <a:t>The Apprenticeship Standard learners are required to show they have spent 20% of their paid working time on off-the-job training. </a:t>
            </a:r>
          </a:p>
          <a:p>
            <a:pPr marL="0" indent="0">
              <a:buNone/>
              <a:defRPr/>
            </a:pPr>
            <a:r>
              <a:rPr lang="en-GB" sz="1400" dirty="0">
                <a:latin typeface="Calibri" panose="020F0502020204030204" pitchFamily="34" charset="0"/>
                <a:cs typeface="Calibri" panose="020F0502020204030204" pitchFamily="34" charset="0"/>
              </a:rPr>
              <a:t>The off the job training fields will only appear in VQManager where the Centre Admin populates “working time” in the field in the learner user profile, i.e. the function is hidden for all users it is not relevant to.</a:t>
            </a:r>
          </a:p>
          <a:p>
            <a:pPr marL="0" indent="0">
              <a:buFontTx/>
              <a:buNone/>
              <a:defRPr/>
            </a:pPr>
            <a:endParaRPr lang="en-GB" sz="1400" b="1" dirty="0">
              <a:latin typeface="Calibri" panose="020F0502020204030204" pitchFamily="34" charset="0"/>
              <a:cs typeface="Calibri" panose="020F0502020204030204" pitchFamily="34" charset="0"/>
            </a:endParaRPr>
          </a:p>
          <a:p>
            <a:pPr marL="0" indent="0">
              <a:buFontTx/>
              <a:buNone/>
              <a:defRPr/>
            </a:pPr>
            <a:endParaRPr lang="en-GB" sz="1400" b="1" dirty="0">
              <a:latin typeface="Calibri" panose="020F0502020204030204" pitchFamily="34" charset="0"/>
              <a:cs typeface="Calibri" panose="020F0502020204030204" pitchFamily="34" charset="0"/>
            </a:endParaRPr>
          </a:p>
          <a:p>
            <a:pPr marL="0" indent="0">
              <a:buFontTx/>
              <a:buNone/>
              <a:defRPr/>
            </a:pPr>
            <a:endParaRPr lang="en-GB" sz="1400" b="1" dirty="0">
              <a:latin typeface="Calibri" panose="020F0502020204030204" pitchFamily="34" charset="0"/>
              <a:cs typeface="Calibri" panose="020F0502020204030204" pitchFamily="34" charset="0"/>
            </a:endParaRPr>
          </a:p>
          <a:p>
            <a:pPr marL="0" indent="0">
              <a:buNone/>
              <a:defRPr/>
            </a:pPr>
            <a:endParaRPr lang="en-GB" altLang="en-US" sz="1400" dirty="0">
              <a:solidFill>
                <a:srgbClr val="000000"/>
              </a:solidFill>
              <a:latin typeface="Calibri" panose="020F0502020204030204" pitchFamily="34" charset="0"/>
              <a:cs typeface="Calibri" panose="020F0502020204030204" pitchFamily="34" charset="0"/>
            </a:endParaRPr>
          </a:p>
          <a:p>
            <a:pPr marL="0" indent="0">
              <a:buNone/>
              <a:defRPr/>
            </a:pPr>
            <a:r>
              <a:rPr lang="en-GB" altLang="en-US" sz="1400" dirty="0">
                <a:solidFill>
                  <a:srgbClr val="000000"/>
                </a:solidFill>
                <a:latin typeface="Calibri" panose="020F0502020204030204" pitchFamily="34" charset="0"/>
                <a:cs typeface="Calibri" panose="020F0502020204030204" pitchFamily="34" charset="0"/>
              </a:rPr>
              <a:t>Because a calculated target is not always appropriate (in the case of working irregular hours, absences through illness etc), as an alternative you can simply type in the target for any individual learner.</a:t>
            </a:r>
            <a:endParaRPr lang="en-GB" altLang="en-US" sz="1600" dirty="0">
              <a:latin typeface="Calibri" panose="020F0502020204030204" pitchFamily="34" charset="0"/>
              <a:cs typeface="Calibri" panose="020F0502020204030204" pitchFamily="34" charset="0"/>
            </a:endParaRPr>
          </a:p>
        </p:txBody>
      </p:sp>
      <p:pic>
        <p:nvPicPr>
          <p:cNvPr id="16389" name="Picture 4">
            <a:extLst>
              <a:ext uri="{FF2B5EF4-FFF2-40B4-BE49-F238E27FC236}">
                <a16:creationId xmlns:a16="http://schemas.microsoft.com/office/drawing/2014/main" xmlns="" id="{7B0D25FC-AECA-41C5-9BEC-4EA9EF234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7188"/>
          <a:stretch>
            <a:fillRect/>
          </a:stretch>
        </p:blipFill>
        <p:spPr bwMode="auto">
          <a:xfrm>
            <a:off x="2895600" y="2653606"/>
            <a:ext cx="5474478" cy="8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stretch>
            <a:fillRect/>
          </a:stretch>
        </p:blipFill>
        <p:spPr>
          <a:xfrm>
            <a:off x="2952349" y="4303136"/>
            <a:ext cx="5417729" cy="172855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560" y="491991"/>
            <a:ext cx="609600" cy="609600"/>
          </a:xfrm>
          <a:prstGeom prst="rect">
            <a:avLst/>
          </a:prstGeom>
        </p:spPr>
      </p:pic>
    </p:spTree>
    <p:extLst>
      <p:ext uri="{BB962C8B-B14F-4D97-AF65-F5344CB8AC3E}">
        <p14:creationId xmlns:p14="http://schemas.microsoft.com/office/powerpoint/2010/main" val="84424336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49388" y="332656"/>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Off the Job Training</a:t>
            </a: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defRPr/>
            </a:pPr>
            <a:r>
              <a:rPr lang="en-GB" alt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rPr>
              <a:t>The current system uses the working hours, and the start and end dates for the learner, to work out total off-the-job hours required for the learner over the course of their study. (hours per week x 0.2) x no. of weeks between start and end date. </a:t>
            </a:r>
          </a:p>
          <a:p>
            <a:pPr marL="0" indent="0">
              <a:buNone/>
              <a:defRPr/>
            </a:pPr>
            <a:endParaRPr lang="en-GB" alt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r>
              <a:rPr lang="en-GB" sz="1400" dirty="0">
                <a:latin typeface="Calibri" panose="020F0502020204030204" pitchFamily="34" charset="0"/>
                <a:cs typeface="Calibri" panose="020F0502020204030204" pitchFamily="34" charset="0"/>
              </a:rPr>
              <a:t>Annual leave is not subtracted from this calculation. This provides a ‘buffer’ to make sure learners are fulfilling the 20% with some time to spare.  20% is a </a:t>
            </a:r>
            <a:r>
              <a:rPr lang="en-GB" sz="1400" i="1" dirty="0">
                <a:latin typeface="Calibri" panose="020F0502020204030204" pitchFamily="34" charset="0"/>
                <a:cs typeface="Calibri" panose="020F0502020204030204" pitchFamily="34" charset="0"/>
              </a:rPr>
              <a:t>minimum requirement</a:t>
            </a:r>
          </a:p>
          <a:p>
            <a:pPr marL="0" indent="0">
              <a:spcBef>
                <a:spcPct val="0"/>
              </a:spcBef>
              <a:buClrTx/>
              <a:buFontTx/>
              <a:buNone/>
              <a:defRPr/>
            </a:pPr>
            <a:endParaRPr lang="en-GB" alt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r>
              <a:rPr lang="en-GB" altLang="en-US" sz="1400" dirty="0">
                <a:solidFill>
                  <a:srgbClr val="000000"/>
                </a:solidFill>
                <a:latin typeface="Calibri" panose="020F0502020204030204" pitchFamily="34" charset="0"/>
                <a:ea typeface="Calibri" panose="020F0502020204030204" pitchFamily="34" charset="0"/>
                <a:cs typeface="Calibri" panose="020F0502020204030204" pitchFamily="34" charset="0"/>
              </a:rPr>
              <a:t>Target start date for OTJT is the earliest of the start dates for the qualifications assigned, and target end date is the last of the end dates for the qualifications assigned.</a:t>
            </a: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buFontTx/>
              <a:buNone/>
              <a:defRPr/>
            </a:pPr>
            <a:r>
              <a:rPr lang="en-GB" sz="1400" i="1" dirty="0">
                <a:latin typeface="Calibri" panose="020F0502020204030204" pitchFamily="34" charset="0"/>
                <a:cs typeface="Calibri" panose="020F0502020204030204" pitchFamily="34" charset="0"/>
              </a:rPr>
              <a:t>Where a learner has both GLH and OTJT set up against their account, users can log GLH and OTJT with different start and end times in the same log, (Activity or Diary), because these functions are completely separate. </a:t>
            </a:r>
            <a:endParaRPr lang="en-GB" sz="1400" dirty="0">
              <a:latin typeface="Calibri" panose="020F0502020204030204" pitchFamily="34" charset="0"/>
              <a:cs typeface="Calibri" panose="020F0502020204030204" pitchFamily="34" charset="0"/>
            </a:endParaRPr>
          </a:p>
          <a:p>
            <a:pPr marL="0" indent="0">
              <a:buNone/>
              <a:defRPr/>
            </a:pPr>
            <a:r>
              <a:rPr lang="en-GB" sz="1600" dirty="0">
                <a:latin typeface="Calibri" panose="020F0502020204030204" pitchFamily="34" charset="0"/>
                <a:cs typeface="Calibri" panose="020F0502020204030204" pitchFamily="34" charset="0"/>
              </a:rPr>
              <a:t>.</a:t>
            </a:r>
          </a:p>
          <a:p>
            <a:pPr marL="0" indent="0">
              <a:buFontTx/>
              <a:buNone/>
              <a:defRPr/>
            </a:pPr>
            <a:endParaRPr lang="en-GB" altLang="en-US" sz="1600" b="1" dirty="0">
              <a:solidFill>
                <a:srgbClr val="000000"/>
              </a:solidFill>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srcRect r="20045"/>
          <a:stretch/>
        </p:blipFill>
        <p:spPr>
          <a:xfrm>
            <a:off x="2369914" y="3771841"/>
            <a:ext cx="6674048" cy="76847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476672"/>
            <a:ext cx="609600" cy="609600"/>
          </a:xfrm>
          <a:prstGeom prst="rect">
            <a:avLst/>
          </a:prstGeom>
        </p:spPr>
      </p:pic>
      <p:sp>
        <p:nvSpPr>
          <p:cNvPr id="4" name="Rectangle 3"/>
          <p:cNvSpPr/>
          <p:nvPr/>
        </p:nvSpPr>
        <p:spPr bwMode="auto">
          <a:xfrm>
            <a:off x="2369914" y="3717032"/>
            <a:ext cx="6594574" cy="864096"/>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003399"/>
              </a:buClr>
              <a:buSzPct val="125000"/>
              <a:buFontTx/>
              <a:buChar char="•"/>
              <a:tabLst/>
            </a:pPr>
            <a:endParaRPr kumimoji="0" lang="en-GB" sz="2400" b="1"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84257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3768" y="764568"/>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Off the Job Training</a:t>
            </a:r>
          </a:p>
          <a:p>
            <a:pPr marL="0" indent="0">
              <a:buNone/>
            </a:pPr>
            <a:endParaRPr lang="en-GB" sz="1600" dirty="0">
              <a:latin typeface="Calibri" panose="020F0502020204030204" pitchFamily="34" charset="0"/>
              <a:cs typeface="Calibri" panose="020F0502020204030204" pitchFamily="34" charset="0"/>
            </a:endParaRPr>
          </a:p>
          <a:p>
            <a:pPr marL="0" indent="0">
              <a:buNone/>
            </a:pPr>
            <a:r>
              <a:rPr lang="en-GB" sz="1400" b="1" dirty="0">
                <a:latin typeface="Calibri" panose="020F0502020204030204" pitchFamily="34" charset="0"/>
                <a:cs typeface="Calibri" panose="020F0502020204030204" pitchFamily="34" charset="0"/>
              </a:rPr>
              <a:t>The Function for recording off the job training is located in both the Diary and Learner Activity Log for the assessor and the learner.</a:t>
            </a:r>
          </a:p>
          <a:p>
            <a:pPr marL="0" indent="0">
              <a:buNone/>
            </a:pPr>
            <a:r>
              <a:rPr lang="en-GB" sz="1400" dirty="0">
                <a:latin typeface="Calibri" panose="020F0502020204030204" pitchFamily="34" charset="0"/>
                <a:cs typeface="Calibri" panose="020F0502020204030204" pitchFamily="34" charset="0"/>
              </a:rPr>
              <a:t> OTJT duration can be recorded in hours and minutes. Start and end times can also be recorded if required, but are not essential.</a:t>
            </a:r>
          </a:p>
          <a:p>
            <a:endParaRPr lang="en-GB" sz="1600" dirty="0"/>
          </a:p>
          <a:p>
            <a:pPr marL="0" indent="0">
              <a:buNone/>
            </a:pPr>
            <a:endParaRPr lang="en-GB" sz="1600" dirty="0"/>
          </a:p>
          <a:p>
            <a:endParaRPr lang="en-GB" sz="1600" dirty="0"/>
          </a:p>
          <a:p>
            <a:endParaRPr lang="en-GB" sz="1600" dirty="0"/>
          </a:p>
          <a:p>
            <a:endParaRPr lang="en-GB" sz="1600" dirty="0"/>
          </a:p>
          <a:p>
            <a:endParaRPr lang="en-GB" sz="1600" dirty="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7" name="Picture 6"/>
          <p:cNvPicPr/>
          <p:nvPr/>
        </p:nvPicPr>
        <p:blipFill rotWithShape="1">
          <a:blip r:embed="rId4" cstate="print"/>
          <a:srcRect b="28810"/>
          <a:stretch/>
        </p:blipFill>
        <p:spPr>
          <a:xfrm>
            <a:off x="3275856" y="3008154"/>
            <a:ext cx="4114800" cy="161610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461963"/>
            <a:ext cx="609600" cy="609600"/>
          </a:xfrm>
          <a:prstGeom prst="rect">
            <a:avLst/>
          </a:prstGeom>
        </p:spPr>
      </p:pic>
    </p:spTree>
    <p:extLst>
      <p:ext uri="{BB962C8B-B14F-4D97-AF65-F5344CB8AC3E}">
        <p14:creationId xmlns:p14="http://schemas.microsoft.com/office/powerpoint/2010/main" val="37724147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6EB1807C-4946-4188-9EE4-90D48DD03D6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17411" name="Rectangle 14">
            <a:extLst>
              <a:ext uri="{FF2B5EF4-FFF2-40B4-BE49-F238E27FC236}">
                <a16:creationId xmlns:a16="http://schemas.microsoft.com/office/drawing/2014/main" xmlns="" id="{2F6F65DE-3D43-46A6-B717-9BA68C4645E0}"/>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3" name="Rectangle 5">
            <a:extLst>
              <a:ext uri="{FF2B5EF4-FFF2-40B4-BE49-F238E27FC236}">
                <a16:creationId xmlns:a16="http://schemas.microsoft.com/office/drawing/2014/main" xmlns="" id="{D0C94D52-FDFB-4C81-B865-6E5C8D199EF7}"/>
              </a:ext>
            </a:extLst>
          </p:cNvPr>
          <p:cNvSpPr>
            <a:spLocks noChangeArrowheads="1"/>
          </p:cNvSpPr>
          <p:nvPr/>
        </p:nvSpPr>
        <p:spPr bwMode="auto">
          <a:xfrm>
            <a:off x="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4" name="Rectangle 6">
            <a:extLst>
              <a:ext uri="{FF2B5EF4-FFF2-40B4-BE49-F238E27FC236}">
                <a16:creationId xmlns:a16="http://schemas.microsoft.com/office/drawing/2014/main" xmlns="" id="{D511E965-22CC-422B-9EA6-243DC70E6A4A}"/>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5" name="Rectangle 7">
            <a:extLst>
              <a:ext uri="{FF2B5EF4-FFF2-40B4-BE49-F238E27FC236}">
                <a16:creationId xmlns:a16="http://schemas.microsoft.com/office/drawing/2014/main" xmlns="" id="{EB0F6E2F-7B8D-4625-844F-FCC98541ADC0}"/>
              </a:ext>
            </a:extLst>
          </p:cNvPr>
          <p:cNvSpPr>
            <a:spLocks noChangeArrowheads="1"/>
          </p:cNvSpPr>
          <p:nvPr/>
        </p:nvSpPr>
        <p:spPr bwMode="auto">
          <a:xfrm>
            <a:off x="2700338" y="1467940"/>
            <a:ext cx="6248400" cy="270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p:txBody>
      </p:sp>
      <p:sp>
        <p:nvSpPr>
          <p:cNvPr id="17416" name="Rectangle 8">
            <a:extLst>
              <a:ext uri="{FF2B5EF4-FFF2-40B4-BE49-F238E27FC236}">
                <a16:creationId xmlns:a16="http://schemas.microsoft.com/office/drawing/2014/main" xmlns="" id="{3851804E-3D14-45CF-9965-294424B05667}"/>
              </a:ext>
            </a:extLst>
          </p:cNvPr>
          <p:cNvSpPr>
            <a:spLocks noChangeArrowheads="1"/>
          </p:cNvSpPr>
          <p:nvPr/>
        </p:nvSpPr>
        <p:spPr bwMode="auto">
          <a:xfrm>
            <a:off x="0" y="200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7" name="Rectangle 9">
            <a:extLst>
              <a:ext uri="{FF2B5EF4-FFF2-40B4-BE49-F238E27FC236}">
                <a16:creationId xmlns:a16="http://schemas.microsoft.com/office/drawing/2014/main" xmlns="" id="{F8462365-A6C4-467B-9A9C-7D680CA5FEC3}"/>
              </a:ext>
            </a:extLst>
          </p:cNvPr>
          <p:cNvSpPr>
            <a:spLocks noChangeArrowheads="1"/>
          </p:cNvSpPr>
          <p:nvPr/>
        </p:nvSpPr>
        <p:spPr bwMode="auto">
          <a:xfrm>
            <a:off x="0" y="4305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8" name="Rectangle 5">
            <a:extLst>
              <a:ext uri="{FF2B5EF4-FFF2-40B4-BE49-F238E27FC236}">
                <a16:creationId xmlns:a16="http://schemas.microsoft.com/office/drawing/2014/main" xmlns="" id="{048AF361-73C9-443C-BC53-C14A9DBA5795}"/>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9" name="Rectangle 6">
            <a:extLst>
              <a:ext uri="{FF2B5EF4-FFF2-40B4-BE49-F238E27FC236}">
                <a16:creationId xmlns:a16="http://schemas.microsoft.com/office/drawing/2014/main" xmlns="" id="{B3207C07-12B2-4FE3-96FF-79B923EB7380}"/>
              </a:ext>
            </a:extLst>
          </p:cNvPr>
          <p:cNvSpPr>
            <a:spLocks noChangeArrowheads="1"/>
          </p:cNvSpPr>
          <p:nvPr/>
        </p:nvSpPr>
        <p:spPr bwMode="auto">
          <a:xfrm>
            <a:off x="0" y="3571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20" name="Rectangle 17">
            <a:extLst>
              <a:ext uri="{FF2B5EF4-FFF2-40B4-BE49-F238E27FC236}">
                <a16:creationId xmlns:a16="http://schemas.microsoft.com/office/drawing/2014/main" xmlns="" id="{F63B52EA-1897-41E4-B42B-1AFF4FD79818}"/>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21" name="Rectangle 18">
            <a:extLst>
              <a:ext uri="{FF2B5EF4-FFF2-40B4-BE49-F238E27FC236}">
                <a16:creationId xmlns:a16="http://schemas.microsoft.com/office/drawing/2014/main" xmlns="" id="{9627BF6C-78A8-4399-85F7-0C8D6BCA50DC}"/>
              </a:ext>
            </a:extLst>
          </p:cNvPr>
          <p:cNvSpPr>
            <a:spLocks noChangeArrowheads="1"/>
          </p:cNvSpPr>
          <p:nvPr/>
        </p:nvSpPr>
        <p:spPr bwMode="auto">
          <a:xfrm>
            <a:off x="0" y="3590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22" name="Rectangle 3">
            <a:extLst>
              <a:ext uri="{FF2B5EF4-FFF2-40B4-BE49-F238E27FC236}">
                <a16:creationId xmlns:a16="http://schemas.microsoft.com/office/drawing/2014/main" xmlns="" id="{0BE6F00E-8A20-4CBC-9989-B09989B97848}"/>
              </a:ext>
            </a:extLst>
          </p:cNvPr>
          <p:cNvSpPr>
            <a:spLocks noChangeArrowheads="1"/>
          </p:cNvSpPr>
          <p:nvPr/>
        </p:nvSpPr>
        <p:spPr bwMode="auto">
          <a:xfrm>
            <a:off x="2505076" y="369819"/>
            <a:ext cx="6284913" cy="747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spcBef>
                <a:spcPct val="0"/>
              </a:spcBef>
              <a:buClrTx/>
              <a:buNone/>
            </a:pPr>
            <a:r>
              <a:rPr lang="en-GB" sz="2400" dirty="0">
                <a:latin typeface="Calibri" panose="020F0502020204030204" pitchFamily="34" charset="0"/>
                <a:cs typeface="Calibri" panose="020F0502020204030204" pitchFamily="34" charset="0"/>
              </a:rPr>
              <a:t>Off the Job Training</a:t>
            </a:r>
          </a:p>
          <a:p>
            <a:pPr>
              <a:spcBef>
                <a:spcPct val="0"/>
              </a:spcBef>
              <a:buClrTx/>
              <a:buNone/>
            </a:pPr>
            <a:endParaRPr lang="en-GB" sz="1400" b="0" dirty="0">
              <a:latin typeface="Calibri" panose="020F0502020204030204" pitchFamily="34" charset="0"/>
              <a:cs typeface="Calibri" panose="020F0502020204030204" pitchFamily="34" charset="0"/>
            </a:endParaRPr>
          </a:p>
          <a:p>
            <a:pPr>
              <a:spcBef>
                <a:spcPct val="0"/>
              </a:spcBef>
              <a:buClrTx/>
              <a:buNone/>
            </a:pPr>
            <a:r>
              <a:rPr lang="en-GB" sz="1400" b="0" dirty="0">
                <a:latin typeface="Calibri" panose="020F0502020204030204" pitchFamily="34" charset="0"/>
                <a:cs typeface="Calibri" panose="020F0502020204030204" pitchFamily="34" charset="0"/>
              </a:rPr>
              <a:t>Learners when completing this section are able to send a request to both the assessor and Line Manager to confirm the hours when they log them. </a:t>
            </a:r>
          </a:p>
          <a:p>
            <a:pPr>
              <a:spcBef>
                <a:spcPct val="0"/>
              </a:spcBef>
              <a:buClrTx/>
              <a:buNone/>
            </a:pPr>
            <a:endParaRPr lang="en-GB" sz="1400" dirty="0">
              <a:latin typeface="Calibri" panose="020F0502020204030204" pitchFamily="34" charset="0"/>
              <a:cs typeface="Calibri" panose="020F0502020204030204" pitchFamily="34" charset="0"/>
            </a:endParaRPr>
          </a:p>
          <a:p>
            <a:pPr>
              <a:spcBef>
                <a:spcPct val="0"/>
              </a:spcBef>
              <a:buClrTx/>
              <a:buNone/>
            </a:pPr>
            <a:endParaRPr lang="en-GB" sz="1400" dirty="0">
              <a:latin typeface="Calibri" panose="020F0502020204030204" pitchFamily="34" charset="0"/>
              <a:cs typeface="Calibri" panose="020F0502020204030204" pitchFamily="34" charset="0"/>
            </a:endParaRPr>
          </a:p>
          <a:p>
            <a:pPr>
              <a:spcBef>
                <a:spcPct val="0"/>
              </a:spcBef>
              <a:buClrTx/>
              <a:buNone/>
            </a:pPr>
            <a:endParaRPr lang="en-GB" sz="1400" dirty="0">
              <a:latin typeface="Calibri" panose="020F0502020204030204" pitchFamily="34" charset="0"/>
              <a:cs typeface="Calibri" panose="020F0502020204030204" pitchFamily="34" charset="0"/>
            </a:endParaRPr>
          </a:p>
          <a:p>
            <a:pPr>
              <a:spcBef>
                <a:spcPct val="0"/>
              </a:spcBef>
              <a:buClrTx/>
              <a:buNone/>
            </a:pPr>
            <a:endParaRPr lang="en-GB" sz="1400" dirty="0">
              <a:latin typeface="Calibri" panose="020F0502020204030204" pitchFamily="34" charset="0"/>
              <a:cs typeface="Calibri" panose="020F0502020204030204" pitchFamily="34" charset="0"/>
            </a:endParaRPr>
          </a:p>
          <a:p>
            <a:pPr>
              <a:spcBef>
                <a:spcPct val="0"/>
              </a:spcBef>
              <a:buClrTx/>
              <a:buNone/>
            </a:pPr>
            <a:endParaRPr lang="en-GB" sz="1400" dirty="0">
              <a:latin typeface="Calibri" panose="020F0502020204030204" pitchFamily="34" charset="0"/>
              <a:cs typeface="Calibri" panose="020F0502020204030204" pitchFamily="34" charset="0"/>
            </a:endParaRPr>
          </a:p>
          <a:p>
            <a:pPr>
              <a:spcBef>
                <a:spcPct val="0"/>
              </a:spcBef>
              <a:buClrTx/>
              <a:buNone/>
            </a:pPr>
            <a:endParaRPr lang="en-GB" sz="1400" dirty="0">
              <a:latin typeface="Calibri" panose="020F0502020204030204" pitchFamily="34" charset="0"/>
              <a:cs typeface="Calibri" panose="020F0502020204030204" pitchFamily="34" charset="0"/>
            </a:endParaRPr>
          </a:p>
          <a:p>
            <a:pPr>
              <a:spcBef>
                <a:spcPct val="0"/>
              </a:spcBef>
              <a:buClrTx/>
              <a:buNone/>
            </a:pPr>
            <a:endParaRPr lang="en-GB" sz="1400" dirty="0">
              <a:latin typeface="Calibri" panose="020F0502020204030204" pitchFamily="34" charset="0"/>
              <a:cs typeface="Calibri" panose="020F0502020204030204" pitchFamily="34" charset="0"/>
            </a:endParaRPr>
          </a:p>
          <a:p>
            <a:pPr>
              <a:spcBef>
                <a:spcPct val="0"/>
              </a:spcBef>
              <a:buClrTx/>
              <a:buNone/>
            </a:pPr>
            <a:endParaRPr lang="en-GB" sz="1400" dirty="0">
              <a:latin typeface="Calibri" panose="020F0502020204030204" pitchFamily="34" charset="0"/>
              <a:cs typeface="Calibri" panose="020F0502020204030204" pitchFamily="34" charset="0"/>
            </a:endParaRPr>
          </a:p>
          <a:p>
            <a:pPr>
              <a:spcBef>
                <a:spcPct val="0"/>
              </a:spcBef>
              <a:buClrTx/>
              <a:buNone/>
            </a:pPr>
            <a:endParaRPr lang="en-GB" sz="1400" dirty="0">
              <a:latin typeface="Calibri" panose="020F0502020204030204" pitchFamily="34" charset="0"/>
              <a:cs typeface="Calibri" panose="020F0502020204030204" pitchFamily="34" charset="0"/>
            </a:endParaRPr>
          </a:p>
          <a:p>
            <a:pPr>
              <a:spcBef>
                <a:spcPct val="0"/>
              </a:spcBef>
              <a:buClrTx/>
              <a:buNone/>
            </a:pPr>
            <a:endParaRPr lang="en-GB" sz="1400" dirty="0">
              <a:latin typeface="Calibri" panose="020F0502020204030204" pitchFamily="34" charset="0"/>
              <a:cs typeface="Calibri" panose="020F0502020204030204" pitchFamily="34" charset="0"/>
            </a:endParaRPr>
          </a:p>
          <a:p>
            <a:pPr>
              <a:spcBef>
                <a:spcPct val="0"/>
              </a:spcBef>
              <a:buClrTx/>
              <a:buNone/>
            </a:pPr>
            <a:endParaRPr lang="en-GB" sz="1400" dirty="0">
              <a:latin typeface="Calibri" panose="020F0502020204030204" pitchFamily="34" charset="0"/>
              <a:cs typeface="Calibri" panose="020F0502020204030204" pitchFamily="34" charset="0"/>
            </a:endParaRPr>
          </a:p>
          <a:p>
            <a:pPr>
              <a:spcBef>
                <a:spcPct val="0"/>
              </a:spcBef>
              <a:buClrTx/>
              <a:buNone/>
            </a:pPr>
            <a:endParaRPr lang="en-GB" sz="1400" dirty="0">
              <a:latin typeface="Calibri" panose="020F0502020204030204" pitchFamily="34" charset="0"/>
              <a:cs typeface="Calibri" panose="020F0502020204030204" pitchFamily="34" charset="0"/>
            </a:endParaRPr>
          </a:p>
          <a:p>
            <a:pPr>
              <a:spcBef>
                <a:spcPct val="0"/>
              </a:spcBef>
              <a:buClrTx/>
              <a:buNone/>
            </a:pPr>
            <a:endParaRPr lang="en-GB" sz="1400" b="0" dirty="0">
              <a:latin typeface="Calibri" panose="020F0502020204030204" pitchFamily="34" charset="0"/>
              <a:cs typeface="Calibri" panose="020F0502020204030204" pitchFamily="34" charset="0"/>
            </a:endParaRPr>
          </a:p>
          <a:p>
            <a:pPr>
              <a:spcBef>
                <a:spcPct val="0"/>
              </a:spcBef>
              <a:buClrTx/>
              <a:buNone/>
            </a:pPr>
            <a:endParaRPr lang="en-GB" sz="1400" b="0" dirty="0">
              <a:latin typeface="Calibri" panose="020F0502020204030204" pitchFamily="34" charset="0"/>
              <a:cs typeface="Calibri" panose="020F0502020204030204" pitchFamily="34" charset="0"/>
            </a:endParaRPr>
          </a:p>
          <a:p>
            <a:pPr>
              <a:spcBef>
                <a:spcPct val="0"/>
              </a:spcBef>
              <a:buClrTx/>
              <a:buNone/>
            </a:pPr>
            <a:endParaRPr lang="en-GB" sz="1400" b="0" dirty="0">
              <a:latin typeface="Calibri" panose="020F0502020204030204" pitchFamily="34" charset="0"/>
              <a:cs typeface="Calibri" panose="020F0502020204030204" pitchFamily="34" charset="0"/>
            </a:endParaRPr>
          </a:p>
          <a:p>
            <a:pPr>
              <a:spcBef>
                <a:spcPct val="0"/>
              </a:spcBef>
              <a:buClrTx/>
              <a:buNone/>
            </a:pPr>
            <a:r>
              <a:rPr lang="en-GB" sz="1400" b="0" dirty="0">
                <a:latin typeface="Calibri" panose="020F0502020204030204" pitchFamily="34" charset="0"/>
                <a:cs typeface="Calibri" panose="020F0502020204030204" pitchFamily="34" charset="0"/>
              </a:rPr>
              <a:t>This request generates a To Do list item for the assessor and the Line Manager and also an email in addition for the Line Manager.</a:t>
            </a:r>
          </a:p>
          <a:p>
            <a:pPr>
              <a:spcBef>
                <a:spcPct val="0"/>
              </a:spcBef>
              <a:buClrTx/>
              <a:buNone/>
            </a:pPr>
            <a:endParaRPr lang="en-GB" sz="1600" dirty="0"/>
          </a:p>
          <a:p>
            <a:pPr>
              <a:spcBef>
                <a:spcPct val="0"/>
              </a:spcBef>
              <a:buClrTx/>
              <a:buNone/>
            </a:pPr>
            <a:endParaRPr lang="en-GB" sz="1600" dirty="0"/>
          </a:p>
          <a:p>
            <a:pPr>
              <a:spcBef>
                <a:spcPct val="0"/>
              </a:spcBef>
              <a:buClrTx/>
              <a:buNone/>
            </a:pPr>
            <a:endParaRPr lang="en-GB" sz="1600" dirty="0">
              <a:latin typeface="Calibri" panose="020F0502020204030204" pitchFamily="34" charset="0"/>
              <a:cs typeface="Calibri" panose="020F0502020204030204" pitchFamily="34" charset="0"/>
            </a:endParaRPr>
          </a:p>
          <a:p>
            <a:pPr>
              <a:spcBef>
                <a:spcPct val="0"/>
              </a:spcBef>
              <a:buClrTx/>
              <a:buNone/>
            </a:pPr>
            <a:endParaRPr lang="en-GB" sz="1600" dirty="0">
              <a:latin typeface="Calibri" panose="020F0502020204030204" pitchFamily="34" charset="0"/>
              <a:cs typeface="Calibri" panose="020F0502020204030204" pitchFamily="34" charset="0"/>
            </a:endParaRPr>
          </a:p>
          <a:p>
            <a:pPr>
              <a:spcBef>
                <a:spcPct val="0"/>
              </a:spcBef>
              <a:buClrTx/>
              <a:buNone/>
            </a:pPr>
            <a:endParaRPr lang="en-GB" sz="1600" dirty="0">
              <a:latin typeface="Calibri" panose="020F0502020204030204" pitchFamily="34" charset="0"/>
              <a:cs typeface="Calibri" panose="020F0502020204030204" pitchFamily="34" charset="0"/>
            </a:endParaRPr>
          </a:p>
          <a:p>
            <a:pPr>
              <a:spcBef>
                <a:spcPct val="0"/>
              </a:spcBef>
              <a:buClrTx/>
              <a:buNone/>
            </a:pPr>
            <a:endParaRPr lang="en-GB" sz="1600" dirty="0">
              <a:latin typeface="Calibri" panose="020F0502020204030204" pitchFamily="34" charset="0"/>
              <a:cs typeface="Calibri" panose="020F0502020204030204" pitchFamily="34" charset="0"/>
            </a:endParaRPr>
          </a:p>
          <a:p>
            <a:pPr>
              <a:spcBef>
                <a:spcPct val="0"/>
              </a:spcBef>
              <a:buClrTx/>
              <a:buNone/>
            </a:pPr>
            <a:endParaRPr lang="en-GB" sz="1600" dirty="0">
              <a:latin typeface="Calibri" panose="020F0502020204030204" pitchFamily="34" charset="0"/>
              <a:cs typeface="Calibri" panose="020F0502020204030204" pitchFamily="34" charset="0"/>
            </a:endParaRPr>
          </a:p>
          <a:p>
            <a:pPr>
              <a:spcBef>
                <a:spcPct val="0"/>
              </a:spcBef>
              <a:buClrTx/>
              <a:buNone/>
            </a:pPr>
            <a:endParaRPr lang="en-GB" sz="1600" dirty="0">
              <a:latin typeface="Calibri" panose="020F0502020204030204" pitchFamily="34" charset="0"/>
              <a:cs typeface="Calibri" panose="020F0502020204030204" pitchFamily="34" charset="0"/>
            </a:endParaRPr>
          </a:p>
          <a:p>
            <a:pPr>
              <a:spcBef>
                <a:spcPct val="0"/>
              </a:spcBef>
              <a:buClrTx/>
              <a:buNone/>
            </a:pPr>
            <a:endParaRPr lang="en-GB" sz="1600" dirty="0">
              <a:latin typeface="Calibri" panose="020F0502020204030204" pitchFamily="34" charset="0"/>
              <a:cs typeface="Calibri" panose="020F0502020204030204" pitchFamily="34" charset="0"/>
            </a:endParaRPr>
          </a:p>
          <a:p>
            <a:pPr>
              <a:spcBef>
                <a:spcPct val="0"/>
              </a:spcBef>
              <a:buClrTx/>
              <a:buNone/>
            </a:pPr>
            <a:endParaRPr lang="en-GB" sz="1600" dirty="0">
              <a:latin typeface="Calibri" panose="020F0502020204030204" pitchFamily="34" charset="0"/>
              <a:cs typeface="Calibri" panose="020F0502020204030204" pitchFamily="34" charset="0"/>
            </a:endParaRPr>
          </a:p>
          <a:p>
            <a:pPr>
              <a:spcBef>
                <a:spcPct val="0"/>
              </a:spcBef>
              <a:buClrTx/>
              <a:buFontTx/>
              <a:buNone/>
            </a:pPr>
            <a:endParaRPr lang="en-GB" altLang="en-US" sz="1600" dirty="0">
              <a:latin typeface="Calibri" panose="020F0502020204030204" pitchFamily="34" charset="0"/>
              <a:cs typeface="Calibri" panose="020F0502020204030204" pitchFamily="34" charset="0"/>
            </a:endParaRPr>
          </a:p>
        </p:txBody>
      </p:sp>
      <p:pic>
        <p:nvPicPr>
          <p:cNvPr id="20" name="Picture 19"/>
          <p:cNvPicPr/>
          <p:nvPr/>
        </p:nvPicPr>
        <p:blipFill>
          <a:blip r:embed="rId4" cstate="print"/>
          <a:stretch>
            <a:fillRect/>
          </a:stretch>
        </p:blipFill>
        <p:spPr>
          <a:xfrm>
            <a:off x="3491880" y="1706852"/>
            <a:ext cx="4147820" cy="2609850"/>
          </a:xfrm>
          <a:prstGeom prst="rect">
            <a:avLst/>
          </a:prstGeom>
        </p:spPr>
      </p:pic>
      <p:pic>
        <p:nvPicPr>
          <p:cNvPr id="21" name="Picture 20"/>
          <p:cNvPicPr/>
          <p:nvPr/>
        </p:nvPicPr>
        <p:blipFill>
          <a:blip r:embed="rId5" cstate="print"/>
          <a:stretch>
            <a:fillRect/>
          </a:stretch>
        </p:blipFill>
        <p:spPr>
          <a:xfrm>
            <a:off x="2688671" y="5255315"/>
            <a:ext cx="5731510" cy="88328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475027"/>
            <a:ext cx="609600" cy="609600"/>
          </a:xfrm>
          <a:prstGeom prst="rect">
            <a:avLst/>
          </a:prstGeom>
        </p:spPr>
      </p:pic>
    </p:spTree>
    <p:extLst>
      <p:ext uri="{BB962C8B-B14F-4D97-AF65-F5344CB8AC3E}">
        <p14:creationId xmlns:p14="http://schemas.microsoft.com/office/powerpoint/2010/main" val="136701217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6EB1807C-4946-4188-9EE4-90D48DD03D6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17411" name="Rectangle 14">
            <a:extLst>
              <a:ext uri="{FF2B5EF4-FFF2-40B4-BE49-F238E27FC236}">
                <a16:creationId xmlns:a16="http://schemas.microsoft.com/office/drawing/2014/main" xmlns="" id="{2F6F65DE-3D43-46A6-B717-9BA68C4645E0}"/>
              </a:ext>
            </a:extLst>
          </p:cNvPr>
          <p:cNvSpPr>
            <a:spLocks noChangeArrowheads="1"/>
          </p:cNvSpPr>
          <p:nvPr/>
        </p:nvSpPr>
        <p:spPr bwMode="auto">
          <a:xfrm>
            <a:off x="4139952" y="425032"/>
            <a:ext cx="2675348"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marL="0" indent="0" algn="ctr">
              <a:buFontTx/>
              <a:buNone/>
              <a:defRPr/>
            </a:pPr>
            <a:r>
              <a:rPr lang="en-GB" sz="2400" dirty="0">
                <a:latin typeface="Calibri" panose="020F0502020204030204" pitchFamily="34" charset="0"/>
                <a:cs typeface="Calibri" panose="020F0502020204030204" pitchFamily="34" charset="0"/>
              </a:rPr>
              <a:t>Off the Job Training</a:t>
            </a:r>
          </a:p>
        </p:txBody>
      </p:sp>
      <p:sp>
        <p:nvSpPr>
          <p:cNvPr id="17413" name="Rectangle 5">
            <a:extLst>
              <a:ext uri="{FF2B5EF4-FFF2-40B4-BE49-F238E27FC236}">
                <a16:creationId xmlns:a16="http://schemas.microsoft.com/office/drawing/2014/main" xmlns="" id="{D0C94D52-FDFB-4C81-B865-6E5C8D199EF7}"/>
              </a:ext>
            </a:extLst>
          </p:cNvPr>
          <p:cNvSpPr>
            <a:spLocks noChangeArrowheads="1"/>
          </p:cNvSpPr>
          <p:nvPr/>
        </p:nvSpPr>
        <p:spPr bwMode="auto">
          <a:xfrm>
            <a:off x="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4" name="Rectangle 6">
            <a:extLst>
              <a:ext uri="{FF2B5EF4-FFF2-40B4-BE49-F238E27FC236}">
                <a16:creationId xmlns:a16="http://schemas.microsoft.com/office/drawing/2014/main" xmlns="" id="{D511E965-22CC-422B-9EA6-243DC70E6A4A}"/>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5" name="Rectangle 7">
            <a:extLst>
              <a:ext uri="{FF2B5EF4-FFF2-40B4-BE49-F238E27FC236}">
                <a16:creationId xmlns:a16="http://schemas.microsoft.com/office/drawing/2014/main" xmlns="" id="{EB0F6E2F-7B8D-4625-844F-FCC98541ADC0}"/>
              </a:ext>
            </a:extLst>
          </p:cNvPr>
          <p:cNvSpPr>
            <a:spLocks noChangeArrowheads="1"/>
          </p:cNvSpPr>
          <p:nvPr/>
        </p:nvSpPr>
        <p:spPr bwMode="auto">
          <a:xfrm>
            <a:off x="2700338" y="1467940"/>
            <a:ext cx="6248400" cy="270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p:txBody>
      </p:sp>
      <p:sp>
        <p:nvSpPr>
          <p:cNvPr id="17416" name="Rectangle 8">
            <a:extLst>
              <a:ext uri="{FF2B5EF4-FFF2-40B4-BE49-F238E27FC236}">
                <a16:creationId xmlns:a16="http://schemas.microsoft.com/office/drawing/2014/main" xmlns="" id="{3851804E-3D14-45CF-9965-294424B05667}"/>
              </a:ext>
            </a:extLst>
          </p:cNvPr>
          <p:cNvSpPr>
            <a:spLocks noChangeArrowheads="1"/>
          </p:cNvSpPr>
          <p:nvPr/>
        </p:nvSpPr>
        <p:spPr bwMode="auto">
          <a:xfrm>
            <a:off x="0" y="200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7" name="Rectangle 9">
            <a:extLst>
              <a:ext uri="{FF2B5EF4-FFF2-40B4-BE49-F238E27FC236}">
                <a16:creationId xmlns:a16="http://schemas.microsoft.com/office/drawing/2014/main" xmlns="" id="{F8462365-A6C4-467B-9A9C-7D680CA5FEC3}"/>
              </a:ext>
            </a:extLst>
          </p:cNvPr>
          <p:cNvSpPr>
            <a:spLocks noChangeArrowheads="1"/>
          </p:cNvSpPr>
          <p:nvPr/>
        </p:nvSpPr>
        <p:spPr bwMode="auto">
          <a:xfrm>
            <a:off x="0" y="4305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8" name="Rectangle 5">
            <a:extLst>
              <a:ext uri="{FF2B5EF4-FFF2-40B4-BE49-F238E27FC236}">
                <a16:creationId xmlns:a16="http://schemas.microsoft.com/office/drawing/2014/main" xmlns="" id="{048AF361-73C9-443C-BC53-C14A9DBA5795}"/>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9" name="Rectangle 6">
            <a:extLst>
              <a:ext uri="{FF2B5EF4-FFF2-40B4-BE49-F238E27FC236}">
                <a16:creationId xmlns:a16="http://schemas.microsoft.com/office/drawing/2014/main" xmlns="" id="{B3207C07-12B2-4FE3-96FF-79B923EB7380}"/>
              </a:ext>
            </a:extLst>
          </p:cNvPr>
          <p:cNvSpPr>
            <a:spLocks noChangeArrowheads="1"/>
          </p:cNvSpPr>
          <p:nvPr/>
        </p:nvSpPr>
        <p:spPr bwMode="auto">
          <a:xfrm>
            <a:off x="0" y="3571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20" name="Rectangle 17">
            <a:extLst>
              <a:ext uri="{FF2B5EF4-FFF2-40B4-BE49-F238E27FC236}">
                <a16:creationId xmlns:a16="http://schemas.microsoft.com/office/drawing/2014/main" xmlns="" id="{F63B52EA-1897-41E4-B42B-1AFF4FD79818}"/>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21" name="Rectangle 18">
            <a:extLst>
              <a:ext uri="{FF2B5EF4-FFF2-40B4-BE49-F238E27FC236}">
                <a16:creationId xmlns:a16="http://schemas.microsoft.com/office/drawing/2014/main" xmlns="" id="{9627BF6C-78A8-4399-85F7-0C8D6BCA50DC}"/>
              </a:ext>
            </a:extLst>
          </p:cNvPr>
          <p:cNvSpPr>
            <a:spLocks noChangeArrowheads="1"/>
          </p:cNvSpPr>
          <p:nvPr/>
        </p:nvSpPr>
        <p:spPr bwMode="auto">
          <a:xfrm>
            <a:off x="0" y="3590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22" name="Rectangle 3">
            <a:extLst>
              <a:ext uri="{FF2B5EF4-FFF2-40B4-BE49-F238E27FC236}">
                <a16:creationId xmlns:a16="http://schemas.microsoft.com/office/drawing/2014/main" xmlns="" id="{0BE6F00E-8A20-4CBC-9989-B09989B97848}"/>
              </a:ext>
            </a:extLst>
          </p:cNvPr>
          <p:cNvSpPr>
            <a:spLocks noChangeArrowheads="1"/>
          </p:cNvSpPr>
          <p:nvPr/>
        </p:nvSpPr>
        <p:spPr bwMode="auto">
          <a:xfrm>
            <a:off x="2663257" y="997214"/>
            <a:ext cx="6284913" cy="5644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buNone/>
            </a:pPr>
            <a:endParaRPr lang="en-GB" sz="1600" b="0" dirty="0">
              <a:latin typeface="Calibri" panose="020F0502020204030204" pitchFamily="34" charset="0"/>
              <a:cs typeface="Calibri" panose="020F0502020204030204" pitchFamily="34" charset="0"/>
            </a:endParaRPr>
          </a:p>
          <a:p>
            <a:pPr>
              <a:buNone/>
            </a:pPr>
            <a:r>
              <a:rPr lang="en-GB" sz="1400" b="0" dirty="0">
                <a:latin typeface="Calibri" panose="020F0502020204030204" pitchFamily="34" charset="0"/>
                <a:cs typeface="Calibri" panose="020F0502020204030204" pitchFamily="34" charset="0"/>
              </a:rPr>
              <a:t>When an assessor completes the OTJT section, the declaration “I hereby confirm the above OTJT hours as accurate and the training as completed” appears and is automatically ticked. The assessor's confirmation tick implies that the hours are correct and the training is completed and hence the hours can be added to the total.</a:t>
            </a:r>
          </a:p>
          <a:p>
            <a:pPr>
              <a:spcBef>
                <a:spcPct val="0"/>
              </a:spcBef>
              <a:buClrTx/>
              <a:buNone/>
            </a:pPr>
            <a:endParaRPr lang="en-GB" sz="1400" b="0" dirty="0">
              <a:latin typeface="Calibri" panose="020F0502020204030204" pitchFamily="34" charset="0"/>
              <a:cs typeface="Calibri" panose="020F0502020204030204" pitchFamily="34" charset="0"/>
            </a:endParaRPr>
          </a:p>
          <a:p>
            <a:pPr>
              <a:spcBef>
                <a:spcPct val="0"/>
              </a:spcBef>
              <a:buClrTx/>
              <a:buNone/>
            </a:pPr>
            <a:endParaRPr lang="en-GB" sz="1400" b="0" dirty="0">
              <a:latin typeface="Calibri" panose="020F0502020204030204" pitchFamily="34" charset="0"/>
              <a:cs typeface="Calibri" panose="020F0502020204030204" pitchFamily="34" charset="0"/>
            </a:endParaRPr>
          </a:p>
          <a:p>
            <a:pPr>
              <a:spcBef>
                <a:spcPct val="0"/>
              </a:spcBef>
              <a:buClrTx/>
              <a:buNone/>
            </a:pPr>
            <a:endParaRPr lang="en-GB" sz="1400" b="0" dirty="0">
              <a:latin typeface="Calibri" panose="020F0502020204030204" pitchFamily="34" charset="0"/>
              <a:cs typeface="Calibri" panose="020F0502020204030204" pitchFamily="34" charset="0"/>
            </a:endParaRPr>
          </a:p>
          <a:p>
            <a:pPr>
              <a:spcBef>
                <a:spcPct val="0"/>
              </a:spcBef>
              <a:buClrTx/>
              <a:buNone/>
            </a:pPr>
            <a:endParaRPr lang="en-GB" sz="1400" b="0" dirty="0">
              <a:latin typeface="Calibri" panose="020F0502020204030204" pitchFamily="34" charset="0"/>
              <a:cs typeface="Calibri" panose="020F0502020204030204" pitchFamily="34" charset="0"/>
            </a:endParaRPr>
          </a:p>
          <a:p>
            <a:pPr>
              <a:spcBef>
                <a:spcPct val="0"/>
              </a:spcBef>
              <a:buClrTx/>
              <a:buNone/>
            </a:pPr>
            <a:r>
              <a:rPr lang="en-GB" sz="1400" b="0" dirty="0">
                <a:latin typeface="Calibri" panose="020F0502020204030204" pitchFamily="34" charset="0"/>
                <a:cs typeface="Calibri" panose="020F0502020204030204" pitchFamily="34" charset="0"/>
              </a:rPr>
              <a:t>Where a Line Manager is assigned to the learner, the assessor is able to send a request to the Line Manager to confirm the hours is required by ticking the appropriate box. This request generates an email and a To Do list item for the Line Manager. </a:t>
            </a:r>
          </a:p>
          <a:p>
            <a:pPr>
              <a:spcBef>
                <a:spcPct val="0"/>
              </a:spcBef>
              <a:buClrTx/>
              <a:buNone/>
            </a:pPr>
            <a:endParaRPr lang="en-GB" sz="1400" b="0" dirty="0">
              <a:latin typeface="Calibri" panose="020F0502020204030204" pitchFamily="34" charset="0"/>
              <a:cs typeface="Calibri" panose="020F0502020204030204" pitchFamily="34" charset="0"/>
            </a:endParaRPr>
          </a:p>
          <a:p>
            <a:pPr>
              <a:spcBef>
                <a:spcPct val="0"/>
              </a:spcBef>
              <a:buClrTx/>
              <a:buNone/>
            </a:pPr>
            <a:endParaRPr lang="en-GB" sz="1400" b="0" dirty="0">
              <a:latin typeface="Calibri" panose="020F0502020204030204" pitchFamily="34" charset="0"/>
              <a:cs typeface="Calibri" panose="020F0502020204030204" pitchFamily="34" charset="0"/>
            </a:endParaRPr>
          </a:p>
          <a:p>
            <a:pPr>
              <a:spcBef>
                <a:spcPct val="0"/>
              </a:spcBef>
              <a:buClrTx/>
              <a:buNone/>
            </a:pPr>
            <a:endParaRPr lang="en-GB" sz="1400" b="0" dirty="0">
              <a:latin typeface="Calibri" panose="020F0502020204030204" pitchFamily="34" charset="0"/>
              <a:cs typeface="Calibri" panose="020F0502020204030204" pitchFamily="34" charset="0"/>
            </a:endParaRPr>
          </a:p>
          <a:p>
            <a:pPr>
              <a:spcBef>
                <a:spcPct val="0"/>
              </a:spcBef>
              <a:buClrTx/>
              <a:buNone/>
            </a:pPr>
            <a:r>
              <a:rPr lang="en-GB" sz="1400" b="0" dirty="0">
                <a:latin typeface="Calibri" panose="020F0502020204030204" pitchFamily="34" charset="0"/>
                <a:cs typeface="Calibri" panose="020F0502020204030204" pitchFamily="34" charset="0"/>
              </a:rPr>
              <a:t>As both an assessor and a learner it is possible to go into an existing record and request Line Manager confirmation, if this wasn’t done at the time the record was first created.</a:t>
            </a:r>
          </a:p>
          <a:p>
            <a:pPr>
              <a:spcBef>
                <a:spcPct val="0"/>
              </a:spcBef>
              <a:buClrTx/>
              <a:buNone/>
            </a:pPr>
            <a:endParaRPr lang="en-GB" sz="1400" b="0" dirty="0">
              <a:latin typeface="Calibri" panose="020F0502020204030204" pitchFamily="34" charset="0"/>
              <a:cs typeface="Calibri" panose="020F0502020204030204" pitchFamily="34" charset="0"/>
            </a:endParaRPr>
          </a:p>
          <a:p>
            <a:pPr>
              <a:spcBef>
                <a:spcPct val="0"/>
              </a:spcBef>
              <a:buClrTx/>
              <a:buNone/>
            </a:pPr>
            <a:r>
              <a:rPr lang="en-GB" sz="1400" b="0" dirty="0">
                <a:latin typeface="Calibri" panose="020F0502020204030204" pitchFamily="34" charset="0"/>
                <a:cs typeface="Calibri" panose="020F0502020204030204" pitchFamily="34" charset="0"/>
              </a:rPr>
              <a:t>The Line Manager confirmation element will be hidden where no Line Manager is assigned to the learner.</a:t>
            </a:r>
          </a:p>
          <a:p>
            <a:pPr>
              <a:spcBef>
                <a:spcPct val="0"/>
              </a:spcBef>
              <a:buClrTx/>
              <a:buNone/>
            </a:pPr>
            <a:endParaRPr lang="en-GB" sz="1600" dirty="0"/>
          </a:p>
          <a:p>
            <a:pPr>
              <a:spcBef>
                <a:spcPct val="0"/>
              </a:spcBef>
              <a:buClrTx/>
              <a:buNone/>
            </a:pPr>
            <a:endParaRPr lang="en-GB" sz="1600" dirty="0"/>
          </a:p>
          <a:p>
            <a:pPr>
              <a:spcBef>
                <a:spcPct val="0"/>
              </a:spcBef>
              <a:buClrTx/>
              <a:buFontTx/>
              <a:buNone/>
            </a:pPr>
            <a:endParaRPr lang="en-GB" altLang="en-US" sz="1600" dirty="0">
              <a:latin typeface="Calibri" panose="020F0502020204030204" pitchFamily="34" charset="0"/>
              <a:cs typeface="Calibri" panose="020F0502020204030204" pitchFamily="34" charset="0"/>
            </a:endParaRPr>
          </a:p>
        </p:txBody>
      </p:sp>
      <p:pic>
        <p:nvPicPr>
          <p:cNvPr id="16" name="Picture 15"/>
          <p:cNvPicPr/>
          <p:nvPr/>
        </p:nvPicPr>
        <p:blipFill rotWithShape="1">
          <a:blip r:embed="rId4" cstate="print"/>
          <a:srcRect t="66852" b="14116"/>
          <a:stretch/>
        </p:blipFill>
        <p:spPr>
          <a:xfrm>
            <a:off x="3420226" y="2317626"/>
            <a:ext cx="4114800" cy="432048"/>
          </a:xfrm>
          <a:prstGeom prst="rect">
            <a:avLst/>
          </a:prstGeom>
        </p:spPr>
      </p:pic>
      <p:pic>
        <p:nvPicPr>
          <p:cNvPr id="18" name="Picture 17"/>
          <p:cNvPicPr/>
          <p:nvPr/>
        </p:nvPicPr>
        <p:blipFill rotWithShape="1">
          <a:blip r:embed="rId4" cstate="print"/>
          <a:srcRect t="84892"/>
          <a:stretch/>
        </p:blipFill>
        <p:spPr>
          <a:xfrm>
            <a:off x="3427271" y="4034339"/>
            <a:ext cx="4114800" cy="34297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476250"/>
            <a:ext cx="609600" cy="609600"/>
          </a:xfrm>
          <a:prstGeom prst="rect">
            <a:avLst/>
          </a:prstGeom>
        </p:spPr>
      </p:pic>
    </p:spTree>
    <p:extLst>
      <p:ext uri="{BB962C8B-B14F-4D97-AF65-F5344CB8AC3E}">
        <p14:creationId xmlns:p14="http://schemas.microsoft.com/office/powerpoint/2010/main" val="18809479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a16="http://schemas.microsoft.com/office/drawing/2014/main" xmlns="" id="{16F826C5-D62F-4F50-8225-AB36C53B74D7}"/>
              </a:ext>
            </a:extLst>
          </p:cNvPr>
          <p:cNvSpPr>
            <a:spLocks noGrp="1" noChangeArrowheads="1"/>
          </p:cNvSpPr>
          <p:nvPr>
            <p:ph type="body" idx="1"/>
          </p:nvPr>
        </p:nvSpPr>
        <p:spPr>
          <a:xfrm>
            <a:off x="1475657" y="692696"/>
            <a:ext cx="7668344" cy="1471612"/>
          </a:xfrm>
        </p:spPr>
        <p:txBody>
          <a:bodyPr/>
          <a:lstStyle/>
          <a:p>
            <a:pPr marL="0" indent="0" algn="ctr">
              <a:buFontTx/>
              <a:buNone/>
            </a:pPr>
            <a:r>
              <a:rPr lang="en-GB" altLang="en-US" sz="8000" b="1" dirty="0">
                <a:latin typeface="Calibri" panose="020F0502020204030204" pitchFamily="34" charset="0"/>
                <a:cs typeface="Calibri" panose="020F0502020204030204" pitchFamily="34" charset="0"/>
              </a:rPr>
              <a:t>VQManager Maintaining learner progress during Covid - 19</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818902"/>
            <a:ext cx="609600" cy="609600"/>
          </a:xfrm>
          <a:prstGeom prst="rect">
            <a:avLst/>
          </a:prstGeom>
        </p:spPr>
      </p:pic>
    </p:spTree>
    <p:extLst>
      <p:ext uri="{BB962C8B-B14F-4D97-AF65-F5344CB8AC3E}">
        <p14:creationId xmlns:p14="http://schemas.microsoft.com/office/powerpoint/2010/main" val="363109886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3768" y="404664"/>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Off the Job Training</a:t>
            </a: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endParaRPr lang="en-GB" sz="1600" dirty="0"/>
          </a:p>
          <a:p>
            <a:pPr marL="0" indent="0">
              <a:buNone/>
            </a:pPr>
            <a:endParaRPr lang="en-GB" sz="1600" dirty="0"/>
          </a:p>
          <a:p>
            <a:pPr marL="0" indent="0">
              <a:buNone/>
            </a:pPr>
            <a:r>
              <a:rPr lang="en-GB" sz="1600" dirty="0">
                <a:latin typeface="Calibri" panose="020F0502020204030204" pitchFamily="34" charset="0"/>
                <a:cs typeface="Calibri" panose="020F0502020204030204" pitchFamily="34" charset="0"/>
              </a:rPr>
              <a:t>	</a:t>
            </a:r>
            <a:r>
              <a:rPr lang="en-GB" sz="1400" b="1" dirty="0">
                <a:latin typeface="Calibri" panose="020F0502020204030204" pitchFamily="34" charset="0"/>
                <a:cs typeface="Calibri" panose="020F0502020204030204" pitchFamily="34" charset="0"/>
              </a:rPr>
              <a:t>VQManager reports the following throughout the system</a:t>
            </a:r>
          </a:p>
          <a:p>
            <a:pPr lvl="2"/>
            <a:r>
              <a:rPr lang="en-GB" sz="1400" dirty="0">
                <a:latin typeface="Calibri" panose="020F0502020204030204" pitchFamily="34" charset="0"/>
                <a:cs typeface="Calibri" panose="020F0502020204030204" pitchFamily="34" charset="0"/>
              </a:rPr>
              <a:t>Total hours required</a:t>
            </a:r>
          </a:p>
          <a:p>
            <a:pPr lvl="2"/>
            <a:r>
              <a:rPr lang="en-GB" sz="1400" dirty="0">
                <a:latin typeface="Calibri" panose="020F0502020204030204" pitchFamily="34" charset="0"/>
                <a:cs typeface="Calibri" panose="020F0502020204030204" pitchFamily="34" charset="0"/>
              </a:rPr>
              <a:t>Total hours achieved (and confirmed by assessor) to date</a:t>
            </a:r>
          </a:p>
          <a:p>
            <a:pPr lvl="2"/>
            <a:r>
              <a:rPr lang="en-GB" sz="1400" dirty="0">
                <a:latin typeface="Calibri" panose="020F0502020204030204" pitchFamily="34" charset="0"/>
                <a:cs typeface="Calibri" panose="020F0502020204030204" pitchFamily="34" charset="0"/>
              </a:rPr>
              <a:t>Total hours not yet confirmed by assessor</a:t>
            </a:r>
          </a:p>
          <a:p>
            <a:pPr lvl="2"/>
            <a:r>
              <a:rPr lang="en-GB" sz="1400" dirty="0">
                <a:latin typeface="Calibri" panose="020F0502020204030204" pitchFamily="34" charset="0"/>
                <a:cs typeface="Calibri" panose="020F0502020204030204" pitchFamily="34" charset="0"/>
              </a:rPr>
              <a:t>Shortfall hours against target hours</a:t>
            </a:r>
          </a:p>
          <a:p>
            <a:endParaRPr lang="en-GB" sz="1600" dirty="0"/>
          </a:p>
          <a:p>
            <a:endParaRPr lang="en-GB" sz="1600" dirty="0"/>
          </a:p>
          <a:p>
            <a:pPr marL="0" indent="0">
              <a:buNone/>
            </a:pPr>
            <a:endParaRPr lang="en-GB" sz="1600" dirty="0"/>
          </a:p>
          <a:p>
            <a:pPr marL="0" indent="0">
              <a:buNone/>
            </a:pPr>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531912"/>
            <a:ext cx="609600" cy="609600"/>
          </a:xfrm>
          <a:prstGeom prst="rect">
            <a:avLst/>
          </a:prstGeom>
        </p:spPr>
      </p:pic>
    </p:spTree>
    <p:extLst>
      <p:ext uri="{BB962C8B-B14F-4D97-AF65-F5344CB8AC3E}">
        <p14:creationId xmlns:p14="http://schemas.microsoft.com/office/powerpoint/2010/main" val="404444874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Off the Job Training</a:t>
            </a: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r>
              <a:rPr lang="en-GB" sz="1400" dirty="0">
                <a:latin typeface="Calibri" panose="020F0502020204030204" pitchFamily="34" charset="0"/>
                <a:cs typeface="Calibri" panose="020F0502020204030204" pitchFamily="34" charset="0"/>
              </a:rPr>
              <a:t>Activity Log table	Diary table		My progress summary</a:t>
            </a:r>
          </a:p>
          <a:p>
            <a:pPr marL="0" indent="0">
              <a:buNone/>
            </a:pPr>
            <a:r>
              <a:rPr lang="en-GB" sz="1400" dirty="0">
                <a:latin typeface="Calibri" panose="020F0502020204030204" pitchFamily="34" charset="0"/>
                <a:cs typeface="Calibri" panose="020F0502020204030204" pitchFamily="34" charset="0"/>
              </a:rPr>
              <a:t>Dashboard		Learner progress summary</a:t>
            </a:r>
          </a:p>
          <a:p>
            <a:pPr marL="0" indent="0">
              <a:buNone/>
            </a:pPr>
            <a:endParaRPr lang="en-GB" sz="1600" dirty="0"/>
          </a:p>
          <a:p>
            <a:pPr marL="0" indent="0">
              <a:buNone/>
            </a:pPr>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6" name="Picture 5"/>
          <p:cNvPicPr/>
          <p:nvPr/>
        </p:nvPicPr>
        <p:blipFill rotWithShape="1">
          <a:blip r:embed="rId4" cstate="print"/>
          <a:srcRect t="1202"/>
          <a:stretch/>
        </p:blipFill>
        <p:spPr bwMode="auto">
          <a:xfrm>
            <a:off x="4496452" y="4899649"/>
            <a:ext cx="2023864" cy="1803075"/>
          </a:xfrm>
          <a:prstGeom prst="rect">
            <a:avLst/>
          </a:prstGeom>
          <a:ln>
            <a:noFill/>
          </a:ln>
          <a:extLst>
            <a:ext uri="{53640926-AAD7-44D8-BBD7-CCE9431645EC}">
              <a14:shadowObscured xmlns:a14="http://schemas.microsoft.com/office/drawing/2010/main"/>
            </a:ext>
          </a:extLst>
        </p:spPr>
      </p:pic>
      <p:pic>
        <p:nvPicPr>
          <p:cNvPr id="8" name="Picture 7"/>
          <p:cNvPicPr/>
          <p:nvPr/>
        </p:nvPicPr>
        <p:blipFill>
          <a:blip r:embed="rId5" cstate="print"/>
          <a:stretch>
            <a:fillRect/>
          </a:stretch>
        </p:blipFill>
        <p:spPr>
          <a:xfrm>
            <a:off x="2457049" y="2152477"/>
            <a:ext cx="6515100" cy="259189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548680"/>
            <a:ext cx="609600" cy="609600"/>
          </a:xfrm>
          <a:prstGeom prst="rect">
            <a:avLst/>
          </a:prstGeom>
        </p:spPr>
      </p:pic>
    </p:spTree>
    <p:extLst>
      <p:ext uri="{BB962C8B-B14F-4D97-AF65-F5344CB8AC3E}">
        <p14:creationId xmlns:p14="http://schemas.microsoft.com/office/powerpoint/2010/main" val="194938949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Off the Job Training</a:t>
            </a: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400" dirty="0">
                <a:latin typeface="Calibri" panose="020F0502020204030204" pitchFamily="34" charset="0"/>
                <a:cs typeface="Calibri" panose="020F0502020204030204" pitchFamily="34" charset="0"/>
              </a:rPr>
              <a:t>In the Reports / Progress tab, there is a report for the OTJT. This is available for assessors, IQAs, EQAs, OSUs, Line Managers and Centre Admins. There is a filter for learner, curriculum area and employer.</a:t>
            </a:r>
          </a:p>
          <a:p>
            <a:pPr marL="0" indent="0">
              <a:buNone/>
            </a:pPr>
            <a:endParaRPr lang="en-GB" sz="1600" dirty="0"/>
          </a:p>
          <a:p>
            <a:pPr marL="0" indent="0">
              <a:buNone/>
            </a:pPr>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7" name="Picture 6"/>
          <p:cNvPicPr/>
          <p:nvPr/>
        </p:nvPicPr>
        <p:blipFill>
          <a:blip r:embed="rId4" cstate="print"/>
          <a:srcRect/>
          <a:stretch>
            <a:fillRect/>
          </a:stretch>
        </p:blipFill>
        <p:spPr bwMode="auto">
          <a:xfrm>
            <a:off x="3909698" y="2060848"/>
            <a:ext cx="2591618" cy="2504727"/>
          </a:xfrm>
          <a:prstGeom prst="rect">
            <a:avLst/>
          </a:prstGeom>
          <a:noFill/>
          <a:ln w="9525">
            <a:noFill/>
            <a:miter lim="800000"/>
            <a:headEnd/>
            <a:tailEnd/>
          </a:ln>
        </p:spPr>
      </p:pic>
      <p:pic>
        <p:nvPicPr>
          <p:cNvPr id="9" name="Picture 8"/>
          <p:cNvPicPr/>
          <p:nvPr/>
        </p:nvPicPr>
        <p:blipFill rotWithShape="1">
          <a:blip r:embed="rId5" cstate="print"/>
          <a:srcRect t="29681"/>
          <a:stretch/>
        </p:blipFill>
        <p:spPr bwMode="auto">
          <a:xfrm>
            <a:off x="2496507" y="4644358"/>
            <a:ext cx="5731510" cy="1511935"/>
          </a:xfrm>
          <a:prstGeom prst="rect">
            <a:avLst/>
          </a:prstGeom>
          <a:ln>
            <a:noFill/>
          </a:ln>
          <a:extLst>
            <a:ext uri="{53640926-AAD7-44D8-BBD7-CCE9431645EC}">
              <a14:shadowObscured xmlns:a14="http://schemas.microsoft.com/office/drawing/2010/main"/>
            </a:ext>
          </a:extLst>
        </p:spPr>
      </p:pic>
      <p:sp>
        <p:nvSpPr>
          <p:cNvPr id="10" name="Rectangle 9"/>
          <p:cNvSpPr/>
          <p:nvPr/>
        </p:nvSpPr>
        <p:spPr>
          <a:xfrm>
            <a:off x="3995936" y="3732800"/>
            <a:ext cx="828675" cy="200025"/>
          </a:xfrm>
          <a:prstGeom prst="rect">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461963"/>
            <a:ext cx="609600" cy="609600"/>
          </a:xfrm>
          <a:prstGeom prst="rect">
            <a:avLst/>
          </a:prstGeom>
        </p:spPr>
      </p:pic>
    </p:spTree>
    <p:extLst>
      <p:ext uri="{BB962C8B-B14F-4D97-AF65-F5344CB8AC3E}">
        <p14:creationId xmlns:p14="http://schemas.microsoft.com/office/powerpoint/2010/main" val="371454852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Emailing in Off the Job Training</a:t>
            </a: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400" b="1" dirty="0">
                <a:latin typeface="Calibri" panose="020F0502020204030204" pitchFamily="34" charset="0"/>
                <a:cs typeface="Calibri" panose="020F0502020204030204" pitchFamily="34" charset="0"/>
              </a:rPr>
              <a:t>The “emailing in” function can also be used to add OTJT to a new diary or activity log entry</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r>
              <a:rPr lang="en-GB" sz="1400" dirty="0">
                <a:latin typeface="Calibri" panose="020F0502020204030204" pitchFamily="34" charset="0"/>
                <a:cs typeface="Calibri" panose="020F0502020204030204" pitchFamily="34" charset="0"/>
              </a:rPr>
              <a:t>Emails can be sent to VQManager by the assessor or by the learner. The email arrives in a table on the To Do tab entitled: Emails awaiting further processing and can be added to:</a:t>
            </a:r>
          </a:p>
          <a:p>
            <a:r>
              <a:rPr lang="en-GB" sz="1400" dirty="0">
                <a:latin typeface="Calibri" panose="020F0502020204030204" pitchFamily="34" charset="0"/>
                <a:cs typeface="Calibri" panose="020F0502020204030204" pitchFamily="34" charset="0"/>
              </a:rPr>
              <a:t>Learner activity log</a:t>
            </a:r>
          </a:p>
          <a:p>
            <a:r>
              <a:rPr lang="en-GB" sz="1400" dirty="0">
                <a:latin typeface="Calibri" panose="020F0502020204030204" pitchFamily="34" charset="0"/>
                <a:cs typeface="Calibri" panose="020F0502020204030204" pitchFamily="34" charset="0"/>
              </a:rPr>
              <a:t>Learner diary. </a:t>
            </a:r>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2325688" y="2060848"/>
            <a:ext cx="6372225" cy="263842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461963"/>
            <a:ext cx="609600" cy="609600"/>
          </a:xfrm>
          <a:prstGeom prst="rect">
            <a:avLst/>
          </a:prstGeom>
        </p:spPr>
      </p:pic>
    </p:spTree>
    <p:extLst>
      <p:ext uri="{BB962C8B-B14F-4D97-AF65-F5344CB8AC3E}">
        <p14:creationId xmlns:p14="http://schemas.microsoft.com/office/powerpoint/2010/main" val="53408889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Diary / Reflective Account</a:t>
            </a: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400" dirty="0">
                <a:latin typeface="Calibri" panose="020F0502020204030204" pitchFamily="34" charset="0"/>
                <a:cs typeface="Calibri" panose="020F0502020204030204" pitchFamily="34" charset="0"/>
              </a:rPr>
              <a:t>For the </a:t>
            </a:r>
            <a:r>
              <a:rPr lang="en-GB" sz="1400" dirty="0" smtClean="0">
                <a:latin typeface="Calibri" panose="020F0502020204030204" pitchFamily="34" charset="0"/>
                <a:cs typeface="Calibri" panose="020F0502020204030204" pitchFamily="34" charset="0"/>
              </a:rPr>
              <a:t>new Standards</a:t>
            </a:r>
            <a:r>
              <a:rPr lang="en-GB" sz="1400" dirty="0">
                <a:latin typeface="Calibri" panose="020F0502020204030204" pitchFamily="34" charset="0"/>
                <a:cs typeface="Calibri" panose="020F0502020204030204" pitchFamily="34" charset="0"/>
              </a:rPr>
              <a:t>, users may need to be able to make entries into a diary, similar to the Activity Log to record reflective accounts. It is especially important in the </a:t>
            </a:r>
            <a:r>
              <a:rPr lang="en-GB" sz="1400" dirty="0" smtClean="0">
                <a:latin typeface="Calibri" panose="020F0502020204030204" pitchFamily="34" charset="0"/>
                <a:cs typeface="Calibri" panose="020F0502020204030204" pitchFamily="34" charset="0"/>
              </a:rPr>
              <a:t>current </a:t>
            </a:r>
            <a:r>
              <a:rPr lang="en-GB" sz="1400" dirty="0">
                <a:latin typeface="Calibri" panose="020F0502020204030204" pitchFamily="34" charset="0"/>
                <a:cs typeface="Calibri" panose="020F0502020204030204" pitchFamily="34" charset="0"/>
              </a:rPr>
              <a:t>climate for non “Standard” learners too so they can own the capturing and building up of potential evidence during the periods of absence.</a:t>
            </a:r>
          </a:p>
          <a:p>
            <a:pPr marL="0" indent="0">
              <a:buNone/>
            </a:pPr>
            <a:r>
              <a:rPr lang="en-GB" sz="1400" b="1" u="sng" dirty="0">
                <a:latin typeface="Calibri" panose="020F0502020204030204" pitchFamily="34" charset="0"/>
                <a:cs typeface="Calibri" panose="020F0502020204030204" pitchFamily="34" charset="0"/>
              </a:rPr>
              <a:t>Learner Diary</a:t>
            </a:r>
            <a:endParaRPr lang="en-GB" sz="1400" dirty="0">
              <a:latin typeface="Calibri" panose="020F0502020204030204" pitchFamily="34" charset="0"/>
              <a:cs typeface="Calibri" panose="020F0502020204030204" pitchFamily="34" charset="0"/>
            </a:endParaRPr>
          </a:p>
          <a:p>
            <a:pPr marL="0" indent="0">
              <a:buNone/>
            </a:pPr>
            <a:r>
              <a:rPr lang="en-GB" sz="1400" dirty="0" smtClean="0">
                <a:latin typeface="Calibri" panose="020F0502020204030204" pitchFamily="34" charset="0"/>
                <a:cs typeface="Calibri" panose="020F0502020204030204" pitchFamily="34" charset="0"/>
              </a:rPr>
              <a:t>The diary tab for an assessor is located in the My learners area. </a:t>
            </a:r>
            <a:r>
              <a:rPr lang="en-GB" sz="1400" dirty="0">
                <a:latin typeface="Calibri" panose="020F0502020204030204" pitchFamily="34" charset="0"/>
                <a:cs typeface="Calibri" panose="020F0502020204030204" pitchFamily="34" charset="0"/>
              </a:rPr>
              <a:t>This is visible </a:t>
            </a:r>
            <a:r>
              <a:rPr lang="en-GB" sz="1400" b="1" dirty="0">
                <a:latin typeface="Calibri" panose="020F0502020204030204" pitchFamily="34" charset="0"/>
                <a:cs typeface="Calibri" panose="020F0502020204030204" pitchFamily="34" charset="0"/>
              </a:rPr>
              <a:t>and editable</a:t>
            </a:r>
            <a:r>
              <a:rPr lang="en-GB" sz="1400" dirty="0">
                <a:latin typeface="Calibri" panose="020F0502020204030204" pitchFamily="34" charset="0"/>
                <a:cs typeface="Calibri" panose="020F0502020204030204" pitchFamily="34" charset="0"/>
              </a:rPr>
              <a:t> (see details below) to the Learner and the Assessor, and view only for the IQA/ IV and EQA/EV.</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6" name="Picture 5"/>
          <p:cNvPicPr/>
          <p:nvPr/>
        </p:nvPicPr>
        <p:blipFill rotWithShape="1">
          <a:blip r:embed="rId4"/>
          <a:srcRect b="26437"/>
          <a:stretch/>
        </p:blipFill>
        <p:spPr bwMode="auto">
          <a:xfrm>
            <a:off x="2484438" y="3136265"/>
            <a:ext cx="5731510" cy="2217420"/>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4139952" y="4797152"/>
            <a:ext cx="349885" cy="3886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620688"/>
            <a:ext cx="609600" cy="609600"/>
          </a:xfrm>
          <a:prstGeom prst="rect">
            <a:avLst/>
          </a:prstGeom>
        </p:spPr>
      </p:pic>
    </p:spTree>
    <p:extLst>
      <p:ext uri="{BB962C8B-B14F-4D97-AF65-F5344CB8AC3E}">
        <p14:creationId xmlns:p14="http://schemas.microsoft.com/office/powerpoint/2010/main" val="20844925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5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Diary / Reflective Account</a:t>
            </a: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400" dirty="0">
                <a:latin typeface="Calibri" panose="020F0502020204030204" pitchFamily="34" charset="0"/>
                <a:cs typeface="Calibri" panose="020F0502020204030204" pitchFamily="34" charset="0"/>
              </a:rPr>
              <a:t>It functions in a similar way to the Activity Log. Entries are displayed in a table, and can be opened up to view the content and edit them if required. </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1952624"/>
            <a:ext cx="5724525" cy="1209675"/>
          </a:xfrm>
          <a:prstGeom prst="rect">
            <a:avLst/>
          </a:prstGeom>
          <a:noFill/>
          <a:ln>
            <a:noFill/>
          </a:ln>
        </p:spPr>
      </p:pic>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cxnSp>
        <p:nvCxnSpPr>
          <p:cNvPr id="8" name="AutoShape 2"/>
          <p:cNvCxnSpPr>
            <a:cxnSpLocks noChangeShapeType="1"/>
          </p:cNvCxnSpPr>
          <p:nvPr/>
        </p:nvCxnSpPr>
        <p:spPr bwMode="auto">
          <a:xfrm flipH="1">
            <a:off x="4756621" y="4113211"/>
            <a:ext cx="733425" cy="342900"/>
          </a:xfrm>
          <a:prstGeom prst="straightConnector1">
            <a:avLst/>
          </a:prstGeom>
          <a:noFill/>
          <a:ln w="9525">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p:sp>
        <p:nvSpPr>
          <p:cNvPr id="5" name="Rectangle 3"/>
          <p:cNvSpPr>
            <a:spLocks noChangeArrowheads="1"/>
          </p:cNvSpPr>
          <p:nvPr/>
        </p:nvSpPr>
        <p:spPr bwMode="auto">
          <a:xfrm>
            <a:off x="2549526" y="3471217"/>
            <a:ext cx="37147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columns of the table can be sorted using the arrow icon.</a:t>
            </a: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p:cNvPicPr/>
          <p:nvPr/>
        </p:nvPicPr>
        <p:blipFill rotWithShape="1">
          <a:blip r:embed="rId5" cstate="print"/>
          <a:srcRect l="15599" t="70656" r="69130" b="16603"/>
          <a:stretch/>
        </p:blipFill>
        <p:spPr bwMode="auto">
          <a:xfrm>
            <a:off x="2586039" y="4241800"/>
            <a:ext cx="2028825" cy="959485"/>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2619" y="620688"/>
            <a:ext cx="609600" cy="609600"/>
          </a:xfrm>
          <a:prstGeom prst="rect">
            <a:avLst/>
          </a:prstGeom>
        </p:spPr>
      </p:pic>
    </p:spTree>
    <p:extLst>
      <p:ext uri="{BB962C8B-B14F-4D97-AF65-F5344CB8AC3E}">
        <p14:creationId xmlns:p14="http://schemas.microsoft.com/office/powerpoint/2010/main" val="225244689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Diary / Reflective Account</a:t>
            </a: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400" dirty="0">
                <a:latin typeface="Calibri" panose="020F0502020204030204" pitchFamily="34" charset="0"/>
                <a:cs typeface="Calibri" panose="020F0502020204030204" pitchFamily="34" charset="0"/>
              </a:rPr>
              <a:t>As with the Activity Log, beneath the table will be a ‘new diary entry’ form. The end date defaults to the same as the start date, but is fully editable by the user so that the diary entry can cover a period of time. Dates are selected from the usual calendar display.</a:t>
            </a:r>
          </a:p>
          <a:p>
            <a:pPr marL="0" indent="0">
              <a:buNone/>
            </a:pPr>
            <a:r>
              <a:rPr lang="en-GB" sz="1400" dirty="0">
                <a:latin typeface="Calibri" panose="020F0502020204030204" pitchFamily="34" charset="0"/>
                <a:cs typeface="Calibri" panose="020F0502020204030204" pitchFamily="34" charset="0"/>
              </a:rPr>
              <a:t>Note that the Reflective Account can only be edited by the learner, and the Assessor Comments can only be edited by the assessor. The rest of the diary record can be edited by either user. This means that assessors can record diary entries on behalf of learners in centres where learners don’t log in to VQManager.</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6" name="Picture 5"/>
          <p:cNvPicPr/>
          <p:nvPr/>
        </p:nvPicPr>
        <p:blipFill rotWithShape="1">
          <a:blip r:embed="rId4" cstate="print"/>
          <a:srcRect l="12272" t="12337" r="13929" b="16186"/>
          <a:stretch/>
        </p:blipFill>
        <p:spPr bwMode="auto">
          <a:xfrm>
            <a:off x="2484438" y="3347120"/>
            <a:ext cx="5060960" cy="2520280"/>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548680"/>
            <a:ext cx="609600" cy="609600"/>
          </a:xfrm>
          <a:prstGeom prst="rect">
            <a:avLst/>
          </a:prstGeom>
        </p:spPr>
      </p:pic>
    </p:spTree>
    <p:extLst>
      <p:ext uri="{BB962C8B-B14F-4D97-AF65-F5344CB8AC3E}">
        <p14:creationId xmlns:p14="http://schemas.microsoft.com/office/powerpoint/2010/main" val="213204955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Diary / Reflective Account</a:t>
            </a: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400" dirty="0">
                <a:latin typeface="Calibri" panose="020F0502020204030204" pitchFamily="34" charset="0"/>
                <a:cs typeface="Calibri" panose="020F0502020204030204" pitchFamily="34" charset="0"/>
              </a:rPr>
              <a:t>The diary log is fully editable in the normal way, and with the usual options to save. </a:t>
            </a:r>
          </a:p>
          <a:p>
            <a:pPr marL="0" indent="0">
              <a:buNone/>
            </a:pPr>
            <a:r>
              <a:rPr lang="en-GB" sz="1400" dirty="0">
                <a:latin typeface="Calibri" panose="020F0502020204030204" pitchFamily="34" charset="0"/>
                <a:cs typeface="Calibri" panose="020F0502020204030204" pitchFamily="34" charset="0"/>
              </a:rPr>
              <a:t>When the entry is completed, there are the usual options to save or cancel. There is also </a:t>
            </a:r>
            <a:r>
              <a:rPr lang="en-GB" sz="1400" dirty="0" smtClean="0">
                <a:latin typeface="Calibri" panose="020F0502020204030204" pitchFamily="34" charset="0"/>
                <a:cs typeface="Calibri" panose="020F0502020204030204" pitchFamily="34" charset="0"/>
              </a:rPr>
              <a:t>an option </a:t>
            </a:r>
            <a:r>
              <a:rPr lang="en-GB" sz="1400" dirty="0">
                <a:latin typeface="Calibri" panose="020F0502020204030204" pitchFamily="34" charset="0"/>
                <a:cs typeface="Calibri" panose="020F0502020204030204" pitchFamily="34" charset="0"/>
              </a:rPr>
              <a:t>to </a:t>
            </a:r>
            <a:r>
              <a:rPr lang="en-GB" sz="1400" b="1" dirty="0">
                <a:latin typeface="Calibri" panose="020F0502020204030204" pitchFamily="34" charset="0"/>
                <a:cs typeface="Calibri" panose="020F0502020204030204" pitchFamily="34" charset="0"/>
              </a:rPr>
              <a:t>save and create evidence</a:t>
            </a:r>
            <a:r>
              <a:rPr lang="en-GB" sz="1400" dirty="0">
                <a:latin typeface="Calibri" panose="020F0502020204030204" pitchFamily="34" charset="0"/>
                <a:cs typeface="Calibri" panose="020F0502020204030204" pitchFamily="34" charset="0"/>
              </a:rPr>
              <a:t>. </a:t>
            </a:r>
          </a:p>
          <a:p>
            <a:pPr marL="0" indent="0">
              <a:buNone/>
            </a:pPr>
            <a:r>
              <a:rPr lang="en-GB" sz="1400" dirty="0">
                <a:latin typeface="Calibri" panose="020F0502020204030204" pitchFamily="34" charset="0"/>
                <a:cs typeface="Calibri" panose="020F0502020204030204" pitchFamily="34" charset="0"/>
              </a:rPr>
              <a:t>Clicking this option will save the diary entry, and take the user to the Log Evidence screen. </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400" dirty="0">
              <a:latin typeface="Calibri" panose="020F0502020204030204" pitchFamily="34" charset="0"/>
              <a:cs typeface="Calibri" panose="020F0502020204030204" pitchFamily="34" charset="0"/>
            </a:endParaRPr>
          </a:p>
          <a:p>
            <a:pPr marL="0" indent="0">
              <a:buNone/>
            </a:pPr>
            <a:endParaRPr lang="en-GB" sz="1400" dirty="0">
              <a:latin typeface="Calibri" panose="020F0502020204030204" pitchFamily="34" charset="0"/>
              <a:cs typeface="Calibri" panose="020F0502020204030204" pitchFamily="34" charset="0"/>
            </a:endParaRPr>
          </a:p>
          <a:p>
            <a:pPr marL="0" indent="0">
              <a:buNone/>
            </a:pPr>
            <a:r>
              <a:rPr lang="en-GB" sz="1400" dirty="0">
                <a:latin typeface="Calibri" panose="020F0502020204030204" pitchFamily="34" charset="0"/>
                <a:cs typeface="Calibri" panose="020F0502020204030204" pitchFamily="34" charset="0"/>
              </a:rPr>
              <a:t>Some of the information from the diary entry will be pre-completed in the evidence form as follows:</a:t>
            </a:r>
          </a:p>
          <a:p>
            <a:r>
              <a:rPr lang="en-GB" sz="1400" dirty="0">
                <a:latin typeface="Calibri" panose="020F0502020204030204" pitchFamily="34" charset="0"/>
                <a:cs typeface="Calibri" panose="020F0502020204030204" pitchFamily="34" charset="0"/>
              </a:rPr>
              <a:t>Diary summary title = Summary evidence description</a:t>
            </a:r>
          </a:p>
          <a:p>
            <a:r>
              <a:rPr lang="en-GB" sz="1400" dirty="0">
                <a:latin typeface="Calibri" panose="020F0502020204030204" pitchFamily="34" charset="0"/>
                <a:cs typeface="Calibri" panose="020F0502020204030204" pitchFamily="34" charset="0"/>
              </a:rPr>
              <a:t>Activity / Description = Description of evidence</a:t>
            </a:r>
          </a:p>
          <a:p>
            <a:r>
              <a:rPr lang="en-GB" sz="1400" dirty="0">
                <a:latin typeface="Calibri" panose="020F0502020204030204" pitchFamily="34" charset="0"/>
                <a:cs typeface="Calibri" panose="020F0502020204030204" pitchFamily="34" charset="0"/>
              </a:rPr>
              <a:t>Reflective account = Learner comments</a:t>
            </a:r>
          </a:p>
          <a:p>
            <a:r>
              <a:rPr lang="en-GB" sz="1400" dirty="0">
                <a:latin typeface="Calibri" panose="020F0502020204030204" pitchFamily="34" charset="0"/>
                <a:cs typeface="Calibri" panose="020F0502020204030204" pitchFamily="34" charset="0"/>
              </a:rPr>
              <a:t>Assessor comments = Assessor comments</a:t>
            </a:r>
          </a:p>
          <a:p>
            <a:r>
              <a:rPr lang="en-GB" sz="1400" dirty="0">
                <a:latin typeface="Calibri" panose="020F0502020204030204" pitchFamily="34" charset="0"/>
                <a:cs typeface="Calibri" panose="020F0502020204030204" pitchFamily="34" charset="0"/>
              </a:rPr>
              <a:t>Files uploaded to the diary entry will also copy across into the evidence.</a:t>
            </a: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6" name="Picture 5"/>
          <p:cNvPicPr/>
          <p:nvPr/>
        </p:nvPicPr>
        <p:blipFill rotWithShape="1">
          <a:blip r:embed="rId4" cstate="print"/>
          <a:srcRect l="12298" t="36059" r="13583" b="32020"/>
          <a:stretch/>
        </p:blipFill>
        <p:spPr bwMode="auto">
          <a:xfrm>
            <a:off x="2484438" y="2597026"/>
            <a:ext cx="5800725" cy="1404620"/>
          </a:xfrm>
          <a:prstGeom prst="rect">
            <a:avLst/>
          </a:prstGeom>
          <a:ln>
            <a:noFill/>
          </a:ln>
          <a:extLst>
            <a:ext uri="{53640926-AAD7-44D8-BBD7-CCE9431645EC}">
              <a14:shadowObscured xmlns:a14="http://schemas.microsoft.com/office/drawing/2010/main"/>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620688"/>
            <a:ext cx="609600" cy="609600"/>
          </a:xfrm>
          <a:prstGeom prst="rect">
            <a:avLst/>
          </a:prstGeom>
        </p:spPr>
      </p:pic>
    </p:spTree>
    <p:extLst>
      <p:ext uri="{BB962C8B-B14F-4D97-AF65-F5344CB8AC3E}">
        <p14:creationId xmlns:p14="http://schemas.microsoft.com/office/powerpoint/2010/main" val="223378811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Diary / Reflective Account</a:t>
            </a:r>
          </a:p>
          <a:p>
            <a:pPr marL="0" indent="0">
              <a:buNone/>
              <a:defRPr/>
            </a:pPr>
            <a:endParaRPr lang="en-GB" sz="1400" b="1" dirty="0">
              <a:latin typeface="Calibri" panose="020F0502020204030204" pitchFamily="34" charset="0"/>
              <a:cs typeface="Calibri" panose="020F0502020204030204" pitchFamily="34" charset="0"/>
            </a:endParaRPr>
          </a:p>
          <a:p>
            <a:pPr marL="0" indent="0">
              <a:buNone/>
            </a:pPr>
            <a:r>
              <a:rPr lang="en-GB" sz="1400" dirty="0">
                <a:latin typeface="Calibri" panose="020F0502020204030204" pitchFamily="34" charset="0"/>
                <a:cs typeface="Calibri" panose="020F0502020204030204" pitchFamily="34" charset="0"/>
              </a:rPr>
              <a:t>You may wish to consider adding Diary entry to your evidence methods, with the proviso that evidence methods are limited to 10, so you can only do this if your centre doesn’t already have 10 evidence method categories.</a:t>
            </a:r>
          </a:p>
          <a:p>
            <a:pPr marL="0" indent="0">
              <a:buNone/>
            </a:pPr>
            <a:endParaRPr lang="en-GB" sz="1600" dirty="0">
              <a:latin typeface="Calibri" panose="020F0502020204030204" pitchFamily="34" charset="0"/>
              <a:cs typeface="Calibri" panose="020F0502020204030204" pitchFamily="34" charset="0"/>
            </a:endParaRPr>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endParaRPr lang="en-GB" sz="1600" dirty="0"/>
          </a:p>
          <a:p>
            <a:pPr marL="0" indent="0">
              <a:buNone/>
            </a:pPr>
            <a:r>
              <a:rPr lang="en-GB" sz="1400" dirty="0">
                <a:latin typeface="Calibri" panose="020F0502020204030204" pitchFamily="34" charset="0"/>
                <a:cs typeface="Calibri" panose="020F0502020204030204" pitchFamily="34" charset="0"/>
              </a:rPr>
              <a:t>This function may be hidden from view for your centre.  Please speak with Jo or </a:t>
            </a:r>
            <a:r>
              <a:rPr lang="en-GB" sz="1400" dirty="0">
                <a:latin typeface="Calibri" panose="020F0502020204030204" pitchFamily="34" charset="0"/>
                <a:cs typeface="Calibri" panose="020F0502020204030204" pitchFamily="34" charset="0"/>
              </a:rPr>
              <a:t>K</a:t>
            </a:r>
            <a:r>
              <a:rPr lang="en-GB" sz="1400" dirty="0" smtClean="0">
                <a:latin typeface="Calibri" panose="020F0502020204030204" pitchFamily="34" charset="0"/>
                <a:cs typeface="Calibri" panose="020F0502020204030204" pitchFamily="34" charset="0"/>
              </a:rPr>
              <a:t>ari </a:t>
            </a:r>
            <a:r>
              <a:rPr lang="en-GB" sz="1400" dirty="0">
                <a:latin typeface="Calibri" panose="020F0502020204030204" pitchFamily="34" charset="0"/>
                <a:cs typeface="Calibri" panose="020F0502020204030204" pitchFamily="34" charset="0"/>
              </a:rPr>
              <a:t>to have this switched on for you.</a:t>
            </a:r>
          </a:p>
          <a:p>
            <a:pPr marL="0" indent="0">
              <a:buNone/>
            </a:pPr>
            <a:endParaRPr lang="en-GB" sz="1600" dirty="0"/>
          </a:p>
          <a:p>
            <a:pPr marL="0" indent="0">
              <a:buNone/>
            </a:pPr>
            <a:endParaRPr lang="en-GB" sz="1600" dirty="0"/>
          </a:p>
          <a:p>
            <a:pPr marL="0" indent="0">
              <a:buNone/>
            </a:pPr>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endParaRPr lang="en-GB" sz="1600" dirty="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6" name="Picture 5"/>
          <p:cNvPicPr/>
          <p:nvPr/>
        </p:nvPicPr>
        <p:blipFill rotWithShape="1">
          <a:blip r:embed="rId4" cstate="print"/>
          <a:srcRect l="15501" t="18654" r="24870" b="65111"/>
          <a:stretch/>
        </p:blipFill>
        <p:spPr bwMode="auto">
          <a:xfrm>
            <a:off x="2884190" y="2420888"/>
            <a:ext cx="5648325" cy="864235"/>
          </a:xfrm>
          <a:prstGeom prst="rect">
            <a:avLst/>
          </a:prstGeom>
          <a:ln>
            <a:noFill/>
          </a:ln>
          <a:extLst>
            <a:ext uri="{53640926-AAD7-44D8-BBD7-CCE9431645EC}">
              <a14:shadowObscured xmlns:a14="http://schemas.microsoft.com/office/drawing/2010/main"/>
            </a:ext>
          </a:extLst>
        </p:spPr>
      </p:pic>
      <p:cxnSp>
        <p:nvCxnSpPr>
          <p:cNvPr id="7" name="AutoShape 4"/>
          <p:cNvCxnSpPr>
            <a:cxnSpLocks noChangeShapeType="1"/>
          </p:cNvCxnSpPr>
          <p:nvPr/>
        </p:nvCxnSpPr>
        <p:spPr bwMode="auto">
          <a:xfrm flipH="1" flipV="1">
            <a:off x="7452320" y="3285123"/>
            <a:ext cx="381000" cy="323850"/>
          </a:xfrm>
          <a:prstGeom prst="straightConnector1">
            <a:avLst/>
          </a:prstGeom>
          <a:noFill/>
          <a:ln w="9525">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620688"/>
            <a:ext cx="609600" cy="609600"/>
          </a:xfrm>
          <a:prstGeom prst="rect">
            <a:avLst/>
          </a:prstGeom>
        </p:spPr>
      </p:pic>
    </p:spTree>
    <p:extLst>
      <p:ext uri="{BB962C8B-B14F-4D97-AF65-F5344CB8AC3E}">
        <p14:creationId xmlns:p14="http://schemas.microsoft.com/office/powerpoint/2010/main" val="89041904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513180" y="1916832"/>
            <a:ext cx="6307292" cy="2160587"/>
          </a:xfrm>
        </p:spPr>
        <p:txBody>
          <a:bodyPr>
            <a:noAutofit/>
          </a:bodyPr>
          <a:lstStyle/>
          <a:p>
            <a:r>
              <a:rPr lang="en-GB" sz="2400" b="1" dirty="0">
                <a:latin typeface="Calibri" panose="020F0502020204030204" pitchFamily="34" charset="0"/>
                <a:cs typeface="Calibri" panose="020F0502020204030204" pitchFamily="34" charset="0"/>
              </a:rPr>
              <a:t>Any questions?  </a:t>
            </a:r>
          </a:p>
          <a:p>
            <a:r>
              <a:rPr lang="en-GB" sz="2400" b="1" dirty="0">
                <a:latin typeface="Calibri" panose="020F0502020204030204" pitchFamily="34" charset="0"/>
                <a:cs typeface="Calibri" panose="020F0502020204030204" pitchFamily="34" charset="0"/>
              </a:rPr>
              <a:t>Can you share any best practice with the group?</a:t>
            </a:r>
          </a:p>
          <a:p>
            <a:r>
              <a:rPr lang="en-GB" sz="2400" b="1" dirty="0">
                <a:latin typeface="Calibri" panose="020F0502020204030204" pitchFamily="34" charset="0"/>
                <a:cs typeface="Calibri" panose="020F0502020204030204" pitchFamily="34" charset="0"/>
              </a:rPr>
              <a:t>Are there are special items you need us to cover in a future webinar? Using webinar tools etc.</a:t>
            </a:r>
          </a:p>
          <a:p>
            <a:r>
              <a:rPr lang="en-GB" sz="2400" b="1" dirty="0">
                <a:latin typeface="Calibri" panose="020F0502020204030204" pitchFamily="34" charset="0"/>
                <a:cs typeface="Calibri" panose="020F0502020204030204" pitchFamily="34" charset="0"/>
              </a:rPr>
              <a:t>Do you have any specific learning needs in your organisation you would like us to address?</a:t>
            </a:r>
          </a:p>
          <a:p>
            <a:pPr marL="0" indent="0">
              <a:buNone/>
            </a:pPr>
            <a:endParaRPr lang="en-GB" sz="2400" b="1" u="sng" dirty="0">
              <a:latin typeface="Calibri" panose="020F0502020204030204" pitchFamily="34" charset="0"/>
              <a:cs typeface="Calibri" panose="020F0502020204030204" pitchFamily="34" charset="0"/>
            </a:endParaRPr>
          </a:p>
          <a:p>
            <a:pPr marL="0" indent="0">
              <a:buNone/>
            </a:pPr>
            <a:endParaRPr lang="en-GB" sz="2400" b="1" u="sng" dirty="0">
              <a:latin typeface="Calibri" panose="020F0502020204030204" pitchFamily="34" charset="0"/>
              <a:cs typeface="Calibri" panose="020F0502020204030204" pitchFamily="34" charset="0"/>
            </a:endParaRPr>
          </a:p>
          <a:p>
            <a:pPr marL="0" indent="0">
              <a:buNone/>
            </a:pPr>
            <a:endParaRPr lang="en-GB" sz="1400" dirty="0">
              <a:latin typeface="Calibri" panose="020F0502020204030204" pitchFamily="34" charset="0"/>
              <a:cs typeface="Calibri" panose="020F0502020204030204" pitchFamily="34" charset="0"/>
            </a:endParaRPr>
          </a:p>
          <a:p>
            <a:pPr marL="0" lvl="0" indent="0">
              <a:buNone/>
            </a:pPr>
            <a:endParaRPr lang="en-GB" sz="1600" dirty="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941348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a16="http://schemas.microsoft.com/office/drawing/2014/main" xmlns="" id="{16F826C5-D62F-4F50-8225-AB36C53B74D7}"/>
              </a:ext>
            </a:extLst>
          </p:cNvPr>
          <p:cNvSpPr>
            <a:spLocks noGrp="1" noChangeArrowheads="1"/>
          </p:cNvSpPr>
          <p:nvPr>
            <p:ph type="body" idx="1"/>
          </p:nvPr>
        </p:nvSpPr>
        <p:spPr>
          <a:xfrm>
            <a:off x="2635424" y="531912"/>
            <a:ext cx="6185048" cy="1471612"/>
          </a:xfrm>
        </p:spPr>
        <p:txBody>
          <a:bodyPr/>
          <a:lstStyle/>
          <a:p>
            <a:pPr marL="0" indent="0">
              <a:buFontTx/>
              <a:buNone/>
            </a:pPr>
            <a:r>
              <a:rPr lang="en-GB" altLang="en-US" sz="3200" b="1" dirty="0">
                <a:latin typeface="Calibri" panose="020F0502020204030204" pitchFamily="34" charset="0"/>
                <a:cs typeface="Calibri" panose="020F0502020204030204" pitchFamily="34" charset="0"/>
              </a:rPr>
              <a:t>This webinar helps support the using of specific VQManager functionality to ensure that your learners continue to make progress during the Covid- 19 crisis.  </a:t>
            </a:r>
          </a:p>
          <a:p>
            <a:pPr marL="0" indent="0">
              <a:buFontTx/>
              <a:buNone/>
            </a:pPr>
            <a:r>
              <a:rPr lang="en-GB" altLang="en-US" sz="2400" b="1" dirty="0">
                <a:latin typeface="Calibri" panose="020F0502020204030204" pitchFamily="34" charset="0"/>
                <a:cs typeface="Calibri" panose="020F0502020204030204" pitchFamily="34" charset="0"/>
              </a:rPr>
              <a:t>We will discuss: </a:t>
            </a:r>
          </a:p>
          <a:p>
            <a:r>
              <a:rPr lang="en-GB" altLang="en-US" sz="2400" b="1" dirty="0">
                <a:latin typeface="Calibri" panose="020F0502020204030204" pitchFamily="34" charset="0"/>
                <a:cs typeface="Calibri" panose="020F0502020204030204" pitchFamily="34" charset="0"/>
              </a:rPr>
              <a:t>Deployment of learning content through VQManager</a:t>
            </a:r>
          </a:p>
          <a:p>
            <a:r>
              <a:rPr lang="en-GB" altLang="en-US" sz="2400" b="1" dirty="0">
                <a:latin typeface="Calibri" panose="020F0502020204030204" pitchFamily="34" charset="0"/>
                <a:cs typeface="Calibri" panose="020F0502020204030204" pitchFamily="34" charset="0"/>
              </a:rPr>
              <a:t>Recording of OTJT </a:t>
            </a:r>
          </a:p>
          <a:p>
            <a:r>
              <a:rPr lang="en-GB" altLang="en-US" sz="2400" b="1" dirty="0">
                <a:latin typeface="Calibri" panose="020F0502020204030204" pitchFamily="34" charset="0"/>
                <a:cs typeface="Calibri" panose="020F0502020204030204" pitchFamily="34" charset="0"/>
              </a:rPr>
              <a:t>Reflective diaries</a:t>
            </a:r>
            <a:endParaRPr lang="en-GB" sz="2400"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9552" y="622701"/>
            <a:ext cx="609600" cy="609600"/>
          </a:xfrm>
          <a:prstGeom prst="rect">
            <a:avLst/>
          </a:prstGeom>
        </p:spPr>
      </p:pic>
    </p:spTree>
    <p:extLst>
      <p:ext uri="{BB962C8B-B14F-4D97-AF65-F5344CB8AC3E}">
        <p14:creationId xmlns:p14="http://schemas.microsoft.com/office/powerpoint/2010/main" val="158821298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B8D61D-77DF-4B7C-8E81-89E476A5B283}"/>
              </a:ext>
            </a:extLst>
          </p:cNvPr>
          <p:cNvSpPr>
            <a:spLocks noGrp="1"/>
          </p:cNvSpPr>
          <p:nvPr>
            <p:ph type="title"/>
          </p:nvPr>
        </p:nvSpPr>
        <p:spPr/>
        <p:txBody>
          <a:bodyPr/>
          <a:lstStyle/>
          <a:p>
            <a:r>
              <a:rPr lang="en-GB" altLang="en-US" sz="3200" b="1" dirty="0">
                <a:solidFill>
                  <a:srgbClr val="000099"/>
                </a:solidFill>
                <a:latin typeface="Calibri" panose="020F0502020204030204" pitchFamily="34" charset="0"/>
                <a:cs typeface="Calibri" panose="020F0502020204030204" pitchFamily="34" charset="0"/>
              </a:rPr>
              <a:t>VQManager</a:t>
            </a:r>
            <a:endParaRPr lang="en-GB" dirty="0"/>
          </a:p>
        </p:txBody>
      </p:sp>
      <p:pic>
        <p:nvPicPr>
          <p:cNvPr id="5" name="Picture 4">
            <a:extLst>
              <a:ext uri="{FF2B5EF4-FFF2-40B4-BE49-F238E27FC236}">
                <a16:creationId xmlns:a16="http://schemas.microsoft.com/office/drawing/2014/main" xmlns="" id="{F6F7EDCF-929C-4A51-9370-ACB7587C060E}"/>
              </a:ext>
            </a:extLst>
          </p:cNvPr>
          <p:cNvPicPr>
            <a:picLocks noChangeAspect="1"/>
          </p:cNvPicPr>
          <p:nvPr/>
        </p:nvPicPr>
        <p:blipFill>
          <a:blip r:embed="rId4"/>
          <a:stretch>
            <a:fillRect/>
          </a:stretch>
        </p:blipFill>
        <p:spPr>
          <a:xfrm>
            <a:off x="611560" y="1700808"/>
            <a:ext cx="8290015" cy="3870175"/>
          </a:xfrm>
          <a:prstGeom prst="rect">
            <a:avLst/>
          </a:prstGeom>
        </p:spPr>
      </p:pic>
      <p:sp>
        <p:nvSpPr>
          <p:cNvPr id="4" name="TextBox 3"/>
          <p:cNvSpPr txBox="1"/>
          <p:nvPr/>
        </p:nvSpPr>
        <p:spPr>
          <a:xfrm>
            <a:off x="2060188" y="603181"/>
            <a:ext cx="5392758" cy="646331"/>
          </a:xfrm>
          <a:prstGeom prst="rect">
            <a:avLst/>
          </a:prstGeom>
          <a:noFill/>
        </p:spPr>
        <p:txBody>
          <a:bodyPr wrap="none" rtlCol="0">
            <a:spAutoFit/>
          </a:bodyPr>
          <a:lstStyle/>
          <a:p>
            <a:r>
              <a:rPr lang="en-GB" sz="3600" dirty="0">
                <a:latin typeface="Calibri" panose="020F0502020204030204" pitchFamily="34" charset="0"/>
                <a:cs typeface="Calibri" panose="020F0502020204030204" pitchFamily="34" charset="0"/>
              </a:rPr>
              <a:t>www.skillwise.net/support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5576" y="865560"/>
            <a:ext cx="609600" cy="609600"/>
          </a:xfrm>
          <a:prstGeom prst="rect">
            <a:avLst/>
          </a:prstGeom>
        </p:spPr>
      </p:pic>
    </p:spTree>
    <p:extLst>
      <p:ext uri="{BB962C8B-B14F-4D97-AF65-F5344CB8AC3E}">
        <p14:creationId xmlns:p14="http://schemas.microsoft.com/office/powerpoint/2010/main" val="426017728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699792" y="373076"/>
            <a:ext cx="6011044" cy="2160587"/>
          </a:xfrm>
        </p:spPr>
        <p:txBody>
          <a:bodyPr>
            <a:noAutofit/>
          </a:bodyPr>
          <a:lstStyle/>
          <a:p>
            <a:pPr marL="0" indent="0" algn="ctr">
              <a:buNone/>
              <a:defRPr/>
            </a:pPr>
            <a:endParaRPr lang="en-GB" sz="2400" b="1" u="sng" dirty="0">
              <a:latin typeface="Calibri" panose="020F0502020204030204" pitchFamily="34" charset="0"/>
              <a:cs typeface="Calibri" panose="020F0502020204030204" pitchFamily="34" charset="0"/>
            </a:endParaRPr>
          </a:p>
          <a:p>
            <a:pPr marL="0" indent="0" algn="ctr">
              <a:buNone/>
              <a:defRPr/>
            </a:pPr>
            <a:endParaRPr lang="en-GB" sz="2400" b="1" u="sng" dirty="0">
              <a:latin typeface="Calibri" panose="020F0502020204030204" pitchFamily="34" charset="0"/>
              <a:cs typeface="Calibri" panose="020F0502020204030204" pitchFamily="34" charset="0"/>
            </a:endParaRPr>
          </a:p>
          <a:p>
            <a:pPr marL="0" indent="0" algn="ctr">
              <a:buNone/>
              <a:defRPr/>
            </a:pPr>
            <a:r>
              <a:rPr lang="en-GB" sz="2400" b="1" u="sng" dirty="0">
                <a:latin typeface="Calibri" panose="020F0502020204030204" pitchFamily="34" charset="0"/>
                <a:cs typeface="Calibri" panose="020F0502020204030204" pitchFamily="34" charset="0"/>
              </a:rPr>
              <a:t>Deploying learning content</a:t>
            </a:r>
          </a:p>
          <a:p>
            <a:pPr marL="0" indent="0" algn="ctr">
              <a:buNone/>
              <a:defRPr/>
            </a:pPr>
            <a:endParaRPr lang="en-GB" sz="2400" b="1" u="sng" dirty="0">
              <a:latin typeface="Calibri" panose="020F0502020204030204" pitchFamily="34" charset="0"/>
              <a:cs typeface="Calibri" panose="020F0502020204030204" pitchFamily="34" charset="0"/>
            </a:endParaRPr>
          </a:p>
          <a:p>
            <a:pPr marL="0" indent="0">
              <a:buNone/>
            </a:pPr>
            <a:endParaRPr lang="en-GB" sz="1400" dirty="0">
              <a:latin typeface="Calibri" panose="020F0502020204030204" pitchFamily="34" charset="0"/>
              <a:cs typeface="Calibri" panose="020F0502020204030204" pitchFamily="34" charset="0"/>
            </a:endParaRPr>
          </a:p>
          <a:p>
            <a:r>
              <a:rPr lang="en-GB" sz="1400" dirty="0">
                <a:latin typeface="Calibri" panose="020F0502020204030204" pitchFamily="34" charset="0"/>
                <a:cs typeface="Calibri" panose="020F0502020204030204" pitchFamily="34" charset="0"/>
              </a:rPr>
              <a:t>Where does content ‘live’?</a:t>
            </a:r>
          </a:p>
          <a:p>
            <a:r>
              <a:rPr lang="en-GB" sz="1400" dirty="0">
                <a:latin typeface="Calibri" panose="020F0502020204030204" pitchFamily="34" charset="0"/>
                <a:cs typeface="Calibri" panose="020F0502020204030204" pitchFamily="34" charset="0"/>
              </a:rPr>
              <a:t>Best ways to deploy it</a:t>
            </a:r>
          </a:p>
          <a:p>
            <a:r>
              <a:rPr lang="en-GB" sz="1400" dirty="0">
                <a:latin typeface="Calibri" panose="020F0502020204030204" pitchFamily="34" charset="0"/>
                <a:cs typeface="Calibri" panose="020F0502020204030204" pitchFamily="34" charset="0"/>
              </a:rPr>
              <a:t>assessment plan</a:t>
            </a:r>
          </a:p>
          <a:p>
            <a:pPr marL="0" indent="0">
              <a:buNone/>
            </a:pPr>
            <a:endParaRPr lang="en-GB" sz="1400" dirty="0">
              <a:latin typeface="Calibri" panose="020F0502020204030204" pitchFamily="34" charset="0"/>
              <a:cs typeface="Calibri" panose="020F050202020403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60" y="476672"/>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latin typeface="Calibri" panose="020F0502020204030204" pitchFamily="34" charset="0"/>
                <a:cs typeface="Calibri" panose="020F0502020204030204" pitchFamily="34" charset="0"/>
              </a:rPr>
              <a:t>VQManager</a:t>
            </a:r>
          </a:p>
        </p:txBody>
      </p:sp>
      <p:sp>
        <p:nvSpPr>
          <p:cNvPr id="3" name="Content Placeholder 2"/>
          <p:cNvSpPr>
            <a:spLocks noGrp="1"/>
          </p:cNvSpPr>
          <p:nvPr>
            <p:ph idx="1"/>
          </p:nvPr>
        </p:nvSpPr>
        <p:spPr>
          <a:xfrm>
            <a:off x="2627784" y="938264"/>
            <a:ext cx="6238900" cy="4114800"/>
          </a:xfrm>
        </p:spPr>
        <p:txBody>
          <a:bodyPr/>
          <a:lstStyle/>
          <a:p>
            <a:pPr marL="0" indent="0" algn="ctr">
              <a:buNone/>
            </a:pPr>
            <a:r>
              <a:rPr lang="en-GB" sz="2400" b="1" dirty="0">
                <a:latin typeface="Calibri" panose="020F0502020204030204" pitchFamily="34" charset="0"/>
                <a:cs typeface="Calibri" panose="020F0502020204030204" pitchFamily="34" charset="0"/>
              </a:rPr>
              <a:t>The File Library</a:t>
            </a:r>
          </a:p>
          <a:p>
            <a:pPr marL="0" indent="0">
              <a:buNone/>
            </a:pPr>
            <a:r>
              <a:rPr lang="en-GB" sz="1400" dirty="0">
                <a:latin typeface="Calibri" panose="020F0502020204030204" pitchFamily="34" charset="0"/>
                <a:cs typeface="Calibri" panose="020F0502020204030204" pitchFamily="34" charset="0"/>
              </a:rPr>
              <a:t>The file library is a repository for you to upload any documents you need quick access to whilst working in VQManager and deploying to learners.  You might use it for: </a:t>
            </a:r>
          </a:p>
          <a:p>
            <a:r>
              <a:rPr lang="en-GB" sz="1400" dirty="0">
                <a:latin typeface="Calibri" panose="020F0502020204030204" pitchFamily="34" charset="0"/>
                <a:cs typeface="Calibri" panose="020F0502020204030204" pitchFamily="34" charset="0"/>
              </a:rPr>
              <a:t>Templates</a:t>
            </a:r>
          </a:p>
          <a:p>
            <a:r>
              <a:rPr lang="en-GB" sz="1400" dirty="0">
                <a:latin typeface="Calibri" panose="020F0502020204030204" pitchFamily="34" charset="0"/>
                <a:cs typeface="Calibri" panose="020F0502020204030204" pitchFamily="34" charset="0"/>
              </a:rPr>
              <a:t>Learning materials</a:t>
            </a:r>
          </a:p>
          <a:p>
            <a:r>
              <a:rPr lang="en-GB" sz="1400" dirty="0" err="1">
                <a:latin typeface="Calibri" panose="020F0502020204030204" pitchFamily="34" charset="0"/>
                <a:cs typeface="Calibri" panose="020F0502020204030204" pitchFamily="34" charset="0"/>
              </a:rPr>
              <a:t>Weblinks</a:t>
            </a:r>
            <a:endParaRPr lang="en-GB" sz="1400" dirty="0">
              <a:latin typeface="Calibri" panose="020F0502020204030204" pitchFamily="34" charset="0"/>
              <a:cs typeface="Calibri" panose="020F0502020204030204" pitchFamily="34" charset="0"/>
            </a:endParaRPr>
          </a:p>
          <a:p>
            <a:r>
              <a:rPr lang="en-GB" sz="1400" dirty="0">
                <a:latin typeface="Calibri" panose="020F0502020204030204" pitchFamily="34" charset="0"/>
                <a:cs typeface="Calibri" panose="020F0502020204030204" pitchFamily="34" charset="0"/>
              </a:rPr>
              <a:t>Q&amp;A documents</a:t>
            </a:r>
          </a:p>
          <a:p>
            <a:endParaRPr lang="en-GB" sz="1400" dirty="0"/>
          </a:p>
        </p:txBody>
      </p:sp>
      <p:pic>
        <p:nvPicPr>
          <p:cNvPr id="4" name="Picture 3">
            <a:extLst>
              <a:ext uri="{FF2B5EF4-FFF2-40B4-BE49-F238E27FC236}">
                <a16:creationId xmlns:a16="http://schemas.microsoft.com/office/drawing/2014/main" xmlns="" id="{DA07E16B-339A-412C-9362-E90021B586DF}"/>
              </a:ext>
            </a:extLst>
          </p:cNvPr>
          <p:cNvPicPr>
            <a:picLocks noChangeAspect="1"/>
          </p:cNvPicPr>
          <p:nvPr/>
        </p:nvPicPr>
        <p:blipFill>
          <a:blip r:embed="rId4"/>
          <a:stretch>
            <a:fillRect/>
          </a:stretch>
        </p:blipFill>
        <p:spPr>
          <a:xfrm>
            <a:off x="3275856" y="3068960"/>
            <a:ext cx="4986139" cy="3075152"/>
          </a:xfrm>
          <a:prstGeom prst="rect">
            <a:avLst/>
          </a:prstGeom>
          <a:solidFill>
            <a:schemeClr val="bg1"/>
          </a:solidFill>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548680"/>
            <a:ext cx="609600" cy="609600"/>
          </a:xfrm>
          <a:prstGeom prst="rect">
            <a:avLst/>
          </a:prstGeom>
        </p:spPr>
      </p:pic>
    </p:spTree>
    <p:extLst>
      <p:ext uri="{BB962C8B-B14F-4D97-AF65-F5344CB8AC3E}">
        <p14:creationId xmlns:p14="http://schemas.microsoft.com/office/powerpoint/2010/main" val="26605169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8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latin typeface="Calibri" panose="020F0502020204030204" pitchFamily="34" charset="0"/>
                <a:cs typeface="Calibri" panose="020F0502020204030204" pitchFamily="34" charset="0"/>
              </a:rPr>
              <a:t>VQManager</a:t>
            </a:r>
          </a:p>
        </p:txBody>
      </p:sp>
      <p:sp>
        <p:nvSpPr>
          <p:cNvPr id="3" name="Content Placeholder 2"/>
          <p:cNvSpPr>
            <a:spLocks noGrp="1"/>
          </p:cNvSpPr>
          <p:nvPr>
            <p:ph idx="1"/>
          </p:nvPr>
        </p:nvSpPr>
        <p:spPr>
          <a:xfrm>
            <a:off x="2771800" y="980728"/>
            <a:ext cx="5943600" cy="4114800"/>
          </a:xfrm>
        </p:spPr>
        <p:txBody>
          <a:bodyPr/>
          <a:lstStyle/>
          <a:p>
            <a:pPr marL="0" indent="0" algn="ctr">
              <a:buNone/>
            </a:pPr>
            <a:r>
              <a:rPr lang="en-GB" sz="2400" b="1" dirty="0">
                <a:latin typeface="Calibri" panose="020F0502020204030204" pitchFamily="34" charset="0"/>
                <a:cs typeface="Calibri" panose="020F0502020204030204" pitchFamily="34" charset="0"/>
              </a:rPr>
              <a:t>The File Library</a:t>
            </a:r>
          </a:p>
          <a:p>
            <a:pPr marL="0" indent="0">
              <a:buNone/>
            </a:pPr>
            <a:endParaRPr lang="en-GB" sz="1400" dirty="0">
              <a:latin typeface="Calibri" panose="020F0502020204030204" pitchFamily="34" charset="0"/>
              <a:cs typeface="Calibri" panose="020F0502020204030204" pitchFamily="34" charset="0"/>
            </a:endParaRPr>
          </a:p>
          <a:p>
            <a:pPr marL="0" indent="0">
              <a:buNone/>
            </a:pPr>
            <a:r>
              <a:rPr lang="en-GB" sz="1400" dirty="0">
                <a:latin typeface="Calibri" panose="020F0502020204030204" pitchFamily="34" charset="0"/>
                <a:cs typeface="Calibri" panose="020F0502020204030204" pitchFamily="34" charset="0"/>
              </a:rPr>
              <a:t>Upload your files as you would attach a document to an email.</a:t>
            </a:r>
          </a:p>
        </p:txBody>
      </p:sp>
      <p:pic>
        <p:nvPicPr>
          <p:cNvPr id="4" name="Picture 3">
            <a:extLst>
              <a:ext uri="{FF2B5EF4-FFF2-40B4-BE49-F238E27FC236}">
                <a16:creationId xmlns:a16="http://schemas.microsoft.com/office/drawing/2014/main" xmlns="" id="{56F02CCE-0A4E-4A74-B6BE-E8057AD4A717}"/>
              </a:ext>
            </a:extLst>
          </p:cNvPr>
          <p:cNvPicPr>
            <a:picLocks noChangeAspect="1"/>
          </p:cNvPicPr>
          <p:nvPr/>
        </p:nvPicPr>
        <p:blipFill>
          <a:blip r:embed="rId4"/>
          <a:stretch>
            <a:fillRect/>
          </a:stretch>
        </p:blipFill>
        <p:spPr>
          <a:xfrm>
            <a:off x="3123966" y="2217917"/>
            <a:ext cx="5736938" cy="319153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548680"/>
            <a:ext cx="609600" cy="609600"/>
          </a:xfrm>
          <a:prstGeom prst="rect">
            <a:avLst/>
          </a:prstGeom>
        </p:spPr>
      </p:pic>
    </p:spTree>
    <p:extLst>
      <p:ext uri="{BB962C8B-B14F-4D97-AF65-F5344CB8AC3E}">
        <p14:creationId xmlns:p14="http://schemas.microsoft.com/office/powerpoint/2010/main" val="3756575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4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a:latin typeface="Calibri" panose="020F0502020204030204" pitchFamily="34" charset="0"/>
                <a:cs typeface="Calibri" panose="020F0502020204030204" pitchFamily="34" charset="0"/>
              </a:rPr>
              <a:t>VQManager</a:t>
            </a:r>
          </a:p>
        </p:txBody>
      </p:sp>
      <p:sp>
        <p:nvSpPr>
          <p:cNvPr id="3" name="Content Placeholder 2"/>
          <p:cNvSpPr>
            <a:spLocks noGrp="1"/>
          </p:cNvSpPr>
          <p:nvPr>
            <p:ph idx="1"/>
          </p:nvPr>
        </p:nvSpPr>
        <p:spPr>
          <a:xfrm>
            <a:off x="2925411" y="1484784"/>
            <a:ext cx="5943600" cy="4114800"/>
          </a:xfrm>
        </p:spPr>
        <p:txBody>
          <a:bodyPr/>
          <a:lstStyle/>
          <a:p>
            <a:pPr marL="0" indent="0">
              <a:buNone/>
            </a:pPr>
            <a:r>
              <a:rPr lang="en-GB" sz="1400" dirty="0">
                <a:latin typeface="Calibri" panose="020F0502020204030204" pitchFamily="34" charset="0"/>
                <a:cs typeface="Calibri" panose="020F0502020204030204" pitchFamily="34" charset="0"/>
              </a:rPr>
              <a:t>Sort your files into folders, i.e. qualification, induction etc.</a:t>
            </a:r>
          </a:p>
        </p:txBody>
      </p:sp>
      <p:pic>
        <p:nvPicPr>
          <p:cNvPr id="4" name="Picture 3">
            <a:extLst>
              <a:ext uri="{FF2B5EF4-FFF2-40B4-BE49-F238E27FC236}">
                <a16:creationId xmlns:a16="http://schemas.microsoft.com/office/drawing/2014/main" xmlns="" id="{B98928EE-0816-40EF-8523-21CE1D92A28E}"/>
              </a:ext>
            </a:extLst>
          </p:cNvPr>
          <p:cNvPicPr>
            <a:picLocks noChangeAspect="1"/>
          </p:cNvPicPr>
          <p:nvPr/>
        </p:nvPicPr>
        <p:blipFill>
          <a:blip r:embed="rId4"/>
          <a:stretch>
            <a:fillRect/>
          </a:stretch>
        </p:blipFill>
        <p:spPr>
          <a:xfrm>
            <a:off x="2895600" y="2197971"/>
            <a:ext cx="5884572" cy="3133796"/>
          </a:xfrm>
          <a:prstGeom prst="rect">
            <a:avLst/>
          </a:prstGeom>
        </p:spPr>
      </p:pic>
      <p:sp>
        <p:nvSpPr>
          <p:cNvPr id="5" name="Rectangle 4"/>
          <p:cNvSpPr/>
          <p:nvPr/>
        </p:nvSpPr>
        <p:spPr>
          <a:xfrm>
            <a:off x="4644008" y="977988"/>
            <a:ext cx="2123722" cy="461665"/>
          </a:xfrm>
          <a:prstGeom prst="rect">
            <a:avLst/>
          </a:prstGeom>
        </p:spPr>
        <p:txBody>
          <a:bodyPr wrap="none">
            <a:spAutoFit/>
          </a:bodyPr>
          <a:lstStyle/>
          <a:p>
            <a:pPr marL="0" indent="0" algn="ctr">
              <a:buNone/>
            </a:pPr>
            <a:r>
              <a:rPr lang="en-GB" dirty="0">
                <a:latin typeface="Calibri" panose="020F0502020204030204" pitchFamily="34" charset="0"/>
                <a:cs typeface="Calibri" panose="020F0502020204030204" pitchFamily="34" charset="0"/>
              </a:rPr>
              <a:t>The File Library</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599220"/>
            <a:ext cx="609600" cy="609600"/>
          </a:xfrm>
          <a:prstGeom prst="rect">
            <a:avLst/>
          </a:prstGeom>
        </p:spPr>
      </p:pic>
    </p:spTree>
    <p:extLst>
      <p:ext uri="{BB962C8B-B14F-4D97-AF65-F5344CB8AC3E}">
        <p14:creationId xmlns:p14="http://schemas.microsoft.com/office/powerpoint/2010/main" val="338786904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4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8248" y="5867400"/>
            <a:ext cx="6248400" cy="990600"/>
          </a:xfrm>
        </p:spPr>
        <p:txBody>
          <a:bodyPr/>
          <a:lstStyle/>
          <a:p>
            <a:r>
              <a:rPr lang="en-GB" sz="3200" b="1" dirty="0">
                <a:latin typeface="Calibri" panose="020F0502020204030204" pitchFamily="34" charset="0"/>
                <a:cs typeface="Calibri" panose="020F0502020204030204" pitchFamily="34" charset="0"/>
              </a:rPr>
              <a:t>VQManager</a:t>
            </a:r>
          </a:p>
        </p:txBody>
      </p:sp>
      <p:sp>
        <p:nvSpPr>
          <p:cNvPr id="3" name="Content Placeholder 2"/>
          <p:cNvSpPr>
            <a:spLocks noGrp="1"/>
          </p:cNvSpPr>
          <p:nvPr>
            <p:ph idx="1"/>
          </p:nvPr>
        </p:nvSpPr>
        <p:spPr>
          <a:xfrm>
            <a:off x="2784140" y="1547707"/>
            <a:ext cx="5943600" cy="4114800"/>
          </a:xfrm>
        </p:spPr>
        <p:txBody>
          <a:bodyPr/>
          <a:lstStyle/>
          <a:p>
            <a:pPr marL="0" indent="0">
              <a:buNone/>
            </a:pPr>
            <a:r>
              <a:rPr lang="en-GB" sz="1400" dirty="0">
                <a:latin typeface="Calibri" panose="020F0502020204030204" pitchFamily="34" charset="0"/>
                <a:cs typeface="Calibri" panose="020F0502020204030204" pitchFamily="34" charset="0"/>
              </a:rPr>
              <a:t>Start creating the assessment plan template - </a:t>
            </a:r>
          </a:p>
        </p:txBody>
      </p:sp>
      <p:pic>
        <p:nvPicPr>
          <p:cNvPr id="4" name="Picture 3">
            <a:extLst>
              <a:ext uri="{FF2B5EF4-FFF2-40B4-BE49-F238E27FC236}">
                <a16:creationId xmlns:a16="http://schemas.microsoft.com/office/drawing/2014/main" xmlns="" id="{09EEF429-5E2E-48A5-B64A-5FA87922D676}"/>
              </a:ext>
            </a:extLst>
          </p:cNvPr>
          <p:cNvPicPr>
            <a:picLocks noChangeAspect="1"/>
          </p:cNvPicPr>
          <p:nvPr/>
        </p:nvPicPr>
        <p:blipFill>
          <a:blip r:embed="rId4"/>
          <a:stretch>
            <a:fillRect/>
          </a:stretch>
        </p:blipFill>
        <p:spPr>
          <a:xfrm>
            <a:off x="2642153" y="2372843"/>
            <a:ext cx="6265001" cy="3289664"/>
          </a:xfrm>
          <a:prstGeom prst="rect">
            <a:avLst/>
          </a:prstGeom>
        </p:spPr>
      </p:pic>
      <p:sp>
        <p:nvSpPr>
          <p:cNvPr id="5" name="Rectangle 4"/>
          <p:cNvSpPr/>
          <p:nvPr/>
        </p:nvSpPr>
        <p:spPr>
          <a:xfrm>
            <a:off x="2930534" y="904307"/>
            <a:ext cx="5831789" cy="461665"/>
          </a:xfrm>
          <a:prstGeom prst="rect">
            <a:avLst/>
          </a:prstGeom>
        </p:spPr>
        <p:txBody>
          <a:bodyPr wrap="none">
            <a:spAutoFit/>
          </a:bodyPr>
          <a:lstStyle/>
          <a:p>
            <a:pPr marL="0" indent="0" algn="ctr">
              <a:buNone/>
            </a:pPr>
            <a:r>
              <a:rPr lang="en-GB" dirty="0">
                <a:latin typeface="Calibri" panose="020F0502020204030204" pitchFamily="34" charset="0"/>
                <a:cs typeface="Calibri" panose="020F0502020204030204" pitchFamily="34" charset="0"/>
              </a:rPr>
              <a:t>Using the File Library with Assessment Plans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599507"/>
            <a:ext cx="609600" cy="609600"/>
          </a:xfrm>
          <a:prstGeom prst="rect">
            <a:avLst/>
          </a:prstGeom>
        </p:spPr>
      </p:pic>
    </p:spTree>
    <p:extLst>
      <p:ext uri="{BB962C8B-B14F-4D97-AF65-F5344CB8AC3E}">
        <p14:creationId xmlns:p14="http://schemas.microsoft.com/office/powerpoint/2010/main" val="253680923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57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0000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rgbClr val="003399"/>
          </a:buClr>
          <a:buSzPct val="125000"/>
          <a:buFontTx/>
          <a:buChar char="•"/>
          <a:tabLst/>
          <a:defRPr kumimoji="0" lang="en-GB" altLang="en-US" sz="24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rgbClr val="003399"/>
          </a:buClr>
          <a:buSzPct val="125000"/>
          <a:buFontTx/>
          <a:buChar char="•"/>
          <a:tabLst/>
          <a:defRPr kumimoji="0" lang="en-GB" altLang="en-US" sz="24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24299</TotalTime>
  <Words>1606</Words>
  <Application>Microsoft Office PowerPoint</Application>
  <PresentationFormat>On-screen Show (4:3)</PresentationFormat>
  <Paragraphs>426</Paragraphs>
  <Slides>29</Slides>
  <Notes>0</Notes>
  <HiddenSlides>0</HiddenSlides>
  <MMClips>27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Arial Black</vt:lpstr>
      <vt:lpstr>Arial Narrow</vt:lpstr>
      <vt:lpstr>Calibri</vt:lpstr>
      <vt:lpstr>Comic Sans MS</vt:lpstr>
      <vt:lpstr>CommonBullets</vt:lpstr>
      <vt:lpstr>Times New Roman</vt:lpstr>
      <vt:lpstr>Default Design</vt:lpstr>
      <vt:lpstr>VQManager  </vt:lpstr>
      <vt:lpstr>VQManager  </vt:lpstr>
      <vt:lpstr>VQManager  </vt:lpstr>
      <vt:lpstr>VQManager</vt:lpstr>
      <vt:lpstr>VQManager  </vt:lpstr>
      <vt:lpstr>VQManager</vt:lpstr>
      <vt:lpstr>VQManager</vt:lpstr>
      <vt:lpstr>VQManager</vt:lpstr>
      <vt:lpstr>VQManager</vt:lpstr>
      <vt:lpstr>VQManager  </vt:lpstr>
      <vt:lpstr>VQManager  </vt:lpstr>
      <vt:lpstr>VQManager  </vt:lpstr>
      <vt:lpstr>VQManager  </vt:lpstr>
      <vt:lpstr>VQManager</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vector>
  </TitlesOfParts>
  <Company>Learning Dimension 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Wayne Soutter</dc:creator>
  <cp:lastModifiedBy>Paul Greenhalgh</cp:lastModifiedBy>
  <cp:revision>517</cp:revision>
  <dcterms:created xsi:type="dcterms:W3CDTF">2000-12-07T15:45:22Z</dcterms:created>
  <dcterms:modified xsi:type="dcterms:W3CDTF">2020-03-30T12:20:27Z</dcterms:modified>
</cp:coreProperties>
</file>