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3"/>
  </p:notesMasterIdLst>
  <p:handoutMasterIdLst>
    <p:handoutMasterId r:id="rId44"/>
  </p:handoutMasterIdLst>
  <p:sldIdLst>
    <p:sldId id="542" r:id="rId2"/>
    <p:sldId id="721" r:id="rId3"/>
    <p:sldId id="722" r:id="rId4"/>
    <p:sldId id="690" r:id="rId5"/>
    <p:sldId id="560" r:id="rId6"/>
    <p:sldId id="697" r:id="rId7"/>
    <p:sldId id="695" r:id="rId8"/>
    <p:sldId id="699" r:id="rId9"/>
    <p:sldId id="607" r:id="rId10"/>
    <p:sldId id="700" r:id="rId11"/>
    <p:sldId id="701" r:id="rId12"/>
    <p:sldId id="702" r:id="rId13"/>
    <p:sldId id="705" r:id="rId14"/>
    <p:sldId id="691" r:id="rId15"/>
    <p:sldId id="703" r:id="rId16"/>
    <p:sldId id="706" r:id="rId17"/>
    <p:sldId id="707" r:id="rId18"/>
    <p:sldId id="708" r:id="rId19"/>
    <p:sldId id="709" r:id="rId20"/>
    <p:sldId id="710" r:id="rId21"/>
    <p:sldId id="711" r:id="rId22"/>
    <p:sldId id="704" r:id="rId23"/>
    <p:sldId id="692" r:id="rId24"/>
    <p:sldId id="679" r:id="rId25"/>
    <p:sldId id="714" r:id="rId26"/>
    <p:sldId id="716" r:id="rId27"/>
    <p:sldId id="713" r:id="rId28"/>
    <p:sldId id="715" r:id="rId29"/>
    <p:sldId id="712" r:id="rId30"/>
    <p:sldId id="693" r:id="rId31"/>
    <p:sldId id="717" r:id="rId32"/>
    <p:sldId id="718" r:id="rId33"/>
    <p:sldId id="719" r:id="rId34"/>
    <p:sldId id="694" r:id="rId35"/>
    <p:sldId id="506" r:id="rId36"/>
    <p:sldId id="682" r:id="rId37"/>
    <p:sldId id="681" r:id="rId38"/>
    <p:sldId id="688" r:id="rId39"/>
    <p:sldId id="689" r:id="rId40"/>
    <p:sldId id="684" r:id="rId41"/>
    <p:sldId id="687" r:id="rId42"/>
  </p:sldIdLst>
  <p:sldSz cx="9144000" cy="6858000" type="screen4x3"/>
  <p:notesSz cx="6797675" cy="9928225"/>
  <p:defaultTextStyle>
    <a:defPPr>
      <a:defRPr lang="en-GB"/>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C0C0C0"/>
    <a:srgbClr val="DDDDDD"/>
    <a:srgbClr val="B2B2B2"/>
    <a:srgbClr val="FF99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9926" autoAdjust="0"/>
    <p:restoredTop sz="93960" autoAdjust="0"/>
  </p:normalViewPr>
  <p:slideViewPr>
    <p:cSldViewPr>
      <p:cViewPr varScale="1">
        <p:scale>
          <a:sx n="74" d="100"/>
          <a:sy n="74" d="100"/>
        </p:scale>
        <p:origin x="1668" y="72"/>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p:cViewPr varScale="1">
        <p:scale>
          <a:sx n="52" d="100"/>
          <a:sy n="52" d="100"/>
        </p:scale>
        <p:origin x="295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xmlns="" id="{361B4C75-7B20-468F-B439-C4105CDA9EAD}"/>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7" name="Rectangle 3">
            <a:extLst>
              <a:ext uri="{FF2B5EF4-FFF2-40B4-BE49-F238E27FC236}">
                <a16:creationId xmlns:a16="http://schemas.microsoft.com/office/drawing/2014/main" xmlns="" id="{26853DC6-E56B-4979-973D-03530A4C6324}"/>
              </a:ext>
            </a:extLst>
          </p:cNvPr>
          <p:cNvSpPr>
            <a:spLocks noGrp="1" noChangeArrowheads="1"/>
          </p:cNvSpPr>
          <p:nvPr>
            <p:ph type="dt" sz="quarter" idx="1"/>
          </p:nvPr>
        </p:nvSpPr>
        <p:spPr bwMode="auto">
          <a:xfrm>
            <a:off x="3849688"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8" name="Rectangle 4">
            <a:extLst>
              <a:ext uri="{FF2B5EF4-FFF2-40B4-BE49-F238E27FC236}">
                <a16:creationId xmlns:a16="http://schemas.microsoft.com/office/drawing/2014/main" xmlns="" id="{E0136EAF-B717-4864-A300-C084247E4BB9}"/>
              </a:ext>
            </a:extLst>
          </p:cNvPr>
          <p:cNvSpPr>
            <a:spLocks noGrp="1" noChangeArrowheads="1"/>
          </p:cNvSpPr>
          <p:nvPr>
            <p:ph type="ftr" sz="quarter" idx="2"/>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US" altLang="en-US" dirty="0"/>
          </a:p>
        </p:txBody>
      </p:sp>
      <p:sp>
        <p:nvSpPr>
          <p:cNvPr id="144389" name="Rectangle 5">
            <a:extLst>
              <a:ext uri="{FF2B5EF4-FFF2-40B4-BE49-F238E27FC236}">
                <a16:creationId xmlns:a16="http://schemas.microsoft.com/office/drawing/2014/main" xmlns="" id="{97E85068-11AF-4663-B51E-99C6BF5AF3B8}"/>
              </a:ext>
            </a:extLst>
          </p:cNvPr>
          <p:cNvSpPr>
            <a:spLocks noGrp="1" noChangeArrowheads="1"/>
          </p:cNvSpPr>
          <p:nvPr>
            <p:ph type="sldNum" sz="quarter" idx="3"/>
          </p:nvPr>
        </p:nvSpPr>
        <p:spPr bwMode="auto">
          <a:xfrm>
            <a:off x="3849688"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AD7ECB46-1F94-4D1D-9E6E-847B90EDBDFB}" type="slidenum">
              <a:rPr lang="en-US" altLang="en-US"/>
              <a:pPr>
                <a:defRPr/>
              </a:pPr>
              <a:t>‹#›</a:t>
            </a:fld>
            <a:endParaRPr lang="en-US" altLang="en-US" dirty="0"/>
          </a:p>
        </p:txBody>
      </p:sp>
    </p:spTree>
    <p:extLst>
      <p:ext uri="{BB962C8B-B14F-4D97-AF65-F5344CB8AC3E}">
        <p14:creationId xmlns:p14="http://schemas.microsoft.com/office/powerpoint/2010/main" val="736896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0BB90176-6049-4B97-93D7-FD2978932FB0}"/>
              </a:ext>
            </a:extLst>
          </p:cNvPr>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47" name="Rectangle 3">
            <a:extLst>
              <a:ext uri="{FF2B5EF4-FFF2-40B4-BE49-F238E27FC236}">
                <a16:creationId xmlns:a16="http://schemas.microsoft.com/office/drawing/2014/main" xmlns="" id="{4755DA11-4792-4426-B5D2-33BC16F93EAD}"/>
              </a:ext>
            </a:extLst>
          </p:cNvPr>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2052" name="Rectangle 4">
            <a:extLst>
              <a:ext uri="{FF2B5EF4-FFF2-40B4-BE49-F238E27FC236}">
                <a16:creationId xmlns:a16="http://schemas.microsoft.com/office/drawing/2014/main" xmlns="" id="{124D3057-E581-4344-94E6-43219D370312}"/>
              </a:ext>
            </a:extLst>
          </p:cNvPr>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xmlns="" id="{0A8F48ED-8EF5-46D5-8E2F-9EA313F8CD84}"/>
              </a:ext>
            </a:extLst>
          </p:cNvPr>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6150" name="Rectangle 6">
            <a:extLst>
              <a:ext uri="{FF2B5EF4-FFF2-40B4-BE49-F238E27FC236}">
                <a16:creationId xmlns:a16="http://schemas.microsoft.com/office/drawing/2014/main" xmlns="" id="{70F1823A-DFFF-4074-9905-04D7F8C41216}"/>
              </a:ext>
            </a:extLst>
          </p:cNvPr>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buClrTx/>
              <a:buSzTx/>
              <a:buFontTx/>
              <a:buNone/>
              <a:defRPr sz="1200" b="0">
                <a:latin typeface="Times New Roman" panose="02020603050405020304" pitchFamily="18" charset="0"/>
              </a:defRPr>
            </a:lvl1pPr>
          </a:lstStyle>
          <a:p>
            <a:pPr>
              <a:defRPr/>
            </a:pPr>
            <a:endParaRPr lang="en-GB" altLang="en-US" dirty="0"/>
          </a:p>
        </p:txBody>
      </p:sp>
      <p:sp>
        <p:nvSpPr>
          <p:cNvPr id="6151" name="Rectangle 7">
            <a:extLst>
              <a:ext uri="{FF2B5EF4-FFF2-40B4-BE49-F238E27FC236}">
                <a16:creationId xmlns:a16="http://schemas.microsoft.com/office/drawing/2014/main" xmlns="" id="{F00071FD-2273-4F51-863F-7FCA0D0FD9A1}"/>
              </a:ext>
            </a:extLst>
          </p:cNvPr>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b="0">
                <a:latin typeface="Times New Roman" panose="02020603050405020304" pitchFamily="18" charset="0"/>
              </a:defRPr>
            </a:lvl1pPr>
          </a:lstStyle>
          <a:p>
            <a:pPr>
              <a:defRPr/>
            </a:pPr>
            <a:fld id="{322A35F0-ED50-4CF5-AB8A-690CB94A5C51}" type="slidenum">
              <a:rPr lang="en-GB" altLang="en-US"/>
              <a:pPr>
                <a:defRPr/>
              </a:pPr>
              <a:t>‹#›</a:t>
            </a:fld>
            <a:endParaRPr lang="en-GB" altLang="en-US" dirty="0"/>
          </a:p>
        </p:txBody>
      </p:sp>
    </p:spTree>
    <p:extLst>
      <p:ext uri="{BB962C8B-B14F-4D97-AF65-F5344CB8AC3E}">
        <p14:creationId xmlns:p14="http://schemas.microsoft.com/office/powerpoint/2010/main" val="545079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8301551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7040724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81900" y="1143000"/>
            <a:ext cx="1562100" cy="57150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2895600" y="1143000"/>
            <a:ext cx="4533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6298897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609625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291519216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2895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943600" y="1143000"/>
            <a:ext cx="2895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0729949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54274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0090473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62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611830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1347977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6D65EE6-0026-4C7E-BC1E-97F6614173C6}"/>
              </a:ext>
            </a:extLst>
          </p:cNvPr>
          <p:cNvSpPr>
            <a:spLocks noGrp="1" noChangeArrowheads="1"/>
          </p:cNvSpPr>
          <p:nvPr>
            <p:ph type="title"/>
          </p:nvPr>
        </p:nvSpPr>
        <p:spPr bwMode="auto">
          <a:xfrm>
            <a:off x="2895600" y="5867400"/>
            <a:ext cx="624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a:t>
            </a:r>
          </a:p>
        </p:txBody>
      </p:sp>
      <p:sp>
        <p:nvSpPr>
          <p:cNvPr id="1027" name="Rectangle 3">
            <a:extLst>
              <a:ext uri="{FF2B5EF4-FFF2-40B4-BE49-F238E27FC236}">
                <a16:creationId xmlns:a16="http://schemas.microsoft.com/office/drawing/2014/main" xmlns="" id="{ECBB28C2-6CE0-4FCD-8315-C18584C855CD}"/>
              </a:ext>
            </a:extLst>
          </p:cNvPr>
          <p:cNvSpPr>
            <a:spLocks noGrp="1" noChangeArrowheads="1"/>
          </p:cNvSpPr>
          <p:nvPr>
            <p:ph type="body" idx="1"/>
          </p:nvPr>
        </p:nvSpPr>
        <p:spPr bwMode="auto">
          <a:xfrm>
            <a:off x="2895600" y="1143000"/>
            <a:ext cx="5943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p:titleStyle>
    <p:bodyStyle>
      <a:lvl1pPr marL="342900" indent="-342900" algn="l" rtl="0" eaLnBrk="0" fontAlgn="base" hangingPunct="0">
        <a:spcBef>
          <a:spcPct val="20000"/>
        </a:spcBef>
        <a:spcAft>
          <a:spcPct val="0"/>
        </a:spcAft>
        <a:buClr>
          <a:srgbClr val="000099"/>
        </a:buClr>
        <a:buChar char="•"/>
        <a:defRPr sz="36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99"/>
        </a:buClr>
        <a:buFont typeface="CommonBullets"/>
        <a:buChar char="&gt;"/>
        <a:defRPr sz="32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000099"/>
        </a:buClr>
        <a:buChar char="»"/>
        <a:defRPr sz="3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40.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6.png"/><Relationship Id="rId5" Type="http://schemas.openxmlformats.org/officeDocument/2006/relationships/image" Target="../media/image42.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483196" y="620688"/>
            <a:ext cx="6628048" cy="1471612"/>
          </a:xfrm>
        </p:spPr>
        <p:txBody>
          <a:bodyPr/>
          <a:lstStyle/>
          <a:p>
            <a:pPr marL="0" indent="0" algn="ctr">
              <a:buNone/>
            </a:pPr>
            <a:r>
              <a:rPr lang="en-GB" altLang="en-US" sz="4000" b="1" dirty="0" smtClean="0">
                <a:latin typeface="Calibri" panose="020F0502020204030204" pitchFamily="34" charset="0"/>
                <a:cs typeface="Calibri" panose="020F0502020204030204" pitchFamily="34" charset="0"/>
              </a:rPr>
              <a:t>Each slide has voice </a:t>
            </a:r>
            <a:r>
              <a:rPr lang="en-GB" altLang="en-US" sz="4000" b="1" dirty="0">
                <a:latin typeface="Calibri" panose="020F0502020204030204" pitchFamily="34" charset="0"/>
                <a:cs typeface="Calibri" panose="020F0502020204030204" pitchFamily="34" charset="0"/>
              </a:rPr>
              <a:t>commentary </a:t>
            </a:r>
            <a:r>
              <a:rPr lang="en-GB" altLang="en-US" sz="4000" b="1" dirty="0" smtClean="0">
                <a:latin typeface="Calibri" panose="020F0502020204030204" pitchFamily="34" charset="0"/>
                <a:cs typeface="Calibri" panose="020F0502020204030204" pitchFamily="34" charset="0"/>
              </a:rPr>
              <a:t>if required.</a:t>
            </a:r>
            <a:endParaRPr lang="en-GB" altLang="en-US" sz="4000" b="1" dirty="0">
              <a:latin typeface="Calibri" panose="020F0502020204030204" pitchFamily="34" charset="0"/>
              <a:cs typeface="Calibri" panose="020F0502020204030204" pitchFamily="34" charset="0"/>
            </a:endParaRPr>
          </a:p>
          <a:p>
            <a:pPr marL="0" indent="0" algn="ctr">
              <a:buFontTx/>
              <a:buNone/>
            </a:pPr>
            <a:r>
              <a:rPr lang="en-GB" altLang="en-US" sz="4000" b="1" dirty="0" smtClean="0">
                <a:latin typeface="Calibri" panose="020F0502020204030204" pitchFamily="34" charset="0"/>
                <a:cs typeface="Calibri" panose="020F0502020204030204" pitchFamily="34" charset="0"/>
              </a:rPr>
              <a:t>Select the loudspeaker icon top left corner to reveal the audio control </a:t>
            </a:r>
            <a:endParaRPr lang="en-GB" altLang="en-US" sz="4000" b="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2"/>
          <a:stretch>
            <a:fillRect/>
          </a:stretch>
        </p:blipFill>
        <p:spPr>
          <a:xfrm>
            <a:off x="2761270" y="4192284"/>
            <a:ext cx="6071900" cy="1973020"/>
          </a:xfrm>
          <a:prstGeom prst="rect">
            <a:avLst/>
          </a:prstGeom>
        </p:spPr>
      </p:pic>
      <p:sp>
        <p:nvSpPr>
          <p:cNvPr id="5" name="Rectangle 4"/>
          <p:cNvSpPr/>
          <p:nvPr/>
        </p:nvSpPr>
        <p:spPr bwMode="auto">
          <a:xfrm>
            <a:off x="5212432" y="4365104"/>
            <a:ext cx="871736" cy="720080"/>
          </a:xfrm>
          <a:prstGeom prst="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rtlCol="0" anchor="t" anchorCtr="0" compatLnSpc="1">
            <a:prstTxWarp prst="textNoShape">
              <a:avLst/>
            </a:prstTxWarp>
          </a:bodyPr>
          <a:lstStyle/>
          <a:p>
            <a:pPr marL="0" marR="0" indent="0" algn="ctr" defTabSz="914400" rtl="0" eaLnBrk="0" fontAlgn="base" latinLnBrk="0" hangingPunct="0">
              <a:lnSpc>
                <a:spcPct val="100000"/>
              </a:lnSpc>
              <a:spcBef>
                <a:spcPct val="20000"/>
              </a:spcBef>
              <a:spcAft>
                <a:spcPct val="0"/>
              </a:spcAft>
              <a:buClr>
                <a:srgbClr val="003399"/>
              </a:buClr>
              <a:buSzPct val="125000"/>
              <a:buFontTx/>
              <a:buChar char="•"/>
              <a:tabLst/>
            </a:pPr>
            <a:endParaRPr kumimoji="0" lang="en-GB" sz="2400" b="1"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3768" y="404664"/>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600" dirty="0" smtClean="0"/>
          </a:p>
          <a:p>
            <a:pPr marL="0" indent="0">
              <a:buNone/>
            </a:pPr>
            <a:endParaRPr lang="en-GB" sz="1600" dirty="0"/>
          </a:p>
          <a:p>
            <a:pPr marL="0" indent="0">
              <a:buNone/>
            </a:pPr>
            <a:r>
              <a:rPr lang="en-GB" sz="1600" dirty="0" smtClean="0">
                <a:latin typeface="Calibri" panose="020F0502020204030204" pitchFamily="34" charset="0"/>
                <a:cs typeface="Calibri" panose="020F0502020204030204" pitchFamily="34" charset="0"/>
              </a:rPr>
              <a:t>	</a:t>
            </a:r>
            <a:r>
              <a:rPr lang="en-GB" sz="1600" b="1" dirty="0" smtClean="0">
                <a:latin typeface="Calibri" panose="020F0502020204030204" pitchFamily="34" charset="0"/>
                <a:cs typeface="Calibri" panose="020F0502020204030204" pitchFamily="34" charset="0"/>
              </a:rPr>
              <a:t>VQManager reports the following throughout the system</a:t>
            </a:r>
            <a:endParaRPr lang="en-GB" sz="1600" b="1" dirty="0">
              <a:latin typeface="Calibri" panose="020F0502020204030204" pitchFamily="34" charset="0"/>
              <a:cs typeface="Calibri" panose="020F0502020204030204" pitchFamily="34" charset="0"/>
            </a:endParaRPr>
          </a:p>
          <a:p>
            <a:pPr lvl="2"/>
            <a:r>
              <a:rPr lang="en-GB" sz="1600" dirty="0">
                <a:latin typeface="Calibri" panose="020F0502020204030204" pitchFamily="34" charset="0"/>
                <a:cs typeface="Calibri" panose="020F0502020204030204" pitchFamily="34" charset="0"/>
              </a:rPr>
              <a:t>Total hours required</a:t>
            </a:r>
          </a:p>
          <a:p>
            <a:pPr lvl="2"/>
            <a:r>
              <a:rPr lang="en-GB" sz="1600" dirty="0" smtClean="0">
                <a:latin typeface="Calibri" panose="020F0502020204030204" pitchFamily="34" charset="0"/>
                <a:cs typeface="Calibri" panose="020F0502020204030204" pitchFamily="34" charset="0"/>
              </a:rPr>
              <a:t>Total </a:t>
            </a:r>
            <a:r>
              <a:rPr lang="en-GB" sz="1600" dirty="0">
                <a:latin typeface="Calibri" panose="020F0502020204030204" pitchFamily="34" charset="0"/>
                <a:cs typeface="Calibri" panose="020F0502020204030204" pitchFamily="34" charset="0"/>
              </a:rPr>
              <a:t>hours achieved (and confirmed by assessor) to date</a:t>
            </a:r>
          </a:p>
          <a:p>
            <a:pPr lvl="2"/>
            <a:r>
              <a:rPr lang="en-GB" sz="1600" dirty="0" smtClean="0">
                <a:latin typeface="Calibri" panose="020F0502020204030204" pitchFamily="34" charset="0"/>
                <a:cs typeface="Calibri" panose="020F0502020204030204" pitchFamily="34" charset="0"/>
              </a:rPr>
              <a:t>Total </a:t>
            </a:r>
            <a:r>
              <a:rPr lang="en-GB" sz="1600" dirty="0">
                <a:latin typeface="Calibri" panose="020F0502020204030204" pitchFamily="34" charset="0"/>
                <a:cs typeface="Calibri" panose="020F0502020204030204" pitchFamily="34" charset="0"/>
              </a:rPr>
              <a:t>hours not yet confirmed by assessor</a:t>
            </a:r>
          </a:p>
          <a:p>
            <a:pPr lvl="2"/>
            <a:r>
              <a:rPr lang="en-GB" sz="1600" dirty="0">
                <a:latin typeface="Calibri" panose="020F0502020204030204" pitchFamily="34" charset="0"/>
                <a:cs typeface="Calibri" panose="020F0502020204030204" pitchFamily="34" charset="0"/>
              </a:rPr>
              <a:t>Shortfall hours against target </a:t>
            </a:r>
            <a:r>
              <a:rPr lang="en-GB" sz="1600" dirty="0" smtClean="0">
                <a:latin typeface="Calibri" panose="020F0502020204030204" pitchFamily="34" charset="0"/>
                <a:cs typeface="Calibri" panose="020F0502020204030204" pitchFamily="34" charset="0"/>
              </a:rPr>
              <a:t>hours</a:t>
            </a:r>
          </a:p>
          <a:p>
            <a:endParaRPr lang="en-GB" sz="1600" dirty="0"/>
          </a:p>
          <a:p>
            <a:endParaRPr lang="en-GB" sz="1600" dirty="0" smtClean="0"/>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31912"/>
            <a:ext cx="609600" cy="609600"/>
          </a:xfrm>
          <a:prstGeom prst="rect">
            <a:avLst/>
          </a:prstGeom>
        </p:spPr>
      </p:pic>
    </p:spTree>
    <p:extLst>
      <p:ext uri="{BB962C8B-B14F-4D97-AF65-F5344CB8AC3E}">
        <p14:creationId xmlns:p14="http://schemas.microsoft.com/office/powerpoint/2010/main" val="191390688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0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Activity Log table	Diary table		My progress summary</a:t>
            </a:r>
          </a:p>
          <a:p>
            <a:pPr marL="0" indent="0">
              <a:buNone/>
            </a:pPr>
            <a:r>
              <a:rPr lang="en-GB" sz="1600" dirty="0" smtClean="0">
                <a:latin typeface="Calibri" panose="020F0502020204030204" pitchFamily="34" charset="0"/>
                <a:cs typeface="Calibri" panose="020F0502020204030204" pitchFamily="34" charset="0"/>
              </a:rPr>
              <a:t>Dashboard		Learner progress summary</a:t>
            </a:r>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6" name="Picture 5"/>
          <p:cNvPicPr/>
          <p:nvPr/>
        </p:nvPicPr>
        <p:blipFill rotWithShape="1">
          <a:blip r:embed="rId4" cstate="print"/>
          <a:srcRect t="1202"/>
          <a:stretch/>
        </p:blipFill>
        <p:spPr bwMode="auto">
          <a:xfrm>
            <a:off x="4496452" y="4899649"/>
            <a:ext cx="2023864" cy="1803075"/>
          </a:xfrm>
          <a:prstGeom prst="rect">
            <a:avLst/>
          </a:prstGeom>
          <a:ln>
            <a:noFill/>
          </a:ln>
          <a:extLst>
            <a:ext uri="{53640926-AAD7-44D8-BBD7-CCE9431645EC}">
              <a14:shadowObscured xmlns:a14="http://schemas.microsoft.com/office/drawing/2010/main"/>
            </a:ext>
          </a:extLst>
        </p:spPr>
      </p:pic>
      <p:pic>
        <p:nvPicPr>
          <p:cNvPr id="8" name="Picture 7"/>
          <p:cNvPicPr/>
          <p:nvPr/>
        </p:nvPicPr>
        <p:blipFill>
          <a:blip r:embed="rId5" cstate="print"/>
          <a:stretch>
            <a:fillRect/>
          </a:stretch>
        </p:blipFill>
        <p:spPr>
          <a:xfrm>
            <a:off x="2457049" y="2152477"/>
            <a:ext cx="6515100" cy="259189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548680"/>
            <a:ext cx="609600" cy="609600"/>
          </a:xfrm>
          <a:prstGeom prst="rect">
            <a:avLst/>
          </a:prstGeom>
        </p:spPr>
      </p:pic>
    </p:spTree>
    <p:extLst>
      <p:ext uri="{BB962C8B-B14F-4D97-AF65-F5344CB8AC3E}">
        <p14:creationId xmlns:p14="http://schemas.microsoft.com/office/powerpoint/2010/main" val="359761392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In </a:t>
            </a:r>
            <a:r>
              <a:rPr lang="en-GB" sz="1600" dirty="0">
                <a:latin typeface="Calibri" panose="020F0502020204030204" pitchFamily="34" charset="0"/>
                <a:cs typeface="Calibri" panose="020F0502020204030204" pitchFamily="34" charset="0"/>
              </a:rPr>
              <a:t>the </a:t>
            </a:r>
            <a:r>
              <a:rPr lang="en-GB" sz="1600" dirty="0" smtClean="0">
                <a:latin typeface="Calibri" panose="020F0502020204030204" pitchFamily="34" charset="0"/>
                <a:cs typeface="Calibri" panose="020F0502020204030204" pitchFamily="34" charset="0"/>
              </a:rPr>
              <a:t>Reports / Progress </a:t>
            </a:r>
            <a:r>
              <a:rPr lang="en-GB" sz="1600" dirty="0">
                <a:latin typeface="Calibri" panose="020F0502020204030204" pitchFamily="34" charset="0"/>
                <a:cs typeface="Calibri" panose="020F0502020204030204" pitchFamily="34" charset="0"/>
              </a:rPr>
              <a:t>tab, there is a </a:t>
            </a:r>
            <a:r>
              <a:rPr lang="en-GB" sz="1600" dirty="0" smtClean="0">
                <a:latin typeface="Calibri" panose="020F0502020204030204" pitchFamily="34" charset="0"/>
                <a:cs typeface="Calibri" panose="020F0502020204030204" pitchFamily="34" charset="0"/>
              </a:rPr>
              <a:t>report </a:t>
            </a:r>
            <a:r>
              <a:rPr lang="en-GB" sz="1600" dirty="0">
                <a:latin typeface="Calibri" panose="020F0502020204030204" pitchFamily="34" charset="0"/>
                <a:cs typeface="Calibri" panose="020F0502020204030204" pitchFamily="34" charset="0"/>
              </a:rPr>
              <a:t>for the OTJT. This is available </a:t>
            </a:r>
            <a:r>
              <a:rPr lang="en-GB" sz="1600" dirty="0" smtClean="0">
                <a:latin typeface="Calibri" panose="020F0502020204030204" pitchFamily="34" charset="0"/>
                <a:cs typeface="Calibri" panose="020F0502020204030204" pitchFamily="34" charset="0"/>
              </a:rPr>
              <a:t>for</a:t>
            </a:r>
            <a:r>
              <a:rPr lang="en-GB" sz="1600" dirty="0" smtClean="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assessors, IQAs, EQAs, OSUs, Line Managers and Centre Admins. There is a filter for </a:t>
            </a:r>
            <a:r>
              <a:rPr lang="en-GB" sz="1600" dirty="0" smtClean="0">
                <a:latin typeface="Calibri" panose="020F0502020204030204" pitchFamily="34" charset="0"/>
                <a:cs typeface="Calibri" panose="020F0502020204030204" pitchFamily="34" charset="0"/>
              </a:rPr>
              <a:t>learner</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curriculum </a:t>
            </a:r>
            <a:r>
              <a:rPr lang="en-GB" sz="1600" dirty="0">
                <a:latin typeface="Calibri" panose="020F0502020204030204" pitchFamily="34" charset="0"/>
                <a:cs typeface="Calibri" panose="020F0502020204030204" pitchFamily="34" charset="0"/>
              </a:rPr>
              <a:t>area and </a:t>
            </a:r>
            <a:r>
              <a:rPr lang="en-GB" sz="1600" dirty="0" smtClean="0">
                <a:latin typeface="Calibri" panose="020F0502020204030204" pitchFamily="34" charset="0"/>
                <a:cs typeface="Calibri" panose="020F0502020204030204" pitchFamily="34" charset="0"/>
              </a:rPr>
              <a:t>employer</a:t>
            </a:r>
            <a:r>
              <a:rPr lang="en-GB" sz="1600" dirty="0">
                <a:latin typeface="Calibri" panose="020F0502020204030204" pitchFamily="34" charset="0"/>
                <a:cs typeface="Calibri" panose="020F0502020204030204" pitchFamily="34" charset="0"/>
              </a:rPr>
              <a:t>.</a:t>
            </a:r>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p:cNvPicPr/>
          <p:nvPr/>
        </p:nvPicPr>
        <p:blipFill>
          <a:blip r:embed="rId4" cstate="print"/>
          <a:srcRect/>
          <a:stretch>
            <a:fillRect/>
          </a:stretch>
        </p:blipFill>
        <p:spPr bwMode="auto">
          <a:xfrm>
            <a:off x="3909698" y="2060848"/>
            <a:ext cx="2591618" cy="2504727"/>
          </a:xfrm>
          <a:prstGeom prst="rect">
            <a:avLst/>
          </a:prstGeom>
          <a:noFill/>
          <a:ln w="9525">
            <a:noFill/>
            <a:miter lim="800000"/>
            <a:headEnd/>
            <a:tailEnd/>
          </a:ln>
        </p:spPr>
      </p:pic>
      <p:pic>
        <p:nvPicPr>
          <p:cNvPr id="9" name="Picture 8"/>
          <p:cNvPicPr/>
          <p:nvPr/>
        </p:nvPicPr>
        <p:blipFill rotWithShape="1">
          <a:blip r:embed="rId5" cstate="print"/>
          <a:srcRect t="29681"/>
          <a:stretch/>
        </p:blipFill>
        <p:spPr bwMode="auto">
          <a:xfrm>
            <a:off x="2496507" y="4644358"/>
            <a:ext cx="5731510" cy="1511935"/>
          </a:xfrm>
          <a:prstGeom prst="rect">
            <a:avLst/>
          </a:prstGeom>
          <a:ln>
            <a:noFill/>
          </a:ln>
          <a:extLst>
            <a:ext uri="{53640926-AAD7-44D8-BBD7-CCE9431645EC}">
              <a14:shadowObscured xmlns:a14="http://schemas.microsoft.com/office/drawing/2010/main"/>
            </a:ext>
          </a:extLst>
        </p:spPr>
      </p:pic>
      <p:sp>
        <p:nvSpPr>
          <p:cNvPr id="10" name="Rectangle 9"/>
          <p:cNvSpPr/>
          <p:nvPr/>
        </p:nvSpPr>
        <p:spPr>
          <a:xfrm>
            <a:off x="3995936" y="3732800"/>
            <a:ext cx="828675" cy="200025"/>
          </a:xfrm>
          <a:prstGeom prst="rect">
            <a:avLst/>
          </a:prstGeom>
          <a:no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61963"/>
            <a:ext cx="609600" cy="609600"/>
          </a:xfrm>
          <a:prstGeom prst="rect">
            <a:avLst/>
          </a:prstGeom>
        </p:spPr>
      </p:pic>
    </p:spTree>
    <p:extLst>
      <p:ext uri="{BB962C8B-B14F-4D97-AF65-F5344CB8AC3E}">
        <p14:creationId xmlns:p14="http://schemas.microsoft.com/office/powerpoint/2010/main" val="188853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Training</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b="1" dirty="0" smtClean="0">
                <a:latin typeface="Calibri" panose="020F0502020204030204" pitchFamily="34" charset="0"/>
                <a:cs typeface="Calibri" panose="020F0502020204030204" pitchFamily="34" charset="0"/>
              </a:rPr>
              <a:t>The “emailing in” function can also be used to add OTJT to a new diary or activity log entry</a:t>
            </a:r>
            <a:endParaRPr lang="en-GB" sz="1600" b="1" dirty="0">
              <a:latin typeface="Calibri" panose="020F0502020204030204" pitchFamily="34" charset="0"/>
              <a:cs typeface="Calibri" panose="020F0502020204030204" pitchFamily="34" charset="0"/>
            </a:endParaRPr>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a:p>
          <a:p>
            <a:pPr marL="0" indent="0">
              <a:buNone/>
            </a:pPr>
            <a:endParaRPr lang="en-GB" sz="1600" dirty="0" smtClean="0"/>
          </a:p>
          <a:p>
            <a:pPr marL="0" indent="0">
              <a:buNone/>
            </a:pPr>
            <a:endParaRPr lang="en-GB" sz="1600" dirty="0" smtClean="0"/>
          </a:p>
          <a:p>
            <a:pPr marL="0" indent="0">
              <a:buNone/>
            </a:pPr>
            <a:endParaRPr lang="en-GB" sz="1600" dirty="0"/>
          </a:p>
          <a:p>
            <a:pPr marL="0" indent="0">
              <a:buNone/>
            </a:pPr>
            <a:r>
              <a:rPr lang="en-GB" sz="1600" dirty="0">
                <a:latin typeface="Calibri" panose="020F0502020204030204" pitchFamily="34" charset="0"/>
                <a:cs typeface="Calibri" panose="020F0502020204030204" pitchFamily="34" charset="0"/>
              </a:rPr>
              <a:t>Emails can be sent to VQManager by the assessor or by the learner. </a:t>
            </a:r>
            <a:r>
              <a:rPr lang="en-GB" sz="1600" dirty="0" smtClean="0">
                <a:latin typeface="Calibri" panose="020F0502020204030204" pitchFamily="34" charset="0"/>
                <a:cs typeface="Calibri" panose="020F0502020204030204" pitchFamily="34" charset="0"/>
              </a:rPr>
              <a:t>The </a:t>
            </a:r>
            <a:r>
              <a:rPr lang="en-GB" sz="1600" dirty="0">
                <a:latin typeface="Calibri" panose="020F0502020204030204" pitchFamily="34" charset="0"/>
                <a:cs typeface="Calibri" panose="020F0502020204030204" pitchFamily="34" charset="0"/>
              </a:rPr>
              <a:t>email arrives in a table on the </a:t>
            </a:r>
            <a:r>
              <a:rPr lang="en-GB" sz="1600" dirty="0" smtClean="0">
                <a:latin typeface="Calibri" panose="020F0502020204030204" pitchFamily="34" charset="0"/>
                <a:cs typeface="Calibri" panose="020F0502020204030204" pitchFamily="34" charset="0"/>
              </a:rPr>
              <a:t>To Do </a:t>
            </a:r>
            <a:r>
              <a:rPr lang="en-GB" sz="1600" dirty="0">
                <a:latin typeface="Calibri" panose="020F0502020204030204" pitchFamily="34" charset="0"/>
                <a:cs typeface="Calibri" panose="020F0502020204030204" pitchFamily="34" charset="0"/>
              </a:rPr>
              <a:t>tab entitled: Emails awaiting further </a:t>
            </a:r>
            <a:r>
              <a:rPr lang="en-GB" sz="1600" dirty="0" smtClean="0">
                <a:latin typeface="Calibri" panose="020F0502020204030204" pitchFamily="34" charset="0"/>
                <a:cs typeface="Calibri" panose="020F0502020204030204" pitchFamily="34" charset="0"/>
              </a:rPr>
              <a:t>processing and can be added to:</a:t>
            </a:r>
          </a:p>
          <a:p>
            <a:r>
              <a:rPr lang="en-GB" sz="1600" dirty="0" smtClean="0">
                <a:latin typeface="Calibri" panose="020F0502020204030204" pitchFamily="34" charset="0"/>
                <a:cs typeface="Calibri" panose="020F0502020204030204" pitchFamily="34" charset="0"/>
              </a:rPr>
              <a:t>Learner activity log</a:t>
            </a:r>
          </a:p>
          <a:p>
            <a:r>
              <a:rPr lang="en-GB" sz="1600" dirty="0" smtClean="0">
                <a:latin typeface="Calibri" panose="020F0502020204030204" pitchFamily="34" charset="0"/>
                <a:cs typeface="Calibri" panose="020F0502020204030204" pitchFamily="34" charset="0"/>
              </a:rPr>
              <a:t>Learner diary. </a:t>
            </a:r>
            <a:endParaRPr lang="en-GB" sz="1600" dirty="0">
              <a:latin typeface="Calibri" panose="020F0502020204030204" pitchFamily="34" charset="0"/>
              <a:cs typeface="Calibri" panose="020F0502020204030204" pitchFamily="34" charset="0"/>
            </a:endParaRPr>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325688" y="2060848"/>
            <a:ext cx="6372225" cy="26384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61963"/>
            <a:ext cx="609600" cy="609600"/>
          </a:xfrm>
          <a:prstGeom prst="rect">
            <a:avLst/>
          </a:prstGeom>
        </p:spPr>
      </p:pic>
    </p:spTree>
    <p:extLst>
      <p:ext uri="{BB962C8B-B14F-4D97-AF65-F5344CB8AC3E}">
        <p14:creationId xmlns:p14="http://schemas.microsoft.com/office/powerpoint/2010/main" val="390224731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835696" y="2029396"/>
            <a:ext cx="6911975"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Progress Reviews</a:t>
            </a:r>
            <a:endParaRPr lang="en-GB" altLang="en-US" sz="8000" b="1"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476672"/>
            <a:ext cx="609600" cy="609600"/>
          </a:xfrm>
          <a:prstGeom prst="rect">
            <a:avLst/>
          </a:prstGeom>
        </p:spPr>
      </p:pic>
    </p:spTree>
    <p:extLst>
      <p:ext uri="{BB962C8B-B14F-4D97-AF65-F5344CB8AC3E}">
        <p14:creationId xmlns:p14="http://schemas.microsoft.com/office/powerpoint/2010/main" val="20706108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267744" y="692696"/>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dirty="0" smtClean="0"/>
              <a:t>	</a:t>
            </a:r>
            <a:r>
              <a:rPr lang="en-GB" sz="1600" b="1" dirty="0" smtClean="0">
                <a:latin typeface="Calibri" panose="020F0502020204030204" pitchFamily="34" charset="0"/>
                <a:cs typeface="Calibri" panose="020F0502020204030204" pitchFamily="34" charset="0"/>
              </a:rPr>
              <a:t>Progress </a:t>
            </a:r>
            <a:r>
              <a:rPr lang="en-GB" sz="1600" b="1" dirty="0">
                <a:latin typeface="Calibri" panose="020F0502020204030204" pitchFamily="34" charset="0"/>
                <a:cs typeface="Calibri" panose="020F0502020204030204" pitchFamily="34" charset="0"/>
              </a:rPr>
              <a:t>reviews can be set up several ways in the e-portfolio:</a:t>
            </a:r>
          </a:p>
          <a:p>
            <a:pPr lvl="2"/>
            <a:r>
              <a:rPr lang="en-GB" sz="1600" dirty="0">
                <a:latin typeface="Calibri" panose="020F0502020204030204" pitchFamily="34" charset="0"/>
                <a:cs typeface="Calibri" panose="020F0502020204030204" pitchFamily="34" charset="0"/>
              </a:rPr>
              <a:t>Centre Admin can pre-set reviews</a:t>
            </a:r>
          </a:p>
          <a:p>
            <a:pPr lvl="2"/>
            <a:r>
              <a:rPr lang="en-GB" sz="1600" dirty="0">
                <a:latin typeface="Calibri" panose="020F0502020204030204" pitchFamily="34" charset="0"/>
                <a:cs typeface="Calibri" panose="020F0502020204030204" pitchFamily="34" charset="0"/>
              </a:rPr>
              <a:t>Ad hoc reviews can be added by assessors</a:t>
            </a:r>
          </a:p>
          <a:p>
            <a:pPr lvl="2"/>
            <a:r>
              <a:rPr lang="en-GB" sz="1600" dirty="0">
                <a:latin typeface="Calibri" panose="020F0502020204030204" pitchFamily="34" charset="0"/>
                <a:cs typeface="Calibri" panose="020F0502020204030204" pitchFamily="34" charset="0"/>
              </a:rPr>
              <a:t>Assessors can pre-set reviews</a:t>
            </a:r>
          </a:p>
          <a:p>
            <a:endParaRPr lang="en-GB" sz="1600" dirty="0"/>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48680"/>
            <a:ext cx="609600" cy="609600"/>
          </a:xfrm>
          <a:prstGeom prst="rect">
            <a:avLst/>
          </a:prstGeom>
        </p:spPr>
      </p:pic>
    </p:spTree>
    <p:extLst>
      <p:ext uri="{BB962C8B-B14F-4D97-AF65-F5344CB8AC3E}">
        <p14:creationId xmlns:p14="http://schemas.microsoft.com/office/powerpoint/2010/main" val="155890838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3768" y="130630"/>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a:t>
            </a:r>
            <a:endParaRPr lang="en-GB" sz="2400" b="1" dirty="0">
              <a:latin typeface="Calibri" panose="020F0502020204030204" pitchFamily="34" charset="0"/>
              <a:cs typeface="Calibri" panose="020F0502020204030204" pitchFamily="34" charset="0"/>
            </a:endParaRPr>
          </a:p>
          <a:p>
            <a:pPr marL="0" lvl="0" indent="0">
              <a:buNone/>
            </a:pPr>
            <a:r>
              <a:rPr lang="en-GB" sz="1600" dirty="0" smtClean="0">
                <a:latin typeface="Calibri" panose="020F0502020204030204" pitchFamily="34" charset="0"/>
                <a:cs typeface="Calibri" panose="020F0502020204030204" pitchFamily="34" charset="0"/>
              </a:rPr>
              <a:t>Centre </a:t>
            </a:r>
            <a:r>
              <a:rPr lang="en-GB" sz="1600" dirty="0">
                <a:latin typeface="Calibri" panose="020F0502020204030204" pitchFamily="34" charset="0"/>
                <a:cs typeface="Calibri" panose="020F0502020204030204" pitchFamily="34" charset="0"/>
              </a:rPr>
              <a:t>Admin can pre-set </a:t>
            </a:r>
            <a:r>
              <a:rPr lang="en-GB" sz="1600" dirty="0" smtClean="0">
                <a:latin typeface="Calibri" panose="020F0502020204030204" pitchFamily="34" charset="0"/>
                <a:cs typeface="Calibri" panose="020F0502020204030204" pitchFamily="34" charset="0"/>
              </a:rPr>
              <a:t>reviews in </a:t>
            </a:r>
            <a:r>
              <a:rPr lang="en-GB" sz="1600" dirty="0">
                <a:latin typeface="Calibri" panose="020F0502020204030204" pitchFamily="34" charset="0"/>
                <a:cs typeface="Calibri" panose="020F0502020204030204" pitchFamily="34" charset="0"/>
              </a:rPr>
              <a:t>their own tab </a:t>
            </a:r>
            <a:r>
              <a:rPr lang="en-GB" sz="1600" dirty="0" smtClean="0">
                <a:latin typeface="Calibri" panose="020F0502020204030204" pitchFamily="34" charset="0"/>
                <a:cs typeface="Calibri" panose="020F0502020204030204" pitchFamily="34" charset="0"/>
              </a:rPr>
              <a:t>when creating a new learner, or editing an existing user.  The </a:t>
            </a:r>
            <a:r>
              <a:rPr lang="en-GB" sz="1600" dirty="0">
                <a:latin typeface="Calibri" panose="020F0502020204030204" pitchFamily="34" charset="0"/>
                <a:cs typeface="Calibri" panose="020F0502020204030204" pitchFamily="34" charset="0"/>
              </a:rPr>
              <a:t>Centre Admin </a:t>
            </a:r>
            <a:r>
              <a:rPr lang="en-GB" sz="1600" dirty="0" smtClean="0">
                <a:latin typeface="Calibri" panose="020F0502020204030204" pitchFamily="34" charset="0"/>
                <a:cs typeface="Calibri" panose="020F0502020204030204" pitchFamily="34" charset="0"/>
              </a:rPr>
              <a:t>must tick the “enable progress reviews” box</a:t>
            </a:r>
          </a:p>
          <a:p>
            <a:pPr marL="0" lv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Ticking </a:t>
            </a:r>
            <a:r>
              <a:rPr lang="en-GB" sz="1600" dirty="0">
                <a:latin typeface="Calibri" panose="020F0502020204030204" pitchFamily="34" charset="0"/>
                <a:cs typeface="Calibri" panose="020F0502020204030204" pitchFamily="34" charset="0"/>
              </a:rPr>
              <a:t>this box reveals the other progress review fields, which should then be completed: </a:t>
            </a:r>
            <a:r>
              <a:rPr lang="en-GB" sz="1600" dirty="0" smtClean="0">
                <a:latin typeface="Calibri" panose="020F0502020204030204" pitchFamily="34" charset="0"/>
                <a:cs typeface="Calibri" panose="020F0502020204030204" pitchFamily="34" charset="0"/>
              </a:rPr>
              <a:t>dates and a </a:t>
            </a:r>
            <a:r>
              <a:rPr lang="en-GB" sz="1600" dirty="0">
                <a:latin typeface="Calibri" panose="020F0502020204030204" pitchFamily="34" charset="0"/>
                <a:cs typeface="Calibri" panose="020F0502020204030204" pitchFamily="34" charset="0"/>
              </a:rPr>
              <a:t>recurrence pattern (e.g. 10 weeks)</a:t>
            </a:r>
          </a:p>
          <a:p>
            <a:endParaRPr lang="en-GB" sz="1600" dirty="0" smtClean="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smtClean="0">
              <a:latin typeface="Calibri" panose="020F0502020204030204" pitchFamily="34" charset="0"/>
              <a:cs typeface="Calibri" panose="020F0502020204030204" pitchFamily="34" charset="0"/>
            </a:endParaRPr>
          </a:p>
          <a:p>
            <a:endParaRPr lang="en-GB" sz="1600" dirty="0">
              <a:latin typeface="Calibri" panose="020F0502020204030204" pitchFamily="34" charset="0"/>
              <a:cs typeface="Calibri" panose="020F0502020204030204" pitchFamily="34" charset="0"/>
            </a:endParaRPr>
          </a:p>
          <a:p>
            <a:endParaRPr lang="en-GB" sz="1600" dirty="0" smtClean="0">
              <a:latin typeface="Calibri" panose="020F0502020204030204" pitchFamily="34" charset="0"/>
              <a:cs typeface="Calibri" panose="020F0502020204030204" pitchFamily="34" charset="0"/>
            </a:endParaRPr>
          </a:p>
          <a:p>
            <a:pPr marL="0" indent="0">
              <a:buFontTx/>
              <a:buNone/>
              <a:defRPr/>
            </a:pPr>
            <a:r>
              <a:rPr lang="en-GB" sz="1600" dirty="0" smtClean="0">
                <a:latin typeface="Calibri" panose="020F0502020204030204" pitchFamily="34" charset="0"/>
                <a:cs typeface="Calibri" panose="020F0502020204030204" pitchFamily="34" charset="0"/>
              </a:rPr>
              <a:t>This </a:t>
            </a:r>
            <a:r>
              <a:rPr lang="en-GB" sz="1600" dirty="0">
                <a:latin typeface="Calibri" panose="020F0502020204030204" pitchFamily="34" charset="0"/>
                <a:cs typeface="Calibri" panose="020F0502020204030204" pitchFamily="34" charset="0"/>
              </a:rPr>
              <a:t>will then automatically create Progress Reviews recurring between the learner’s start and end date according to the pattern selected. For example, if a 5-week recurrence pattern is chosen, the first review will be 5 weeks after the learner’s start date, and there will be another review planned every 5 weeks until the learner’s end date. Assessors will be reminded of these progress reviews on their To Do </a:t>
            </a:r>
            <a:r>
              <a:rPr lang="en-GB" sz="1600" dirty="0" smtClean="0">
                <a:latin typeface="Calibri" panose="020F0502020204030204" pitchFamily="34" charset="0"/>
                <a:cs typeface="Calibri" panose="020F0502020204030204" pitchFamily="34" charset="0"/>
              </a:rPr>
              <a:t>tab</a:t>
            </a:r>
            <a:r>
              <a:rPr lang="en-GB" sz="1600" dirty="0">
                <a:latin typeface="Calibri" panose="020F0502020204030204" pitchFamily="34" charset="0"/>
                <a:cs typeface="Calibri" panose="020F0502020204030204" pitchFamily="34" charset="0"/>
              </a:rPr>
              <a:t> </a:t>
            </a:r>
            <a:r>
              <a:rPr lang="en-GB" sz="1600" dirty="0" smtClean="0">
                <a:latin typeface="Calibri" panose="020F0502020204030204" pitchFamily="34" charset="0"/>
                <a:cs typeface="Calibri" panose="020F0502020204030204" pitchFamily="34" charset="0"/>
              </a:rPr>
              <a:t>which will go red when overdue.</a:t>
            </a: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4" name="Picture 3"/>
          <p:cNvPicPr/>
          <p:nvPr/>
        </p:nvPicPr>
        <p:blipFill>
          <a:blip r:embed="rId4" cstate="print"/>
          <a:stretch>
            <a:fillRect/>
          </a:stretch>
        </p:blipFill>
        <p:spPr>
          <a:xfrm>
            <a:off x="2830564" y="1428751"/>
            <a:ext cx="5731510" cy="925195"/>
          </a:xfrm>
          <a:prstGeom prst="rect">
            <a:avLst/>
          </a:prstGeom>
        </p:spPr>
      </p:pic>
      <p:pic>
        <p:nvPicPr>
          <p:cNvPr id="5" name="Picture 4"/>
          <p:cNvPicPr/>
          <p:nvPr/>
        </p:nvPicPr>
        <p:blipFill>
          <a:blip r:embed="rId5" cstate="print"/>
          <a:stretch>
            <a:fillRect/>
          </a:stretch>
        </p:blipFill>
        <p:spPr>
          <a:xfrm>
            <a:off x="2784809" y="3068960"/>
            <a:ext cx="5777265" cy="147578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576" y="601323"/>
            <a:ext cx="609600" cy="609600"/>
          </a:xfrm>
          <a:prstGeom prst="rect">
            <a:avLst/>
          </a:prstGeom>
        </p:spPr>
      </p:pic>
    </p:spTree>
    <p:extLst>
      <p:ext uri="{BB962C8B-B14F-4D97-AF65-F5344CB8AC3E}">
        <p14:creationId xmlns:p14="http://schemas.microsoft.com/office/powerpoint/2010/main" val="325084681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a:t>
            </a:r>
            <a:endParaRPr lang="en-GB" sz="2400" b="1" dirty="0">
              <a:latin typeface="Calibri" panose="020F0502020204030204" pitchFamily="34" charset="0"/>
              <a:cs typeface="Calibri" panose="020F0502020204030204" pitchFamily="34" charset="0"/>
            </a:endParaRPr>
          </a:p>
          <a:p>
            <a:pPr marL="0" indent="0">
              <a:buNone/>
            </a:pPr>
            <a:r>
              <a:rPr lang="en-GB" sz="1600" b="1" dirty="0" smtClean="0">
                <a:latin typeface="Calibri" panose="020F0502020204030204" pitchFamily="34" charset="0"/>
                <a:cs typeface="Calibri" panose="020F0502020204030204" pitchFamily="34" charset="0"/>
              </a:rPr>
              <a:t>Ad </a:t>
            </a:r>
            <a:r>
              <a:rPr lang="en-GB" sz="1600" b="1" dirty="0">
                <a:latin typeface="Calibri" panose="020F0502020204030204" pitchFamily="34" charset="0"/>
                <a:cs typeface="Calibri" panose="020F0502020204030204" pitchFamily="34" charset="0"/>
              </a:rPr>
              <a:t>hoc reviews can be added by assessors</a:t>
            </a:r>
            <a:endParaRPr lang="en-GB" sz="1600"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Assessors </a:t>
            </a:r>
            <a:r>
              <a:rPr lang="en-GB" sz="1600" dirty="0">
                <a:latin typeface="Calibri" panose="020F0502020204030204" pitchFamily="34" charset="0"/>
                <a:cs typeface="Calibri" panose="020F0502020204030204" pitchFamily="34" charset="0"/>
              </a:rPr>
              <a:t>can add a progress review at any time by using the “Add new progress review” area.</a:t>
            </a:r>
          </a:p>
          <a:p>
            <a:pPr marL="0" indent="0">
              <a:buNone/>
            </a:pPr>
            <a:r>
              <a:rPr lang="en-GB" sz="1600" b="1" dirty="0"/>
              <a:t> </a:t>
            </a:r>
            <a:endParaRPr lang="en-GB" sz="1600" dirty="0"/>
          </a:p>
          <a:p>
            <a:pPr marL="0" lvl="0" indent="0">
              <a:buNone/>
            </a:pPr>
            <a:endParaRPr lang="en-GB" sz="1600" dirty="0"/>
          </a:p>
          <a:p>
            <a:pPr marL="0" indent="0">
              <a:buNone/>
            </a:pPr>
            <a:endParaRPr lang="en-GB" sz="1600" dirty="0"/>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2699792" y="1772816"/>
            <a:ext cx="5540822" cy="440464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85675"/>
            <a:ext cx="609600" cy="609600"/>
          </a:xfrm>
          <a:prstGeom prst="rect">
            <a:avLst/>
          </a:prstGeom>
        </p:spPr>
      </p:pic>
    </p:spTree>
    <p:extLst>
      <p:ext uri="{BB962C8B-B14F-4D97-AF65-F5344CB8AC3E}">
        <p14:creationId xmlns:p14="http://schemas.microsoft.com/office/powerpoint/2010/main" val="352107509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28900" y="436438"/>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a:t>
            </a:r>
            <a:endParaRPr lang="en-GB" sz="2400" b="1" dirty="0">
              <a:latin typeface="Calibri" panose="020F0502020204030204" pitchFamily="34" charset="0"/>
              <a:cs typeface="Calibri" panose="020F0502020204030204" pitchFamily="34" charset="0"/>
            </a:endParaRPr>
          </a:p>
          <a:p>
            <a:pPr marL="0" indent="0">
              <a:buNone/>
            </a:pPr>
            <a:r>
              <a:rPr lang="en-GB" sz="1600" b="1" dirty="0">
                <a:latin typeface="Calibri" panose="020F0502020204030204" pitchFamily="34" charset="0"/>
                <a:cs typeface="Calibri" panose="020F0502020204030204" pitchFamily="34" charset="0"/>
              </a:rPr>
              <a:t>Assessors can pre-set reviews </a:t>
            </a: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 An </a:t>
            </a:r>
            <a:r>
              <a:rPr lang="en-GB" sz="1600" dirty="0" smtClean="0">
                <a:latin typeface="Calibri" panose="020F0502020204030204" pitchFamily="34" charset="0"/>
                <a:cs typeface="Calibri" panose="020F0502020204030204" pitchFamily="34" charset="0"/>
              </a:rPr>
              <a:t>assessor </a:t>
            </a:r>
            <a:r>
              <a:rPr lang="en-GB" sz="1600" dirty="0">
                <a:latin typeface="Calibri" panose="020F0502020204030204" pitchFamily="34" charset="0"/>
                <a:cs typeface="Calibri" panose="020F0502020204030204" pitchFamily="34" charset="0"/>
              </a:rPr>
              <a:t>can also create a pre-set</a:t>
            </a:r>
            <a:r>
              <a:rPr lang="en-GB" sz="1600" i="1" dirty="0">
                <a:latin typeface="Calibri" panose="020F0502020204030204" pitchFamily="34" charset="0"/>
                <a:cs typeface="Calibri" panose="020F0502020204030204" pitchFamily="34" charset="0"/>
              </a:rPr>
              <a:t> </a:t>
            </a:r>
            <a:r>
              <a:rPr lang="en-GB" sz="1600" dirty="0">
                <a:latin typeface="Calibri" panose="020F0502020204030204" pitchFamily="34" charset="0"/>
                <a:cs typeface="Calibri" panose="020F0502020204030204" pitchFamily="34" charset="0"/>
              </a:rPr>
              <a:t>Progress Reviews using the “Add new progress review area” again but </a:t>
            </a:r>
            <a:r>
              <a:rPr lang="en-GB" sz="1600" dirty="0" smtClean="0">
                <a:latin typeface="Calibri" panose="020F0502020204030204" pitchFamily="34" charset="0"/>
                <a:cs typeface="Calibri" panose="020F0502020204030204" pitchFamily="34" charset="0"/>
              </a:rPr>
              <a:t>by adding </a:t>
            </a:r>
            <a:r>
              <a:rPr lang="en-GB" sz="1600" dirty="0">
                <a:latin typeface="Calibri" panose="020F0502020204030204" pitchFamily="34" charset="0"/>
                <a:cs typeface="Calibri" panose="020F0502020204030204" pitchFamily="34" charset="0"/>
              </a:rPr>
              <a:t>a planned date for some time in the future. This will trigger the usual notifications in the ‘upcoming Progress Review’ area of the </a:t>
            </a:r>
            <a:r>
              <a:rPr lang="en-GB" sz="1600" dirty="0" smtClean="0">
                <a:latin typeface="Calibri" panose="020F0502020204030204" pitchFamily="34" charset="0"/>
                <a:cs typeface="Calibri" panose="020F0502020204030204" pitchFamily="34" charset="0"/>
              </a:rPr>
              <a:t>To Do </a:t>
            </a:r>
            <a:r>
              <a:rPr lang="en-GB" sz="1600" dirty="0">
                <a:latin typeface="Calibri" panose="020F0502020204030204" pitchFamily="34" charset="0"/>
                <a:cs typeface="Calibri" panose="020F0502020204030204" pitchFamily="34" charset="0"/>
              </a:rPr>
              <a:t>tab. </a:t>
            </a:r>
            <a:r>
              <a:rPr lang="en-GB" sz="1600" dirty="0" smtClean="0">
                <a:latin typeface="Calibri" panose="020F0502020204030204" pitchFamily="34" charset="0"/>
                <a:cs typeface="Calibri" panose="020F0502020204030204" pitchFamily="34" charset="0"/>
              </a:rPr>
              <a:t>It is critical to tick the field “review to be completed in the future”</a:t>
            </a:r>
            <a:endParaRPr lang="en-GB" sz="1600" dirty="0">
              <a:latin typeface="Calibri" panose="020F0502020204030204" pitchFamily="34" charset="0"/>
              <a:cs typeface="Calibri" panose="020F0502020204030204" pitchFamily="34" charset="0"/>
            </a:endParaRPr>
          </a:p>
          <a:p>
            <a:pPr marL="0" indent="0">
              <a:buNone/>
            </a:pPr>
            <a:r>
              <a:rPr lang="en-GB" sz="1600" b="1" dirty="0"/>
              <a:t> </a:t>
            </a:r>
            <a:endParaRPr lang="en-GB" sz="1600" dirty="0"/>
          </a:p>
          <a:p>
            <a:pPr marL="0" lvl="0" indent="0">
              <a:buNone/>
            </a:pPr>
            <a:endParaRPr lang="en-GB" sz="1600" dirty="0"/>
          </a:p>
          <a:p>
            <a:pPr marL="0" indent="0">
              <a:buNone/>
            </a:pPr>
            <a:endParaRPr lang="en-GB" sz="1600" dirty="0"/>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895600" y="2421235"/>
            <a:ext cx="5485121" cy="353226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36438"/>
            <a:ext cx="609600" cy="609600"/>
          </a:xfrm>
          <a:prstGeom prst="rect">
            <a:avLst/>
          </a:prstGeom>
        </p:spPr>
      </p:pic>
    </p:spTree>
    <p:extLst>
      <p:ext uri="{BB962C8B-B14F-4D97-AF65-F5344CB8AC3E}">
        <p14:creationId xmlns:p14="http://schemas.microsoft.com/office/powerpoint/2010/main" val="219041228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28900" y="260648"/>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a:t>
            </a:r>
            <a:endParaRPr lang="en-GB" sz="2400" b="1"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On the day of the review, open the review and enter the </a:t>
            </a:r>
            <a:r>
              <a:rPr lang="en-GB" sz="1600" dirty="0" smtClean="0">
                <a:latin typeface="Calibri" panose="020F0502020204030204" pitchFamily="34" charset="0"/>
                <a:cs typeface="Calibri" panose="020F0502020204030204" pitchFamily="34" charset="0"/>
              </a:rPr>
              <a:t>actual </a:t>
            </a:r>
            <a:r>
              <a:rPr lang="en-GB" sz="1600" dirty="0">
                <a:latin typeface="Calibri" panose="020F0502020204030204" pitchFamily="34" charset="0"/>
                <a:cs typeface="Calibri" panose="020F0502020204030204" pitchFamily="34" charset="0"/>
              </a:rPr>
              <a:t>date, any notes and upload documents as normal. You are still able to tick the confirmation request for the learner and Line Manager. Don’t forget to click ‘save’ at the bottom. </a:t>
            </a:r>
          </a:p>
          <a:p>
            <a:pPr marL="0" indent="0">
              <a:buNone/>
            </a:pPr>
            <a:r>
              <a:rPr lang="en-GB" sz="1600" b="1" dirty="0">
                <a:latin typeface="Calibri" panose="020F0502020204030204" pitchFamily="34" charset="0"/>
                <a:cs typeface="Calibri" panose="020F0502020204030204" pitchFamily="34" charset="0"/>
              </a:rPr>
              <a:t> </a:t>
            </a:r>
            <a:endParaRPr lang="en-GB" sz="1600" dirty="0">
              <a:latin typeface="Calibri" panose="020F0502020204030204" pitchFamily="34" charset="0"/>
              <a:cs typeface="Calibri" panose="020F0502020204030204" pitchFamily="34" charset="0"/>
            </a:endParaRPr>
          </a:p>
          <a:p>
            <a:pPr marL="0" lv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At </a:t>
            </a:r>
            <a:r>
              <a:rPr lang="en-GB" sz="1600" dirty="0">
                <a:latin typeface="Calibri" panose="020F0502020204030204" pitchFamily="34" charset="0"/>
                <a:cs typeface="Calibri" panose="020F0502020204030204" pitchFamily="34" charset="0"/>
              </a:rPr>
              <a:t>this stage, </a:t>
            </a:r>
            <a:r>
              <a:rPr lang="en-GB" sz="1600" dirty="0" smtClean="0">
                <a:latin typeface="Calibri" panose="020F0502020204030204" pitchFamily="34" charset="0"/>
                <a:cs typeface="Calibri" panose="020F0502020204030204" pitchFamily="34" charset="0"/>
              </a:rPr>
              <a:t>a </a:t>
            </a:r>
            <a:r>
              <a:rPr lang="en-GB" sz="1600" dirty="0">
                <a:latin typeface="Calibri" panose="020F0502020204030204" pitchFamily="34" charset="0"/>
                <a:cs typeface="Calibri" panose="020F0502020204030204" pitchFamily="34" charset="0"/>
              </a:rPr>
              <a:t>comments box for the Learner and the Line </a:t>
            </a:r>
            <a:r>
              <a:rPr lang="en-GB" sz="1600" dirty="0" smtClean="0">
                <a:latin typeface="Calibri" panose="020F0502020204030204" pitchFamily="34" charset="0"/>
                <a:cs typeface="Calibri" panose="020F0502020204030204" pitchFamily="34" charset="0"/>
              </a:rPr>
              <a:t>Manager appear, </a:t>
            </a:r>
            <a:r>
              <a:rPr lang="en-GB" sz="1600" dirty="0">
                <a:latin typeface="Calibri" panose="020F0502020204030204" pitchFamily="34" charset="0"/>
                <a:cs typeface="Calibri" panose="020F0502020204030204" pitchFamily="34" charset="0"/>
              </a:rPr>
              <a:t>so both are able to make comments as well as ticking the confirmation box. Note that confirmation can only be requested if the </a:t>
            </a:r>
            <a:r>
              <a:rPr lang="en-GB" sz="1600" dirty="0" smtClean="0">
                <a:latin typeface="Calibri" panose="020F0502020204030204" pitchFamily="34" charset="0"/>
                <a:cs typeface="Calibri" panose="020F0502020204030204" pitchFamily="34" charset="0"/>
              </a:rPr>
              <a:t>“actual date” </a:t>
            </a:r>
            <a:r>
              <a:rPr lang="en-GB" sz="1600" dirty="0">
                <a:latin typeface="Calibri" panose="020F0502020204030204" pitchFamily="34" charset="0"/>
                <a:cs typeface="Calibri" panose="020F0502020204030204" pitchFamily="34" charset="0"/>
              </a:rPr>
              <a:t>of the review is completed. This prevents users from confirming a review that hasn’t happened yet. </a:t>
            </a:r>
          </a:p>
          <a:p>
            <a:pPr marL="0" indent="0">
              <a:buNone/>
            </a:pPr>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3403131" y="1675051"/>
            <a:ext cx="3258844" cy="1492368"/>
          </a:xfrm>
          <a:prstGeom prst="rect">
            <a:avLst/>
          </a:prstGeom>
        </p:spPr>
      </p:pic>
      <p:pic>
        <p:nvPicPr>
          <p:cNvPr id="4" name="Picture 3"/>
          <p:cNvPicPr>
            <a:picLocks noChangeAspect="1"/>
          </p:cNvPicPr>
          <p:nvPr/>
        </p:nvPicPr>
        <p:blipFill>
          <a:blip r:embed="rId5"/>
          <a:stretch>
            <a:fillRect/>
          </a:stretch>
        </p:blipFill>
        <p:spPr>
          <a:xfrm>
            <a:off x="3059832" y="4509120"/>
            <a:ext cx="3945443" cy="196981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76672"/>
            <a:ext cx="609600" cy="609600"/>
          </a:xfrm>
          <a:prstGeom prst="rect">
            <a:avLst/>
          </a:prstGeom>
        </p:spPr>
      </p:pic>
    </p:spTree>
    <p:extLst>
      <p:ext uri="{BB962C8B-B14F-4D97-AF65-F5344CB8AC3E}">
        <p14:creationId xmlns:p14="http://schemas.microsoft.com/office/powerpoint/2010/main" val="369301271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907704" y="1484313"/>
            <a:ext cx="7271221"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Centre Admin functionality webinar</a:t>
            </a:r>
            <a:endParaRPr lang="en-GB" altLang="en-US" sz="8000" b="1" dirty="0">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48680"/>
            <a:ext cx="609600" cy="609600"/>
          </a:xfrm>
          <a:prstGeom prst="rect">
            <a:avLst/>
          </a:prstGeom>
        </p:spPr>
      </p:pic>
    </p:spTree>
    <p:extLst>
      <p:ext uri="{BB962C8B-B14F-4D97-AF65-F5344CB8AC3E}">
        <p14:creationId xmlns:p14="http://schemas.microsoft.com/office/powerpoint/2010/main" val="363109886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8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28900" y="260648"/>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a:t>
            </a:r>
            <a:endParaRPr lang="en-GB" sz="2400" b="1" dirty="0">
              <a:latin typeface="Calibri" panose="020F0502020204030204" pitchFamily="34" charset="0"/>
              <a:cs typeface="Calibri" panose="020F0502020204030204" pitchFamily="34" charset="0"/>
            </a:endParaRPr>
          </a:p>
          <a:p>
            <a:pPr marL="0" indent="0">
              <a:buNone/>
            </a:pPr>
            <a:r>
              <a:rPr lang="en-GB" sz="1600" b="1" dirty="0" smtClean="0">
                <a:latin typeface="Calibri" panose="020F0502020204030204" pitchFamily="34" charset="0"/>
                <a:cs typeface="Calibri" panose="020F0502020204030204" pitchFamily="34" charset="0"/>
              </a:rPr>
              <a:t>Progress </a:t>
            </a:r>
            <a:r>
              <a:rPr lang="en-GB" sz="1600" b="1" dirty="0">
                <a:latin typeface="Calibri" panose="020F0502020204030204" pitchFamily="34" charset="0"/>
                <a:cs typeface="Calibri" panose="020F0502020204030204" pitchFamily="34" charset="0"/>
              </a:rPr>
              <a:t>Review Report</a:t>
            </a: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Centre Admins will be able to draw a report which shows the reviews that have been completed and the lag between target and actual dates. Reviews completed early or on time are marked green, and reviews performed behind schedule are marked red. </a:t>
            </a:r>
          </a:p>
          <a:p>
            <a:pPr marL="0" indent="0">
              <a:buNone/>
            </a:pPr>
            <a:r>
              <a:rPr lang="en-GB" sz="1600" dirty="0" smtClean="0">
                <a:latin typeface="Calibri" panose="020F0502020204030204" pitchFamily="34" charset="0"/>
                <a:cs typeface="Calibri" panose="020F0502020204030204" pitchFamily="34" charset="0"/>
              </a:rPr>
              <a:t>The information also shows the number of days lapsed between reviews</a:t>
            </a:r>
          </a:p>
          <a:p>
            <a:pPr marL="0" indent="0">
              <a:buNone/>
            </a:pPr>
            <a:endParaRPr lang="en-GB" sz="1600" dirty="0"/>
          </a:p>
          <a:p>
            <a:endParaRPr lang="en-GB" sz="1600" dirty="0" smtClean="0"/>
          </a:p>
          <a:p>
            <a:pPr marL="0" indent="0">
              <a:buNone/>
            </a:pPr>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97551" y="2564904"/>
            <a:ext cx="6778705" cy="2805358"/>
          </a:xfrm>
          <a:prstGeom prst="rect">
            <a:avLst/>
          </a:prstGeom>
        </p:spPr>
      </p:pic>
      <p:pic>
        <p:nvPicPr>
          <p:cNvPr id="9" name="Picture 8"/>
          <p:cNvPicPr>
            <a:picLocks noChangeAspect="1"/>
          </p:cNvPicPr>
          <p:nvPr/>
        </p:nvPicPr>
        <p:blipFill rotWithShape="1">
          <a:blip r:embed="rId5"/>
          <a:srcRect r="56312"/>
          <a:stretch/>
        </p:blipFill>
        <p:spPr>
          <a:xfrm>
            <a:off x="6876256" y="3071184"/>
            <a:ext cx="2199497" cy="244274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76672"/>
            <a:ext cx="609600" cy="609600"/>
          </a:xfrm>
          <a:prstGeom prst="rect">
            <a:avLst/>
          </a:prstGeom>
        </p:spPr>
      </p:pic>
    </p:spTree>
    <p:extLst>
      <p:ext uri="{BB962C8B-B14F-4D97-AF65-F5344CB8AC3E}">
        <p14:creationId xmlns:p14="http://schemas.microsoft.com/office/powerpoint/2010/main" val="255127295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0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b="1" dirty="0" smtClean="0">
                <a:latin typeface="Calibri" panose="020F0502020204030204" pitchFamily="34" charset="0"/>
                <a:cs typeface="Calibri" panose="020F0502020204030204" pitchFamily="34" charset="0"/>
              </a:rPr>
              <a:t>The “emailing in” function can also be used with progress reviews.</a:t>
            </a:r>
            <a:endParaRPr lang="en-GB" sz="1600" b="1"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smtClean="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dirty="0">
                <a:latin typeface="Calibri" panose="020F0502020204030204" pitchFamily="34" charset="0"/>
                <a:cs typeface="Calibri" panose="020F0502020204030204" pitchFamily="34" charset="0"/>
              </a:rPr>
              <a:t>Emails can be sent to VQManager by the </a:t>
            </a:r>
            <a:r>
              <a:rPr lang="en-GB" sz="1600" dirty="0" smtClean="0">
                <a:latin typeface="Calibri" panose="020F0502020204030204" pitchFamily="34" charset="0"/>
                <a:cs typeface="Calibri" panose="020F0502020204030204" pitchFamily="34" charset="0"/>
              </a:rPr>
              <a:t>assessor. The </a:t>
            </a:r>
            <a:r>
              <a:rPr lang="en-GB" sz="1600" dirty="0">
                <a:latin typeface="Calibri" panose="020F0502020204030204" pitchFamily="34" charset="0"/>
                <a:cs typeface="Calibri" panose="020F0502020204030204" pitchFamily="34" charset="0"/>
              </a:rPr>
              <a:t>email arrives in a table on the </a:t>
            </a:r>
            <a:r>
              <a:rPr lang="en-GB" sz="1600" dirty="0" smtClean="0">
                <a:latin typeface="Calibri" panose="020F0502020204030204" pitchFamily="34" charset="0"/>
                <a:cs typeface="Calibri" panose="020F0502020204030204" pitchFamily="34" charset="0"/>
              </a:rPr>
              <a:t>To Do </a:t>
            </a:r>
            <a:r>
              <a:rPr lang="en-GB" sz="1600" dirty="0">
                <a:latin typeface="Calibri" panose="020F0502020204030204" pitchFamily="34" charset="0"/>
                <a:cs typeface="Calibri" panose="020F0502020204030204" pitchFamily="34" charset="0"/>
              </a:rPr>
              <a:t>tab entitled: </a:t>
            </a:r>
            <a:r>
              <a:rPr lang="en-GB" sz="1600" dirty="0" smtClean="0">
                <a:latin typeface="Calibri" panose="020F0502020204030204" pitchFamily="34" charset="0"/>
                <a:cs typeface="Calibri" panose="020F0502020204030204" pitchFamily="34" charset="0"/>
              </a:rPr>
              <a:t>“Emails </a:t>
            </a:r>
            <a:r>
              <a:rPr lang="en-GB" sz="1600" dirty="0">
                <a:latin typeface="Calibri" panose="020F0502020204030204" pitchFamily="34" charset="0"/>
                <a:cs typeface="Calibri" panose="020F0502020204030204" pitchFamily="34" charset="0"/>
              </a:rPr>
              <a:t>awaiting further </a:t>
            </a:r>
            <a:r>
              <a:rPr lang="en-GB" sz="1600" dirty="0" smtClean="0">
                <a:latin typeface="Calibri" panose="020F0502020204030204" pitchFamily="34" charset="0"/>
                <a:cs typeface="Calibri" panose="020F0502020204030204" pitchFamily="34" charset="0"/>
              </a:rPr>
              <a:t>processing” and can be added to:</a:t>
            </a:r>
          </a:p>
          <a:p>
            <a:r>
              <a:rPr lang="en-GB" sz="1600" dirty="0" smtClean="0">
                <a:latin typeface="Calibri" panose="020F0502020204030204" pitchFamily="34" charset="0"/>
                <a:cs typeface="Calibri" panose="020F0502020204030204" pitchFamily="34" charset="0"/>
              </a:rPr>
              <a:t>New progress review</a:t>
            </a:r>
          </a:p>
          <a:p>
            <a:r>
              <a:rPr lang="en-GB" sz="1600" dirty="0" smtClean="0">
                <a:latin typeface="Calibri" panose="020F0502020204030204" pitchFamily="34" charset="0"/>
                <a:cs typeface="Calibri" panose="020F0502020204030204" pitchFamily="34" charset="0"/>
              </a:rPr>
              <a:t>Existing progress review</a:t>
            </a:r>
            <a:endParaRPr lang="en-GB" sz="1600" dirty="0">
              <a:latin typeface="Calibri" panose="020F0502020204030204" pitchFamily="34" charset="0"/>
              <a:cs typeface="Calibri" panose="020F0502020204030204" pitchFamily="34" charset="0"/>
            </a:endParaRPr>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475687" y="1700808"/>
            <a:ext cx="6372225" cy="263842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83327"/>
            <a:ext cx="609600" cy="609600"/>
          </a:xfrm>
          <a:prstGeom prst="rect">
            <a:avLst/>
          </a:prstGeom>
        </p:spPr>
      </p:pic>
    </p:spTree>
    <p:extLst>
      <p:ext uri="{BB962C8B-B14F-4D97-AF65-F5344CB8AC3E}">
        <p14:creationId xmlns:p14="http://schemas.microsoft.com/office/powerpoint/2010/main" val="169145283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9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4438" y="461963"/>
            <a:ext cx="6515100" cy="2160587"/>
          </a:xfrm>
        </p:spPr>
        <p:txBody>
          <a:bodyPr>
            <a:noAutofit/>
          </a:bodyPr>
          <a:lstStyle/>
          <a:p>
            <a:pPr marL="0" indent="0" algn="ctr">
              <a:buFontTx/>
              <a:buNone/>
              <a:defRPr/>
            </a:pPr>
            <a:r>
              <a:rPr lang="en-GB" sz="2400" b="1" dirty="0" smtClean="0">
                <a:latin typeface="Calibri" panose="020F0502020204030204" pitchFamily="34" charset="0"/>
                <a:cs typeface="Calibri" panose="020F0502020204030204" pitchFamily="34" charset="0"/>
              </a:rPr>
              <a:t>Progress Reviews - Off </a:t>
            </a:r>
            <a:r>
              <a:rPr lang="en-GB" sz="2400" b="1" dirty="0">
                <a:latin typeface="Calibri" panose="020F0502020204030204" pitchFamily="34" charset="0"/>
                <a:cs typeface="Calibri" panose="020F0502020204030204" pitchFamily="34" charset="0"/>
              </a:rPr>
              <a:t>the job training</a:t>
            </a: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pPr>
            <a:r>
              <a:rPr lang="en-GB" sz="1600" b="1" dirty="0">
                <a:latin typeface="Calibri" panose="020F0502020204030204" pitchFamily="34" charset="0"/>
                <a:cs typeface="Calibri" panose="020F0502020204030204" pitchFamily="34" charset="0"/>
              </a:rPr>
              <a:t>Progress Reviews showing OTJT progress</a:t>
            </a:r>
            <a:endParaRPr lang="en-GB" sz="1600" dirty="0">
              <a:latin typeface="Calibri" panose="020F0502020204030204" pitchFamily="34" charset="0"/>
              <a:cs typeface="Calibri" panose="020F0502020204030204" pitchFamily="34" charset="0"/>
            </a:endParaRPr>
          </a:p>
          <a:p>
            <a:pPr marL="0" indent="0">
              <a:buNone/>
            </a:pPr>
            <a:r>
              <a:rPr lang="en-GB" sz="1600" dirty="0" smtClean="0">
                <a:latin typeface="Calibri" panose="020F0502020204030204" pitchFamily="34" charset="0"/>
                <a:cs typeface="Calibri" panose="020F0502020204030204" pitchFamily="34" charset="0"/>
              </a:rPr>
              <a:t>This </a:t>
            </a:r>
            <a:r>
              <a:rPr lang="en-GB" sz="1600" dirty="0">
                <a:latin typeface="Calibri" panose="020F0502020204030204" pitchFamily="34" charset="0"/>
                <a:cs typeface="Calibri" panose="020F0502020204030204" pitchFamily="34" charset="0"/>
              </a:rPr>
              <a:t>existing </a:t>
            </a:r>
            <a:r>
              <a:rPr lang="en-GB" sz="1600" dirty="0" smtClean="0">
                <a:latin typeface="Calibri" panose="020F0502020204030204" pitchFamily="34" charset="0"/>
                <a:cs typeface="Calibri" panose="020F0502020204030204" pitchFamily="34" charset="0"/>
              </a:rPr>
              <a:t>view </a:t>
            </a:r>
            <a:r>
              <a:rPr lang="en-GB" sz="1600" dirty="0">
                <a:latin typeface="Calibri" panose="020F0502020204030204" pitchFamily="34" charset="0"/>
                <a:cs typeface="Calibri" panose="020F0502020204030204" pitchFamily="34" charset="0"/>
              </a:rPr>
              <a:t>now shows progress against required OTJT at the point the Progress Review is completed.</a:t>
            </a:r>
          </a:p>
          <a:p>
            <a:pPr marL="0" indent="0">
              <a:buNone/>
            </a:pPr>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8" name="Picture 7"/>
          <p:cNvPicPr/>
          <p:nvPr/>
        </p:nvPicPr>
        <p:blipFill>
          <a:blip r:embed="rId4" cstate="print"/>
          <a:stretch>
            <a:fillRect/>
          </a:stretch>
        </p:blipFill>
        <p:spPr>
          <a:xfrm>
            <a:off x="1691680" y="2622550"/>
            <a:ext cx="7184826" cy="318271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61963"/>
            <a:ext cx="609600" cy="609600"/>
          </a:xfrm>
          <a:prstGeom prst="rect">
            <a:avLst/>
          </a:prstGeom>
        </p:spPr>
      </p:pic>
    </p:spTree>
    <p:extLst>
      <p:ext uri="{BB962C8B-B14F-4D97-AF65-F5344CB8AC3E}">
        <p14:creationId xmlns:p14="http://schemas.microsoft.com/office/powerpoint/2010/main" val="10678379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547664" y="1484784"/>
            <a:ext cx="7487245"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Trainee </a:t>
            </a:r>
            <a:r>
              <a:rPr lang="en-GB" altLang="en-US" sz="8000" b="1" dirty="0">
                <a:latin typeface="Calibri" panose="020F0502020204030204" pitchFamily="34" charset="0"/>
                <a:cs typeface="Calibri" panose="020F0502020204030204" pitchFamily="34" charset="0"/>
              </a:rPr>
              <a:t>A</a:t>
            </a:r>
            <a:r>
              <a:rPr lang="en-GB" altLang="en-US" sz="8000" b="1" dirty="0" smtClean="0">
                <a:latin typeface="Calibri" panose="020F0502020204030204" pitchFamily="34" charset="0"/>
                <a:cs typeface="Calibri" panose="020F0502020204030204" pitchFamily="34" charset="0"/>
              </a:rPr>
              <a:t>ssessors and Countersigning</a:t>
            </a:r>
            <a:endParaRPr lang="en-GB" altLang="en-US" sz="8000" b="1" dirty="0">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476672"/>
            <a:ext cx="609600" cy="609600"/>
          </a:xfrm>
          <a:prstGeom prst="rect">
            <a:avLst/>
          </a:prstGeom>
        </p:spPr>
      </p:pic>
    </p:spTree>
    <p:extLst>
      <p:ext uri="{BB962C8B-B14F-4D97-AF65-F5344CB8AC3E}">
        <p14:creationId xmlns:p14="http://schemas.microsoft.com/office/powerpoint/2010/main" val="57906151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398830" y="404664"/>
            <a:ext cx="6794263"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Countersigning</a:t>
            </a:r>
            <a:endParaRPr lang="en-GB" alt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Tx/>
              <a:buNone/>
            </a:pPr>
            <a:r>
              <a:rPr lang="en-GB" altLang="en-US" sz="1600" dirty="0">
                <a:solidFill>
                  <a:srgbClr val="000000"/>
                </a:solidFill>
                <a:latin typeface="Calibri" panose="020F0502020204030204" pitchFamily="34" charset="0"/>
                <a:cs typeface="Calibri" panose="020F0502020204030204" pitchFamily="34" charset="0"/>
              </a:rPr>
              <a:t> </a:t>
            </a:r>
            <a:endParaRPr lang="en-GB" altLang="en-US" sz="1600" dirty="0">
              <a:latin typeface="Calibri" panose="020F0502020204030204" pitchFamily="34" charset="0"/>
              <a:cs typeface="Calibri" panose="020F0502020204030204" pitchFamily="34" charset="0"/>
            </a:endParaRPr>
          </a:p>
          <a:p>
            <a:pPr>
              <a:buNone/>
            </a:pPr>
            <a:r>
              <a:rPr lang="en-GB" sz="1600" b="0" dirty="0">
                <a:latin typeface="Calibri" panose="020F0502020204030204" pitchFamily="34" charset="0"/>
                <a:cs typeface="Calibri" panose="020F0502020204030204" pitchFamily="34" charset="0"/>
              </a:rPr>
              <a:t>Qualified assessors are not linked directly to </a:t>
            </a:r>
            <a:r>
              <a:rPr lang="en-GB" sz="1600" b="0" dirty="0" smtClean="0">
                <a:latin typeface="Calibri" panose="020F0502020204030204" pitchFamily="34" charset="0"/>
                <a:cs typeface="Calibri" panose="020F0502020204030204" pitchFamily="34" charset="0"/>
              </a:rPr>
              <a:t>trainees they are linked to </a:t>
            </a:r>
            <a:r>
              <a:rPr lang="en-GB" sz="1600" b="0" dirty="0">
                <a:latin typeface="Calibri" panose="020F0502020204030204" pitchFamily="34" charset="0"/>
                <a:cs typeface="Calibri" panose="020F0502020204030204" pitchFamily="34" charset="0"/>
              </a:rPr>
              <a:t>the learner. The system knows who </a:t>
            </a:r>
            <a:r>
              <a:rPr lang="en-GB" sz="1600" b="0" dirty="0" smtClean="0">
                <a:latin typeface="Calibri" panose="020F0502020204030204" pitchFamily="34" charset="0"/>
                <a:cs typeface="Calibri" panose="020F0502020204030204" pitchFamily="34" charset="0"/>
              </a:rPr>
              <a:t>is a trainee </a:t>
            </a:r>
            <a:r>
              <a:rPr lang="en-GB" sz="1600" b="0" dirty="0">
                <a:latin typeface="Calibri" panose="020F0502020204030204" pitchFamily="34" charset="0"/>
                <a:cs typeface="Calibri" panose="020F0502020204030204" pitchFamily="34" charset="0"/>
              </a:rPr>
              <a:t>and who is q</a:t>
            </a:r>
            <a:r>
              <a:rPr lang="en-GB" sz="1600" b="0" dirty="0" smtClean="0">
                <a:latin typeface="Calibri" panose="020F0502020204030204" pitchFamily="34" charset="0"/>
                <a:cs typeface="Calibri" panose="020F0502020204030204" pitchFamily="34" charset="0"/>
              </a:rPr>
              <a:t>ualified </a:t>
            </a:r>
            <a:r>
              <a:rPr lang="en-GB" sz="1600" b="0" dirty="0">
                <a:latin typeface="Calibri" panose="020F0502020204030204" pitchFamily="34" charset="0"/>
                <a:cs typeface="Calibri" panose="020F0502020204030204" pitchFamily="34" charset="0"/>
              </a:rPr>
              <a:t>based on the </a:t>
            </a:r>
            <a:r>
              <a:rPr lang="en-GB" sz="1600" b="0" dirty="0" smtClean="0">
                <a:latin typeface="Calibri" panose="020F0502020204030204" pitchFamily="34" charset="0"/>
                <a:cs typeface="Calibri" panose="020F0502020204030204" pitchFamily="34" charset="0"/>
              </a:rPr>
              <a:t>role</a:t>
            </a:r>
            <a:r>
              <a:rPr lang="en-GB" sz="1600" b="0" dirty="0" smtClean="0">
                <a:latin typeface="Calibri" panose="020F0502020204030204" pitchFamily="34" charset="0"/>
                <a:cs typeface="Calibri" panose="020F0502020204030204" pitchFamily="34" charset="0"/>
              </a:rPr>
              <a:t> assignment </a:t>
            </a:r>
            <a:r>
              <a:rPr lang="en-GB" sz="1600" b="0" dirty="0">
                <a:latin typeface="Calibri" panose="020F0502020204030204" pitchFamily="34" charset="0"/>
                <a:cs typeface="Calibri" panose="020F0502020204030204" pitchFamily="34" charset="0"/>
              </a:rPr>
              <a:t>for the </a:t>
            </a:r>
            <a:r>
              <a:rPr lang="en-GB" sz="1600" b="0" dirty="0" smtClean="0">
                <a:latin typeface="Calibri" panose="020F0502020204030204" pitchFamily="34" charset="0"/>
                <a:cs typeface="Calibri" panose="020F0502020204030204" pitchFamily="34" charset="0"/>
              </a:rPr>
              <a:t>trainee.</a:t>
            </a:r>
            <a:endParaRPr lang="en-GB" sz="1600" b="0" dirty="0" smtClean="0">
              <a:latin typeface="Calibri" panose="020F0502020204030204" pitchFamily="34" charset="0"/>
              <a:cs typeface="Calibri" panose="020F0502020204030204" pitchFamily="34" charset="0"/>
            </a:endParaRPr>
          </a:p>
          <a:p>
            <a:pPr>
              <a:buNone/>
            </a:pPr>
            <a:endParaRPr lang="en-GB" sz="1600" b="0" u="sng" dirty="0">
              <a:latin typeface="Calibri" panose="020F0502020204030204" pitchFamily="34" charset="0"/>
              <a:cs typeface="Calibri" panose="020F0502020204030204" pitchFamily="34" charset="0"/>
            </a:endParaRPr>
          </a:p>
          <a:p>
            <a:pPr>
              <a:buNone/>
            </a:pPr>
            <a:r>
              <a:rPr lang="en-US" sz="1600" b="0" u="sng" dirty="0" smtClean="0">
                <a:latin typeface="Calibri" panose="020F0502020204030204" pitchFamily="34" charset="0"/>
                <a:cs typeface="Calibri" panose="020F0502020204030204" pitchFamily="34" charset="0"/>
              </a:rPr>
              <a:t>The </a:t>
            </a:r>
            <a:r>
              <a:rPr lang="en-US" sz="1600" b="0" u="sng" dirty="0">
                <a:latin typeface="Calibri" panose="020F0502020204030204" pitchFamily="34" charset="0"/>
                <a:cs typeface="Calibri" panose="020F0502020204030204" pitchFamily="34" charset="0"/>
              </a:rPr>
              <a:t>workflow should always go from learner to trainee to qualified and back through the trainee to</a:t>
            </a:r>
            <a:r>
              <a:rPr lang="en-US" sz="1600" b="0" dirty="0">
                <a:latin typeface="Calibri" panose="020F0502020204030204" pitchFamily="34" charset="0"/>
                <a:cs typeface="Calibri" panose="020F0502020204030204" pitchFamily="34" charset="0"/>
              </a:rPr>
              <a:t> </a:t>
            </a:r>
            <a:r>
              <a:rPr lang="en-US" sz="1600" b="0" u="sng" dirty="0">
                <a:latin typeface="Calibri" panose="020F0502020204030204" pitchFamily="34" charset="0"/>
                <a:cs typeface="Calibri" panose="020F0502020204030204" pitchFamily="34" charset="0"/>
              </a:rPr>
              <a:t>the </a:t>
            </a:r>
            <a:r>
              <a:rPr lang="en-US" sz="1600" b="0" u="sng" dirty="0" smtClean="0">
                <a:latin typeface="Calibri" panose="020F0502020204030204" pitchFamily="34" charset="0"/>
                <a:cs typeface="Calibri" panose="020F0502020204030204" pitchFamily="34" charset="0"/>
              </a:rPr>
              <a:t>learner</a:t>
            </a:r>
          </a:p>
          <a:p>
            <a:pPr>
              <a:buNone/>
            </a:pPr>
            <a:endParaRPr lang="en-GB" sz="1600" b="0" dirty="0" smtClean="0">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Any </a:t>
            </a:r>
            <a:r>
              <a:rPr lang="en-GB" sz="1600" b="0" dirty="0">
                <a:latin typeface="Calibri" panose="020F0502020204030204" pitchFamily="34" charset="0"/>
                <a:cs typeface="Calibri" panose="020F0502020204030204" pitchFamily="34" charset="0"/>
              </a:rPr>
              <a:t>evidence uploaded by the learner will appear in the </a:t>
            </a:r>
            <a:r>
              <a:rPr lang="en-GB" sz="1600" b="0" dirty="0" smtClean="0">
                <a:latin typeface="Calibri" panose="020F0502020204030204" pitchFamily="34" charset="0"/>
                <a:cs typeface="Calibri" panose="020F0502020204030204" pitchFamily="34" charset="0"/>
              </a:rPr>
              <a:t>trainee’s “To Do” tab.  The qualified </a:t>
            </a:r>
            <a:r>
              <a:rPr lang="en-GB" sz="1600" b="0" dirty="0">
                <a:latin typeface="Calibri" panose="020F0502020204030204" pitchFamily="34" charset="0"/>
                <a:cs typeface="Calibri" panose="020F0502020204030204" pitchFamily="34" charset="0"/>
              </a:rPr>
              <a:t>receives a notification that the work has been uploaded too but this appears in their “Info” tab rather than their </a:t>
            </a:r>
            <a:r>
              <a:rPr lang="en-GB" sz="1600" b="0" dirty="0" smtClean="0">
                <a:latin typeface="Calibri" panose="020F0502020204030204" pitchFamily="34" charset="0"/>
                <a:cs typeface="Calibri" panose="020F0502020204030204" pitchFamily="34" charset="0"/>
              </a:rPr>
              <a:t>”To Do” tab</a:t>
            </a:r>
          </a:p>
          <a:p>
            <a:pPr>
              <a:buNone/>
            </a:pPr>
            <a:endParaRPr lang="en-GB" sz="1600" dirty="0" smtClean="0"/>
          </a:p>
          <a:p>
            <a:pPr>
              <a:buNone/>
            </a:pPr>
            <a:endParaRPr lang="en-GB" sz="1600" dirty="0"/>
          </a:p>
          <a:p>
            <a:pPr>
              <a:buNone/>
            </a:pPr>
            <a:endParaRPr lang="en-GB" sz="1600" dirty="0" smtClean="0"/>
          </a:p>
          <a:p>
            <a:pPr>
              <a:buNone/>
            </a:pPr>
            <a:endParaRPr lang="en-GB" sz="1600" dirty="0"/>
          </a:p>
          <a:p>
            <a:pPr>
              <a:buNone/>
            </a:pPr>
            <a:endParaRPr lang="en-GB" sz="1600" dirty="0" smtClean="0"/>
          </a:p>
          <a:p>
            <a:pPr>
              <a:buNone/>
            </a:pPr>
            <a:endParaRPr lang="en-GB" sz="1600" dirty="0"/>
          </a:p>
          <a:p>
            <a:pPr>
              <a:buNone/>
            </a:pPr>
            <a:endParaRPr lang="en-GB" sz="1600" dirty="0"/>
          </a:p>
          <a:p>
            <a:pPr>
              <a:buNone/>
            </a:pPr>
            <a:endParaRPr lang="en-GB" sz="1600" dirty="0" smtClean="0"/>
          </a:p>
        </p:txBody>
      </p:sp>
      <p:pic>
        <p:nvPicPr>
          <p:cNvPr id="2" name="Picture 1"/>
          <p:cNvPicPr>
            <a:picLocks noChangeAspect="1"/>
          </p:cNvPicPr>
          <p:nvPr/>
        </p:nvPicPr>
        <p:blipFill>
          <a:blip r:embed="rId4"/>
          <a:stretch>
            <a:fillRect/>
          </a:stretch>
        </p:blipFill>
        <p:spPr>
          <a:xfrm>
            <a:off x="2398830" y="4171061"/>
            <a:ext cx="6229350" cy="16002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4868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smtClean="0">
                <a:latin typeface="Calibri" panose="020F0502020204030204" pitchFamily="34" charset="0"/>
                <a:cs typeface="Calibri" panose="020F0502020204030204" pitchFamily="34" charset="0"/>
              </a:rPr>
              <a:t>VQManager</a:t>
            </a:r>
            <a:r>
              <a:rPr lang="en-GB" altLang="en-US" sz="3200" b="1" dirty="0" smtClean="0">
                <a:latin typeface="Comic Sans MS" panose="030F0702030302020204" pitchFamily="66" charset="0"/>
              </a:rPr>
              <a:t>  </a:t>
            </a:r>
            <a:endParaRPr lang="en-GB" altLang="en-US" sz="3200" b="1" dirty="0">
              <a:latin typeface="Comic Sans MS" panose="030F0702030302020204" pitchFamily="66" charset="0"/>
            </a:endParaRP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622669" y="332656"/>
            <a:ext cx="6341820" cy="6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Countersigning</a:t>
            </a: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spcBef>
                <a:spcPct val="0"/>
              </a:spcBef>
              <a:buClrTx/>
              <a:buFontTx/>
              <a:buNone/>
            </a:pPr>
            <a:r>
              <a:rPr lang="en-GB" altLang="en-US" sz="1600" b="0" dirty="0">
                <a:solidFill>
                  <a:srgbClr val="000000"/>
                </a:solidFill>
                <a:latin typeface="Calibri" panose="020F0502020204030204" pitchFamily="34" charset="0"/>
                <a:cs typeface="Calibri" panose="020F0502020204030204" pitchFamily="34" charset="0"/>
              </a:rPr>
              <a:t> </a:t>
            </a:r>
            <a:r>
              <a:rPr lang="en-GB" sz="1600" b="0" dirty="0" smtClean="0">
                <a:latin typeface="Calibri" panose="020F0502020204030204" pitchFamily="34" charset="0"/>
                <a:cs typeface="Calibri" panose="020F0502020204030204" pitchFamily="34" charset="0"/>
              </a:rPr>
              <a:t>The trainee checks off the criteria alongside the learner in the qualification tree</a:t>
            </a: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Adds comments for the learner</a:t>
            </a: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endParaRPr lang="en-GB" sz="1600" b="0" dirty="0">
              <a:latin typeface="Calibri" panose="020F0502020204030204" pitchFamily="34" charset="0"/>
              <a:cs typeface="Calibri" panose="020F0502020204030204" pitchFamily="34" charset="0"/>
            </a:endParaRPr>
          </a:p>
          <a:p>
            <a:pPr>
              <a:buNone/>
            </a:pPr>
            <a:endParaRPr lang="en-GB" sz="1600" b="0" dirty="0" smtClean="0">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When the trainee has assessed the work and sent for countersigning, the qualified will see it in his To Do tab</a:t>
            </a:r>
            <a:endParaRPr lang="en-GB" sz="1600" b="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3159946" y="1364784"/>
            <a:ext cx="4737449" cy="1401108"/>
          </a:xfrm>
          <a:prstGeom prst="rect">
            <a:avLst/>
          </a:prstGeom>
        </p:spPr>
      </p:pic>
      <p:pic>
        <p:nvPicPr>
          <p:cNvPr id="4" name="Picture 3"/>
          <p:cNvPicPr>
            <a:picLocks noChangeAspect="1"/>
          </p:cNvPicPr>
          <p:nvPr/>
        </p:nvPicPr>
        <p:blipFill>
          <a:blip r:embed="rId5"/>
          <a:stretch>
            <a:fillRect/>
          </a:stretch>
        </p:blipFill>
        <p:spPr>
          <a:xfrm>
            <a:off x="3347864" y="3068960"/>
            <a:ext cx="4203906" cy="262091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49263"/>
            <a:ext cx="609600" cy="609600"/>
          </a:xfrm>
          <a:prstGeom prst="rect">
            <a:avLst/>
          </a:prstGeom>
        </p:spPr>
      </p:pic>
    </p:spTree>
    <p:extLst>
      <p:ext uri="{BB962C8B-B14F-4D97-AF65-F5344CB8AC3E}">
        <p14:creationId xmlns:p14="http://schemas.microsoft.com/office/powerpoint/2010/main" val="398233159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smtClean="0">
                <a:latin typeface="Calibri" panose="020F0502020204030204" pitchFamily="34" charset="0"/>
                <a:cs typeface="Calibri" panose="020F0502020204030204" pitchFamily="34" charset="0"/>
              </a:rPr>
              <a:t>VQManager</a:t>
            </a:r>
            <a:r>
              <a:rPr lang="en-GB" altLang="en-US" sz="3200" b="1" dirty="0" smtClean="0">
                <a:latin typeface="Comic Sans MS" panose="030F0702030302020204" pitchFamily="66" charset="0"/>
              </a:rPr>
              <a:t>  </a:t>
            </a:r>
            <a:endParaRPr lang="en-GB" altLang="en-US" sz="3200" b="1" dirty="0">
              <a:latin typeface="Comic Sans MS" panose="030F0702030302020204" pitchFamily="66" charset="0"/>
            </a:endParaRP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617394" y="136470"/>
            <a:ext cx="4220465" cy="2653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Countersigning</a:t>
            </a:r>
            <a:endParaRPr lang="en-GB" alt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Tx/>
              <a:buNone/>
            </a:pPr>
            <a:r>
              <a:rPr lang="en-GB" altLang="en-US" sz="1600" dirty="0">
                <a:solidFill>
                  <a:srgbClr val="000000"/>
                </a:solidFill>
                <a:latin typeface="Calibri" panose="020F0502020204030204" pitchFamily="34" charset="0"/>
                <a:cs typeface="Calibri" panose="020F0502020204030204" pitchFamily="34" charset="0"/>
              </a:rPr>
              <a:t> </a:t>
            </a:r>
          </a:p>
          <a:p>
            <a:pPr>
              <a:buNone/>
            </a:pPr>
            <a:r>
              <a:rPr lang="en-GB" sz="1600" b="0" dirty="0" smtClean="0">
                <a:latin typeface="Calibri" panose="020F0502020204030204" pitchFamily="34" charset="0"/>
                <a:cs typeface="Calibri" panose="020F0502020204030204" pitchFamily="34" charset="0"/>
              </a:rPr>
              <a:t>To countersign </a:t>
            </a:r>
            <a:r>
              <a:rPr lang="en-GB" sz="1600" b="0" dirty="0">
                <a:latin typeface="Calibri" panose="020F0502020204030204" pitchFamily="34" charset="0"/>
                <a:cs typeface="Calibri" panose="020F0502020204030204" pitchFamily="34" charset="0"/>
              </a:rPr>
              <a:t>evidence, the qualified assessor </a:t>
            </a:r>
            <a:r>
              <a:rPr lang="en-GB" sz="1600" b="0" u="sng" dirty="0">
                <a:latin typeface="Calibri" panose="020F0502020204030204" pitchFamily="34" charset="0"/>
                <a:cs typeface="Calibri" panose="020F0502020204030204" pitchFamily="34" charset="0"/>
              </a:rPr>
              <a:t>must confirm the ticks of the trainee assessor</a:t>
            </a:r>
            <a:r>
              <a:rPr lang="en-GB" sz="1600" b="0" dirty="0">
                <a:latin typeface="Calibri" panose="020F0502020204030204" pitchFamily="34" charset="0"/>
                <a:cs typeface="Calibri" panose="020F0502020204030204" pitchFamily="34" charset="0"/>
              </a:rPr>
              <a:t> that they agree with. % completion is calculated on qualified assessor ticks only, which is why this is essential.</a:t>
            </a:r>
          </a:p>
          <a:p>
            <a:pPr>
              <a:buNone/>
            </a:pPr>
            <a:endParaRPr lang="en-GB" sz="1600" dirty="0"/>
          </a:p>
        </p:txBody>
      </p:sp>
      <p:pic>
        <p:nvPicPr>
          <p:cNvPr id="2" name="Picture 1"/>
          <p:cNvPicPr>
            <a:picLocks noChangeAspect="1"/>
          </p:cNvPicPr>
          <p:nvPr/>
        </p:nvPicPr>
        <p:blipFill rotWithShape="1">
          <a:blip r:embed="rId4"/>
          <a:srcRect r="65667"/>
          <a:stretch/>
        </p:blipFill>
        <p:spPr>
          <a:xfrm>
            <a:off x="6986431" y="919753"/>
            <a:ext cx="1831367" cy="1516658"/>
          </a:xfrm>
          <a:prstGeom prst="rect">
            <a:avLst/>
          </a:prstGeom>
        </p:spPr>
      </p:pic>
      <p:pic>
        <p:nvPicPr>
          <p:cNvPr id="5" name="Picture 4"/>
          <p:cNvPicPr>
            <a:picLocks noChangeAspect="1"/>
          </p:cNvPicPr>
          <p:nvPr/>
        </p:nvPicPr>
        <p:blipFill>
          <a:blip r:embed="rId5"/>
          <a:stretch>
            <a:fillRect/>
          </a:stretch>
        </p:blipFill>
        <p:spPr>
          <a:xfrm>
            <a:off x="2617394" y="2638666"/>
            <a:ext cx="4042838" cy="3927328"/>
          </a:xfrm>
          <a:prstGeom prst="rect">
            <a:avLst/>
          </a:prstGeom>
        </p:spPr>
      </p:pic>
      <p:sp>
        <p:nvSpPr>
          <p:cNvPr id="6" name="Rectangle 5"/>
          <p:cNvSpPr/>
          <p:nvPr/>
        </p:nvSpPr>
        <p:spPr>
          <a:xfrm>
            <a:off x="6751682" y="3578239"/>
            <a:ext cx="2300867" cy="2062103"/>
          </a:xfrm>
          <a:prstGeom prst="rect">
            <a:avLst/>
          </a:prstGeom>
        </p:spPr>
        <p:txBody>
          <a:bodyPr wrap="square">
            <a:spAutoFit/>
          </a:bodyPr>
          <a:lstStyle/>
          <a:p>
            <a:pPr>
              <a:buNone/>
            </a:pPr>
            <a:r>
              <a:rPr lang="en-GB" sz="1600" b="0" dirty="0">
                <a:latin typeface="Calibri" panose="020F0502020204030204" pitchFamily="34" charset="0"/>
                <a:cs typeface="Calibri" panose="020F0502020204030204" pitchFamily="34" charset="0"/>
              </a:rPr>
              <a:t>New comments boxes appear allowing the qualified to feedback not only to the trainee but also to the learner.  The learner cannot see the qualified feedback to the trainee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6203" y="449263"/>
            <a:ext cx="609600" cy="609600"/>
          </a:xfrm>
          <a:prstGeom prst="rect">
            <a:avLst/>
          </a:prstGeom>
        </p:spPr>
      </p:pic>
    </p:spTree>
    <p:extLst>
      <p:ext uri="{BB962C8B-B14F-4D97-AF65-F5344CB8AC3E}">
        <p14:creationId xmlns:p14="http://schemas.microsoft.com/office/powerpoint/2010/main" val="221897097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348925" y="608803"/>
            <a:ext cx="67942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Countersigning</a:t>
            </a:r>
            <a:endParaRPr lang="en-GB" altLang="en-US" sz="2400" dirty="0">
              <a:latin typeface="Calibri" panose="020F0502020204030204" pitchFamily="34" charset="0"/>
              <a:ea typeface="Calibri" panose="020F0502020204030204" pitchFamily="34" charset="0"/>
              <a:cs typeface="Times New Roman" panose="02020603050405020304" pitchFamily="18" charset="0"/>
            </a:endParaRPr>
          </a:p>
          <a:p>
            <a:pPr algn="ctr">
              <a:spcBef>
                <a:spcPct val="0"/>
              </a:spcBef>
              <a:buClrTx/>
              <a:buFontTx/>
              <a:buNone/>
            </a:pPr>
            <a:r>
              <a:rPr lang="en-GB" altLang="en-US" sz="2400" dirty="0">
                <a:solidFill>
                  <a:srgbClr val="000000"/>
                </a:solidFill>
                <a:latin typeface="Calibri" panose="020F0502020204030204" pitchFamily="34" charset="0"/>
                <a:cs typeface="Calibri" panose="020F0502020204030204" pitchFamily="34" charset="0"/>
              </a:rPr>
              <a:t> </a:t>
            </a:r>
            <a:endParaRPr lang="en-GB" altLang="en-US" sz="2400" dirty="0">
              <a:latin typeface="Calibri" panose="020F0502020204030204" pitchFamily="34" charset="0"/>
              <a:cs typeface="Calibri" panose="020F0502020204030204" pitchFamily="34" charset="0"/>
            </a:endParaRPr>
          </a:p>
        </p:txBody>
      </p:sp>
      <p:sp>
        <p:nvSpPr>
          <p:cNvPr id="8"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0632" tIns="990288" rIns="837936" bIns="177744" numCol="1" anchor="ctr" anchorCtr="0" compatLnSpc="1">
            <a:prstTxWarp prst="textNoShape">
              <a:avLst/>
            </a:prstTxWarp>
            <a:spAutoFit/>
          </a:bodyPr>
          <a:lstStyle/>
          <a:p>
            <a:endParaRPr lang="en-GB" dirty="0"/>
          </a:p>
        </p:txBody>
      </p:sp>
      <p:sp>
        <p:nvSpPr>
          <p:cNvPr id="9" name="Rectangle 8"/>
          <p:cNvSpPr>
            <a:spLocks noChangeArrowheads="1"/>
          </p:cNvSpPr>
          <p:nvPr/>
        </p:nvSpPr>
        <p:spPr bwMode="auto">
          <a:xfrm>
            <a:off x="2627784" y="1472227"/>
            <a:ext cx="640871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sng"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Qualified interception of evidence workflow process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smtClean="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Learner submits evidence to trainee assessor</a:t>
            </a:r>
            <a:endParaRPr kumimoji="0" lang="en-GB" altLang="en-US" sz="1600" b="0" i="0" u="none" strike="noStrike" cap="none" normalizeH="0" baseline="0" dirty="0" smtClean="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Evidence becomes visible to the trainee in the To Do tab and to the qualified in the Info tab</a:t>
            </a:r>
            <a:endParaRPr kumimoji="0" lang="en-GB" altLang="en-US" sz="1600" b="0" i="0" u="none" strike="noStrike" cap="none" normalizeH="0" baseline="0" dirty="0" smtClean="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2627784" y="3007606"/>
            <a:ext cx="5976466" cy="275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If the evidence is processed by the qualified from the Info tab rather than waiting for the trainee, the evidence moves to the Evidence list for the trainee (view only) and the qualified (re- assess) thereby cutting the trainee</a:t>
            </a:r>
            <a:r>
              <a:rPr kumimoji="0" lang="en-US" altLang="en-US" sz="1600" b="0" i="0" u="none" strike="noStrike" cap="none" normalizeH="0" dirty="0" smtClean="0">
                <a:ln>
                  <a:noFill/>
                </a:ln>
                <a:effectLst/>
                <a:latin typeface="Calibri" panose="020F0502020204030204" pitchFamily="34" charset="0"/>
                <a:ea typeface="Calibri" panose="020F0502020204030204" pitchFamily="34" charset="0"/>
                <a:cs typeface="Calibri" panose="020F0502020204030204" pitchFamily="34" charset="0"/>
              </a:rPr>
              <a:t> out of the workflow.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smtClean="0">
              <a:ln>
                <a:noFill/>
              </a:ln>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If the qualified rejects this evidence by the learner, the evidence goes back to the learner without going via the trainee.  When the learner resubmits that piece</a:t>
            </a:r>
            <a:r>
              <a:rPr kumimoji="0" lang="en-US" altLang="en-US" sz="1600" b="0" i="0" u="none" strike="noStrike" cap="none" normalizeH="0" dirty="0" smtClean="0">
                <a:ln>
                  <a:noFill/>
                </a:ln>
                <a:effectLst/>
                <a:latin typeface="Calibri" panose="020F0502020204030204" pitchFamily="34" charset="0"/>
                <a:ea typeface="Calibri" panose="020F0502020204030204" pitchFamily="34" charset="0"/>
                <a:cs typeface="Calibri" panose="020F0502020204030204" pitchFamily="34" charset="0"/>
              </a:rPr>
              <a:t> of evidence</a:t>
            </a:r>
            <a:r>
              <a:rPr kumimoji="0" lang="en-US" altLang="en-US" sz="1600" b="0" i="0" u="none" strike="noStrike" cap="none" normalizeH="0" baseline="0" dirty="0" smtClean="0">
                <a:ln>
                  <a:noFill/>
                </a:ln>
                <a:effectLst/>
                <a:latin typeface="Calibri" panose="020F0502020204030204" pitchFamily="34" charset="0"/>
                <a:ea typeface="Calibri" panose="020F0502020204030204" pitchFamily="34" charset="0"/>
                <a:cs typeface="Calibri" panose="020F0502020204030204" pitchFamily="34" charset="0"/>
              </a:rPr>
              <a:t>, the trainee is still cut out of the loop and it goes straight to the qualified.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57200"/>
            <a:ext cx="609600" cy="609600"/>
          </a:xfrm>
          <a:prstGeom prst="rect">
            <a:avLst/>
          </a:prstGeom>
        </p:spPr>
      </p:pic>
    </p:spTree>
    <p:extLst>
      <p:ext uri="{BB962C8B-B14F-4D97-AF65-F5344CB8AC3E}">
        <p14:creationId xmlns:p14="http://schemas.microsoft.com/office/powerpoint/2010/main" val="3862995453"/>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8" name="Rectangle 7"/>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0632" tIns="990288" rIns="837936" bIns="177744" numCol="1" anchor="ctr" anchorCtr="0" compatLnSpc="1">
            <a:prstTxWarp prst="textNoShape">
              <a:avLst/>
            </a:prstTxWarp>
            <a:spAutoFit/>
          </a:bodyPr>
          <a:lstStyle/>
          <a:p>
            <a:endParaRPr lang="en-GB" dirty="0"/>
          </a:p>
        </p:txBody>
      </p:sp>
      <p:sp>
        <p:nvSpPr>
          <p:cNvPr id="9" name="Rectangle 8"/>
          <p:cNvSpPr>
            <a:spLocks noChangeArrowheads="1"/>
          </p:cNvSpPr>
          <p:nvPr/>
        </p:nvSpPr>
        <p:spPr bwMode="auto">
          <a:xfrm>
            <a:off x="2701888" y="906269"/>
            <a:ext cx="6442112" cy="6001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kumimoji="0" lang="en-GB" altLang="en-US" sz="160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Change in personnel</a:t>
            </a:r>
          </a:p>
          <a:p>
            <a:endParaRPr kumimoji="0" lang="en-GB" altLang="en-US"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r>
              <a:rPr lang="en-US" sz="1600" b="0" u="sng" dirty="0" smtClean="0">
                <a:latin typeface="Calibri" panose="020F0502020204030204" pitchFamily="34" charset="0"/>
                <a:cs typeface="Calibri" panose="020F0502020204030204" pitchFamily="34" charset="0"/>
              </a:rPr>
              <a:t>Evidence </a:t>
            </a:r>
            <a:r>
              <a:rPr lang="en-US" sz="1600" b="0" u="sng" dirty="0">
                <a:latin typeface="Calibri" panose="020F0502020204030204" pitchFamily="34" charset="0"/>
                <a:cs typeface="Calibri" panose="020F0502020204030204" pitchFamily="34" charset="0"/>
              </a:rPr>
              <a:t>is always routed by role</a:t>
            </a:r>
            <a:r>
              <a:rPr lang="en-US" sz="1600" b="0" dirty="0">
                <a:latin typeface="Calibri" panose="020F0502020204030204" pitchFamily="34" charset="0"/>
                <a:cs typeface="Calibri" panose="020F0502020204030204" pitchFamily="34" charset="0"/>
              </a:rPr>
              <a:t>, not by individual user. So for example, removing one qualified assessor and assigning another qualified assessor will have no impact on evidence. The new assessor can just pick up where the old one left off. </a:t>
            </a:r>
            <a:endParaRPr lang="en-US" sz="1600" b="0" dirty="0" smtClean="0">
              <a:latin typeface="Calibri" panose="020F0502020204030204" pitchFamily="34" charset="0"/>
              <a:cs typeface="Calibri" panose="020F0502020204030204" pitchFamily="34" charset="0"/>
            </a:endParaRPr>
          </a:p>
          <a:p>
            <a:r>
              <a:rPr lang="en-US" sz="1600" b="0" dirty="0">
                <a:latin typeface="Calibri" panose="020F0502020204030204" pitchFamily="34" charset="0"/>
                <a:cs typeface="Calibri" panose="020F0502020204030204" pitchFamily="34" charset="0"/>
              </a:rPr>
              <a:t> </a:t>
            </a:r>
            <a:endParaRPr lang="en-GB" sz="1600" b="0" dirty="0">
              <a:latin typeface="Calibri" panose="020F0502020204030204" pitchFamily="34" charset="0"/>
              <a:cs typeface="Calibri" panose="020F0502020204030204" pitchFamily="34" charset="0"/>
            </a:endParaRPr>
          </a:p>
          <a:p>
            <a:r>
              <a:rPr lang="en-US" sz="1600" b="0" u="sng" dirty="0">
                <a:latin typeface="Calibri" panose="020F0502020204030204" pitchFamily="34" charset="0"/>
                <a:cs typeface="Calibri" panose="020F0502020204030204" pitchFamily="34" charset="0"/>
              </a:rPr>
              <a:t>The system will compensate when you add or remove a trainee assessor</a:t>
            </a:r>
            <a:r>
              <a:rPr lang="en-US" sz="1600" b="0" dirty="0">
                <a:latin typeface="Calibri" panose="020F0502020204030204" pitchFamily="34" charset="0"/>
                <a:cs typeface="Calibri" panose="020F0502020204030204" pitchFamily="34" charset="0"/>
              </a:rPr>
              <a:t>. If you remove a trainee assessor from the process for a particular learner, or add one in, the system will adjust the workflow states accordingly, so that assessors don't lose access to work they need to be able to assess.</a:t>
            </a:r>
            <a:endParaRPr lang="en-GB" sz="1600" b="0" dirty="0">
              <a:latin typeface="Calibri" panose="020F0502020204030204" pitchFamily="34" charset="0"/>
              <a:cs typeface="Calibri" panose="020F0502020204030204" pitchFamily="34" charset="0"/>
            </a:endParaRPr>
          </a:p>
          <a:p>
            <a:r>
              <a:rPr lang="en-US" sz="1600" b="0" dirty="0">
                <a:latin typeface="Calibri" panose="020F0502020204030204" pitchFamily="34" charset="0"/>
                <a:cs typeface="Calibri" panose="020F0502020204030204" pitchFamily="34" charset="0"/>
              </a:rPr>
              <a:t> </a:t>
            </a:r>
            <a:endParaRPr lang="en-GB" sz="1600" b="0" dirty="0">
              <a:latin typeface="Calibri" panose="020F0502020204030204" pitchFamily="34" charset="0"/>
              <a:cs typeface="Calibri" panose="020F0502020204030204" pitchFamily="34" charset="0"/>
            </a:endParaRPr>
          </a:p>
          <a:p>
            <a:r>
              <a:rPr lang="en-US" sz="1600" b="0" u="sng" dirty="0">
                <a:latin typeface="Calibri" panose="020F0502020204030204" pitchFamily="34" charset="0"/>
                <a:cs typeface="Calibri" panose="020F0502020204030204" pitchFamily="34" charset="0"/>
              </a:rPr>
              <a:t>If there was a trainee in the loop for a learner, and then you remove that trainee</a:t>
            </a:r>
            <a:r>
              <a:rPr lang="en-US" sz="1600" b="0" dirty="0">
                <a:latin typeface="Calibri" panose="020F0502020204030204" pitchFamily="34" charset="0"/>
                <a:cs typeface="Calibri" panose="020F0502020204030204" pitchFamily="34" charset="0"/>
              </a:rPr>
              <a:t>, the evidence will change states so that the qualified assessor will be able to assess it. (This is assuming there is not another trainee associated with the learner, in which case the evidence stays where it is</a:t>
            </a:r>
            <a:r>
              <a:rPr lang="en-US" sz="1600" b="0" dirty="0" smtClean="0">
                <a:latin typeface="Calibri" panose="020F0502020204030204" pitchFamily="34" charset="0"/>
                <a:cs typeface="Calibri" panose="020F0502020204030204" pitchFamily="34" charset="0"/>
              </a:rPr>
              <a:t>.)</a:t>
            </a:r>
            <a:r>
              <a:rPr lang="en-US" sz="1600" b="0" dirty="0">
                <a:latin typeface="Calibri" panose="020F0502020204030204" pitchFamily="34" charset="0"/>
                <a:cs typeface="Calibri" panose="020F0502020204030204" pitchFamily="34" charset="0"/>
              </a:rPr>
              <a:t> Any evidence that has been processed by the trainee waiting for countersignature will still need to be signed off by a qualified assessor. This could be the trainee, after their status is changed; or their current countersigning assessor before the change.  We recommend that the pending evidence in countersigning process is countersigned before you change the trainees’ status to </a:t>
            </a:r>
            <a:r>
              <a:rPr lang="en-US" sz="1600" b="0" dirty="0" smtClean="0">
                <a:latin typeface="Calibri" panose="020F0502020204030204" pitchFamily="34" charset="0"/>
                <a:cs typeface="Calibri" panose="020F0502020204030204" pitchFamily="34" charset="0"/>
              </a:rPr>
              <a:t>avoid confusion</a:t>
            </a:r>
            <a:r>
              <a:rPr lang="en-US" sz="1600" b="0" dirty="0">
                <a:latin typeface="Calibri" panose="020F0502020204030204" pitchFamily="34" charset="0"/>
                <a:cs typeface="Calibri" panose="020F0502020204030204" pitchFamily="34" charset="0"/>
              </a:rPr>
              <a:t>.</a:t>
            </a:r>
            <a:endParaRPr lang="en-GB" sz="1600" b="0" dirty="0">
              <a:latin typeface="Calibri" panose="020F0502020204030204" pitchFamily="34" charset="0"/>
              <a:cs typeface="Calibri" panose="020F0502020204030204" pitchFamily="34" charset="0"/>
            </a:endParaRPr>
          </a:p>
          <a:p>
            <a:endParaRPr lang="en-GB" sz="1600"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6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2754020" y="4077129"/>
            <a:ext cx="5724128"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If</a:t>
            </a:r>
            <a: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t/>
            </a:r>
            <a:br>
              <a:rPr kumimoji="0" lang="en-US" altLang="en-US" sz="11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398830" y="415336"/>
            <a:ext cx="6794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a:t>
            </a:r>
            <a:r>
              <a:rPr lang="en-GB" altLang="en-US" sz="2400" dirty="0" smtClean="0">
                <a:solidFill>
                  <a:srgbClr val="000000"/>
                </a:solidFill>
                <a:latin typeface="Calibri" panose="020F0502020204030204" pitchFamily="34" charset="0"/>
                <a:cs typeface="Calibri" panose="020F0502020204030204" pitchFamily="34" charset="0"/>
              </a:rPr>
              <a:t>Countersigning</a:t>
            </a:r>
            <a:endParaRPr lang="en-GB" alt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57200"/>
            <a:ext cx="609600" cy="609600"/>
          </a:xfrm>
          <a:prstGeom prst="rect">
            <a:avLst/>
          </a:prstGeom>
        </p:spPr>
      </p:pic>
    </p:spTree>
    <p:extLst>
      <p:ext uri="{BB962C8B-B14F-4D97-AF65-F5344CB8AC3E}">
        <p14:creationId xmlns:p14="http://schemas.microsoft.com/office/powerpoint/2010/main" val="1737652980"/>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3023305" y="853518"/>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539901" y="1063193"/>
            <a:ext cx="6604099" cy="2695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r>
              <a:rPr lang="en-GB" altLang="en-US" sz="1600" u="sng" dirty="0" smtClean="0">
                <a:solidFill>
                  <a:srgbClr val="000000"/>
                </a:solidFill>
                <a:latin typeface="Calibri" panose="020F0502020204030204" pitchFamily="34" charset="0"/>
                <a:cs typeface="Calibri" panose="020F0502020204030204" pitchFamily="34" charset="0"/>
              </a:rPr>
              <a:t>Trainee </a:t>
            </a:r>
            <a:r>
              <a:rPr lang="en-GB" altLang="en-US" sz="1600" u="sng" dirty="0">
                <a:solidFill>
                  <a:srgbClr val="000000"/>
                </a:solidFill>
                <a:latin typeface="Calibri" panose="020F0502020204030204" pitchFamily="34" charset="0"/>
                <a:cs typeface="Calibri" panose="020F0502020204030204" pitchFamily="34" charset="0"/>
              </a:rPr>
              <a:t>assessor comments box </a:t>
            </a:r>
            <a:r>
              <a:rPr lang="en-GB" altLang="en-US" sz="1600" u="sng" dirty="0" smtClean="0">
                <a:solidFill>
                  <a:srgbClr val="000000"/>
                </a:solidFill>
                <a:latin typeface="Calibri" panose="020F0502020204030204" pitchFamily="34" charset="0"/>
                <a:cs typeface="Calibri" panose="020F0502020204030204" pitchFamily="34" charset="0"/>
              </a:rPr>
              <a:t>for </a:t>
            </a:r>
            <a:r>
              <a:rPr lang="en-GB" altLang="en-US" sz="1600" u="sng" dirty="0">
                <a:solidFill>
                  <a:srgbClr val="000000"/>
                </a:solidFill>
                <a:latin typeface="Calibri" panose="020F0502020204030204" pitchFamily="34" charset="0"/>
                <a:cs typeface="Calibri" panose="020F0502020204030204" pitchFamily="34" charset="0"/>
              </a:rPr>
              <a:t>unit and qual sign off </a:t>
            </a:r>
            <a:endParaRPr lang="en-GB" altLang="en-US"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ClrTx/>
              <a:buFontTx/>
              <a:buNone/>
            </a:pPr>
            <a:r>
              <a:rPr lang="en-GB" altLang="en-US" sz="1600" b="0" dirty="0">
                <a:solidFill>
                  <a:srgbClr val="000000"/>
                </a:solidFill>
                <a:latin typeface="Calibri" panose="020F0502020204030204" pitchFamily="34" charset="0"/>
                <a:cs typeface="Calibri" panose="020F0502020204030204" pitchFamily="34" charset="0"/>
              </a:rPr>
              <a:t> </a:t>
            </a:r>
            <a:endParaRPr lang="en-GB" altLang="en-US" sz="1600" b="0" dirty="0">
              <a:latin typeface="Calibri" panose="020F0502020204030204" pitchFamily="34" charset="0"/>
              <a:cs typeface="Calibri" panose="020F0502020204030204" pitchFamily="34" charset="0"/>
            </a:endParaRPr>
          </a:p>
          <a:p>
            <a:pPr>
              <a:lnSpc>
                <a:spcPct val="115000"/>
              </a:lnSpc>
              <a:spcBef>
                <a:spcPct val="0"/>
              </a:spcBef>
              <a:spcAft>
                <a:spcPts val="1000"/>
              </a:spcAft>
              <a:buClrTx/>
              <a:buFontTx/>
              <a:buNone/>
            </a:pPr>
            <a:r>
              <a:rPr lang="en-GB" altLang="en-US" sz="1600" b="0" dirty="0" smtClean="0">
                <a:solidFill>
                  <a:srgbClr val="000000"/>
                </a:solidFill>
                <a:latin typeface="Calibri" panose="020F0502020204030204" pitchFamily="34" charset="0"/>
                <a:cs typeface="Calibri" panose="020F0502020204030204" pitchFamily="34" charset="0"/>
              </a:rPr>
              <a:t>At unit and qualification sign off there is </a:t>
            </a:r>
            <a:r>
              <a:rPr lang="en-GB" altLang="en-US" sz="1600" b="0" dirty="0">
                <a:solidFill>
                  <a:srgbClr val="000000"/>
                </a:solidFill>
                <a:latin typeface="Calibri" panose="020F0502020204030204" pitchFamily="34" charset="0"/>
                <a:cs typeface="Calibri" panose="020F0502020204030204" pitchFamily="34" charset="0"/>
              </a:rPr>
              <a:t>a t</a:t>
            </a:r>
            <a:r>
              <a:rPr lang="en-GB" altLang="en-US" sz="1600" b="0" dirty="0" smtClean="0">
                <a:solidFill>
                  <a:srgbClr val="000000"/>
                </a:solidFill>
                <a:latin typeface="Calibri" panose="020F0502020204030204" pitchFamily="34" charset="0"/>
                <a:cs typeface="Calibri" panose="020F0502020204030204" pitchFamily="34" charset="0"/>
              </a:rPr>
              <a:t>rainee comments box. </a:t>
            </a:r>
            <a:r>
              <a:rPr lang="en-GB" altLang="en-US" sz="1600" b="0" dirty="0">
                <a:solidFill>
                  <a:srgbClr val="000000"/>
                </a:solidFill>
                <a:latin typeface="Calibri" panose="020F0502020204030204" pitchFamily="34" charset="0"/>
                <a:cs typeface="Calibri" panose="020F0502020204030204" pitchFamily="34" charset="0"/>
              </a:rPr>
              <a:t>This </a:t>
            </a:r>
            <a:r>
              <a:rPr lang="en-GB" altLang="en-US" sz="1600" b="0" dirty="0" smtClean="0">
                <a:solidFill>
                  <a:srgbClr val="000000"/>
                </a:solidFill>
                <a:latin typeface="Calibri" panose="020F0502020204030204" pitchFamily="34" charset="0"/>
                <a:cs typeface="Calibri" panose="020F0502020204030204" pitchFamily="34" charset="0"/>
              </a:rPr>
              <a:t>means </a:t>
            </a:r>
            <a:r>
              <a:rPr lang="en-GB" altLang="en-US" sz="1600" b="0" dirty="0">
                <a:solidFill>
                  <a:srgbClr val="000000"/>
                </a:solidFill>
                <a:latin typeface="Calibri" panose="020F0502020204030204" pitchFamily="34" charset="0"/>
                <a:cs typeface="Calibri" panose="020F0502020204030204" pitchFamily="34" charset="0"/>
              </a:rPr>
              <a:t>that trainee assessors </a:t>
            </a:r>
            <a:r>
              <a:rPr lang="en-GB" altLang="en-US" sz="1600" b="0" dirty="0" smtClean="0">
                <a:solidFill>
                  <a:srgbClr val="000000"/>
                </a:solidFill>
                <a:latin typeface="Calibri" panose="020F0502020204030204" pitchFamily="34" charset="0"/>
                <a:cs typeface="Calibri" panose="020F0502020204030204" pitchFamily="34" charset="0"/>
              </a:rPr>
              <a:t>can comment but cannot sign </a:t>
            </a:r>
            <a:r>
              <a:rPr lang="en-GB" altLang="en-US" sz="1600" b="0" dirty="0">
                <a:solidFill>
                  <a:srgbClr val="000000"/>
                </a:solidFill>
                <a:latin typeface="Calibri" panose="020F0502020204030204" pitchFamily="34" charset="0"/>
                <a:cs typeface="Calibri" panose="020F0502020204030204" pitchFamily="34" charset="0"/>
              </a:rPr>
              <a:t>off units and qualifications. </a:t>
            </a:r>
          </a:p>
          <a:p>
            <a:pPr>
              <a:lnSpc>
                <a:spcPct val="115000"/>
              </a:lnSpc>
              <a:spcBef>
                <a:spcPct val="0"/>
              </a:spcBef>
              <a:spcAft>
                <a:spcPts val="1000"/>
              </a:spcAft>
              <a:buClrTx/>
              <a:buFontTx/>
              <a:buNone/>
            </a:pPr>
            <a:r>
              <a:rPr lang="en-GB" altLang="en-US" sz="1600" b="0" dirty="0">
                <a:solidFill>
                  <a:srgbClr val="000000"/>
                </a:solidFill>
                <a:latin typeface="Calibri" panose="020F0502020204030204" pitchFamily="34" charset="0"/>
                <a:cs typeface="Calibri" panose="020F0502020204030204" pitchFamily="34" charset="0"/>
              </a:rPr>
              <a:t>Unlike the qualified assessor area, there is no tick box associated with this </a:t>
            </a:r>
            <a:r>
              <a:rPr lang="en-GB" altLang="en-US" sz="1600" b="0" dirty="0" smtClean="0">
                <a:solidFill>
                  <a:srgbClr val="000000"/>
                </a:solidFill>
                <a:latin typeface="Calibri" panose="020F0502020204030204" pitchFamily="34" charset="0"/>
                <a:cs typeface="Calibri" panose="020F0502020204030204" pitchFamily="34" charset="0"/>
              </a:rPr>
              <a:t>comments </a:t>
            </a:r>
            <a:r>
              <a:rPr lang="en-GB" altLang="en-US" sz="1600" b="0" dirty="0">
                <a:solidFill>
                  <a:srgbClr val="000000"/>
                </a:solidFill>
                <a:latin typeface="Calibri" panose="020F0502020204030204" pitchFamily="34" charset="0"/>
                <a:cs typeface="Calibri" panose="020F0502020204030204" pitchFamily="34" charset="0"/>
              </a:rPr>
              <a:t>box.  The tick box </a:t>
            </a:r>
            <a:r>
              <a:rPr lang="en-GB" altLang="en-US" sz="1600" b="0" dirty="0" smtClean="0">
                <a:solidFill>
                  <a:srgbClr val="000000"/>
                </a:solidFill>
                <a:latin typeface="Calibri" panose="020F0502020204030204" pitchFamily="34" charset="0"/>
                <a:cs typeface="Calibri" panose="020F0502020204030204" pitchFamily="34" charset="0"/>
              </a:rPr>
              <a:t>to sign off is the responsibility of the </a:t>
            </a:r>
            <a:r>
              <a:rPr lang="en-GB" altLang="en-US" sz="1600" b="0" dirty="0">
                <a:solidFill>
                  <a:srgbClr val="000000"/>
                </a:solidFill>
                <a:latin typeface="Calibri" panose="020F0502020204030204" pitchFamily="34" charset="0"/>
                <a:cs typeface="Calibri" panose="020F0502020204030204" pitchFamily="34" charset="0"/>
              </a:rPr>
              <a:t>qualified </a:t>
            </a:r>
            <a:r>
              <a:rPr lang="en-GB" altLang="en-US" sz="1600" b="0" dirty="0" smtClean="0">
                <a:solidFill>
                  <a:srgbClr val="000000"/>
                </a:solidFill>
                <a:latin typeface="Calibri" panose="020F0502020204030204" pitchFamily="34" charset="0"/>
                <a:cs typeface="Calibri" panose="020F0502020204030204" pitchFamily="34" charset="0"/>
              </a:rPr>
              <a:t>assessor.  The qualification </a:t>
            </a:r>
            <a:r>
              <a:rPr lang="en-GB" altLang="en-US" sz="1600" b="0" dirty="0">
                <a:solidFill>
                  <a:srgbClr val="000000"/>
                </a:solidFill>
                <a:latin typeface="Calibri" panose="020F0502020204030204" pitchFamily="34" charset="0"/>
                <a:cs typeface="Calibri" panose="020F0502020204030204" pitchFamily="34" charset="0"/>
              </a:rPr>
              <a:t>sign off date in all the tabs and reports etc. is associated with qualified assessor sign </a:t>
            </a:r>
            <a:r>
              <a:rPr lang="en-GB" altLang="en-US" sz="1600" b="0" dirty="0" smtClean="0">
                <a:solidFill>
                  <a:srgbClr val="000000"/>
                </a:solidFill>
                <a:latin typeface="Calibri" panose="020F0502020204030204" pitchFamily="34" charset="0"/>
                <a:cs typeface="Calibri" panose="020F0502020204030204" pitchFamily="34" charset="0"/>
              </a:rPr>
              <a:t>off not the trainee comments date.</a:t>
            </a:r>
            <a:endParaRPr lang="en-GB" altLang="en-US" sz="1600" b="0" dirty="0">
              <a:latin typeface="Calibri" panose="020F0502020204030204" pitchFamily="34" charset="0"/>
              <a:cs typeface="Calibri" panose="020F0502020204030204" pitchFamily="34" charset="0"/>
            </a:endParaRPr>
          </a:p>
        </p:txBody>
      </p:sp>
      <p:pic>
        <p:nvPicPr>
          <p:cNvPr id="41989" name="Picture 4">
            <a:extLst>
              <a:ext uri="{FF2B5EF4-FFF2-40B4-BE49-F238E27FC236}">
                <a16:creationId xmlns:a16="http://schemas.microsoft.com/office/drawing/2014/main" xmlns="" id="{AE74F368-2643-4901-BAD5-9A10E63D2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3" y="3765490"/>
            <a:ext cx="4967461" cy="251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195736" y="338564"/>
            <a:ext cx="67942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Trainee Assessors and </a:t>
            </a:r>
            <a:r>
              <a:rPr lang="en-GB" altLang="en-US" sz="2400" dirty="0" smtClean="0">
                <a:solidFill>
                  <a:srgbClr val="000000"/>
                </a:solidFill>
                <a:latin typeface="Calibri" panose="020F0502020204030204" pitchFamily="34" charset="0"/>
                <a:cs typeface="Calibri" panose="020F0502020204030204" pitchFamily="34" charset="0"/>
              </a:rPr>
              <a:t>Countersigning </a:t>
            </a:r>
            <a:endParaRPr lang="en-GB" altLang="en-US" sz="24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86490"/>
            <a:ext cx="609600" cy="609600"/>
          </a:xfrm>
          <a:prstGeom prst="rect">
            <a:avLst/>
          </a:prstGeom>
        </p:spPr>
      </p:pic>
    </p:spTree>
    <p:extLst>
      <p:ext uri="{BB962C8B-B14F-4D97-AF65-F5344CB8AC3E}">
        <p14:creationId xmlns:p14="http://schemas.microsoft.com/office/powerpoint/2010/main" val="25972734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339752" y="836712"/>
            <a:ext cx="7200800" cy="1471612"/>
          </a:xfrm>
        </p:spPr>
        <p:txBody>
          <a:bodyPr/>
          <a:lstStyle/>
          <a:p>
            <a:pPr marL="0" indent="0">
              <a:buFontTx/>
              <a:buNone/>
            </a:pPr>
            <a:r>
              <a:rPr lang="en-GB" altLang="en-US" b="1" dirty="0" smtClean="0">
                <a:latin typeface="Calibri" panose="020F0502020204030204" pitchFamily="34" charset="0"/>
                <a:cs typeface="Calibri" panose="020F0502020204030204" pitchFamily="34" charset="0"/>
              </a:rPr>
              <a:t>This webinar contains functionality information about:</a:t>
            </a:r>
          </a:p>
          <a:p>
            <a:r>
              <a:rPr lang="en-GB" altLang="en-US" b="1" dirty="0" smtClean="0">
                <a:latin typeface="Calibri" panose="020F0502020204030204" pitchFamily="34" charset="0"/>
                <a:cs typeface="Calibri" panose="020F0502020204030204" pitchFamily="34" charset="0"/>
              </a:rPr>
              <a:t>Off </a:t>
            </a:r>
            <a:r>
              <a:rPr lang="en-GB" altLang="en-US" b="1" dirty="0" smtClean="0">
                <a:latin typeface="Calibri" panose="020F0502020204030204" pitchFamily="34" charset="0"/>
                <a:cs typeface="Calibri" panose="020F0502020204030204" pitchFamily="34" charset="0"/>
              </a:rPr>
              <a:t>the Job </a:t>
            </a:r>
            <a:r>
              <a:rPr lang="en-GB" altLang="en-US" b="1" dirty="0" smtClean="0">
                <a:latin typeface="Calibri" panose="020F0502020204030204" pitchFamily="34" charset="0"/>
                <a:cs typeface="Calibri" panose="020F0502020204030204" pitchFamily="34" charset="0"/>
              </a:rPr>
              <a:t>Training</a:t>
            </a:r>
            <a:endParaRPr lang="en-GB" altLang="en-US" b="1" dirty="0">
              <a:latin typeface="Calibri" panose="020F0502020204030204" pitchFamily="34" charset="0"/>
              <a:cs typeface="Calibri" panose="020F0502020204030204" pitchFamily="34" charset="0"/>
            </a:endParaRPr>
          </a:p>
          <a:p>
            <a:r>
              <a:rPr lang="en-GB" altLang="en-US" b="1" dirty="0" smtClean="0">
                <a:latin typeface="Calibri" panose="020F0502020204030204" pitchFamily="34" charset="0"/>
                <a:cs typeface="Calibri" panose="020F0502020204030204" pitchFamily="34" charset="0"/>
              </a:rPr>
              <a:t>Progress Reviews</a:t>
            </a:r>
          </a:p>
          <a:p>
            <a:r>
              <a:rPr lang="en-GB" altLang="en-US" b="1" dirty="0" smtClean="0">
                <a:latin typeface="Calibri" panose="020F0502020204030204" pitchFamily="34" charset="0"/>
                <a:cs typeface="Calibri" panose="020F0502020204030204" pitchFamily="34" charset="0"/>
              </a:rPr>
              <a:t>Trainee Assessors and countersigning</a:t>
            </a:r>
          </a:p>
          <a:p>
            <a:r>
              <a:rPr lang="en-GB" altLang="en-US" b="1" dirty="0" smtClean="0">
                <a:latin typeface="Calibri" panose="020F0502020204030204" pitchFamily="34" charset="0"/>
                <a:cs typeface="Calibri" panose="020F0502020204030204" pitchFamily="34" charset="0"/>
              </a:rPr>
              <a:t>EQA Visits</a:t>
            </a:r>
          </a:p>
          <a:p>
            <a:r>
              <a:rPr lang="en-GB" altLang="en-US" b="1" dirty="0" smtClean="0">
                <a:latin typeface="Calibri" panose="020F0502020204030204" pitchFamily="34" charset="0"/>
                <a:cs typeface="Calibri" panose="020F0502020204030204" pitchFamily="34" charset="0"/>
              </a:rPr>
              <a:t>Forgotten Password </a:t>
            </a:r>
            <a:r>
              <a:rPr lang="en-GB" altLang="en-US" b="1" dirty="0">
                <a:latin typeface="Calibri" panose="020F0502020204030204" pitchFamily="34" charset="0"/>
                <a:cs typeface="Calibri" panose="020F0502020204030204" pitchFamily="34" charset="0"/>
              </a:rPr>
              <a:t>S</a:t>
            </a:r>
            <a:r>
              <a:rPr lang="en-GB" altLang="en-US" b="1" dirty="0" smtClean="0">
                <a:latin typeface="Calibri" panose="020F0502020204030204" pitchFamily="34" charset="0"/>
                <a:cs typeface="Calibri" panose="020F0502020204030204" pitchFamily="34" charset="0"/>
              </a:rPr>
              <a:t>upport</a:t>
            </a:r>
            <a:endParaRPr lang="en-GB" altLang="en-US" b="1" dirty="0">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31912"/>
            <a:ext cx="609600" cy="609600"/>
          </a:xfrm>
          <a:prstGeom prst="rect">
            <a:avLst/>
          </a:prstGeom>
        </p:spPr>
      </p:pic>
    </p:spTree>
    <p:extLst>
      <p:ext uri="{BB962C8B-B14F-4D97-AF65-F5344CB8AC3E}">
        <p14:creationId xmlns:p14="http://schemas.microsoft.com/office/powerpoint/2010/main" val="158821298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763688" y="2708920"/>
            <a:ext cx="7487245"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EQA visits</a:t>
            </a:r>
            <a:endParaRPr lang="en-GB" altLang="en-US" sz="8000" b="1"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76672"/>
            <a:ext cx="609600" cy="609600"/>
          </a:xfrm>
          <a:prstGeom prst="rect">
            <a:avLst/>
          </a:prstGeom>
        </p:spPr>
      </p:pic>
    </p:spTree>
    <p:extLst>
      <p:ext uri="{BB962C8B-B14F-4D97-AF65-F5344CB8AC3E}">
        <p14:creationId xmlns:p14="http://schemas.microsoft.com/office/powerpoint/2010/main" val="3560265368"/>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663824" y="754063"/>
            <a:ext cx="6264275"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EQA/EV Visits </a:t>
            </a:r>
            <a:endParaRPr lang="en-GB" altLang="en-US" sz="2400" dirty="0">
              <a:latin typeface="Calibri" panose="020F0502020204030204" pitchFamily="34" charset="0"/>
              <a:ea typeface="Calibri" panose="020F0502020204030204" pitchFamily="34" charset="0"/>
              <a:cs typeface="Calibri" panose="020F0502020204030204" pitchFamily="34" charset="0"/>
            </a:endParaRPr>
          </a:p>
          <a:p>
            <a:pPr>
              <a:spcBef>
                <a:spcPct val="0"/>
              </a:spcBef>
              <a:buClrTx/>
              <a:buFontTx/>
              <a:buNone/>
            </a:pPr>
            <a:r>
              <a:rPr lang="en-GB" altLang="en-US" sz="1600" b="0" dirty="0">
                <a:solidFill>
                  <a:srgbClr val="000000"/>
                </a:solidFill>
                <a:latin typeface="Calibri" panose="020F0502020204030204" pitchFamily="34" charset="0"/>
                <a:cs typeface="Calibri" panose="020F0502020204030204" pitchFamily="34" charset="0"/>
              </a:rPr>
              <a:t> </a:t>
            </a:r>
            <a:endParaRPr lang="en-GB" altLang="en-US" sz="1600" b="0" dirty="0" smtClean="0">
              <a:solidFill>
                <a:srgbClr val="000000"/>
              </a:solidFill>
              <a:latin typeface="Calibri" panose="020F0502020204030204" pitchFamily="34" charset="0"/>
              <a:cs typeface="Calibri" panose="020F0502020204030204" pitchFamily="34" charset="0"/>
            </a:endParaRPr>
          </a:p>
          <a:p>
            <a:pPr>
              <a:spcBef>
                <a:spcPct val="0"/>
              </a:spcBef>
              <a:buClrTx/>
              <a:buNone/>
            </a:pPr>
            <a:r>
              <a:rPr lang="en-GB" sz="1600" b="0" dirty="0">
                <a:latin typeface="Calibri" panose="020F0502020204030204" pitchFamily="34" charset="0"/>
                <a:cs typeface="Calibri" panose="020F0502020204030204" pitchFamily="34" charset="0"/>
              </a:rPr>
              <a:t>When creating </a:t>
            </a:r>
            <a:r>
              <a:rPr lang="en-GB" sz="1600" b="0" dirty="0" smtClean="0">
                <a:latin typeface="Calibri" panose="020F0502020204030204" pitchFamily="34" charset="0"/>
                <a:cs typeface="Calibri" panose="020F0502020204030204" pitchFamily="34" charset="0"/>
              </a:rPr>
              <a:t>an </a:t>
            </a:r>
            <a:r>
              <a:rPr lang="en-GB" sz="1600" b="0" dirty="0">
                <a:latin typeface="Calibri" panose="020F0502020204030204" pitchFamily="34" charset="0"/>
                <a:cs typeface="Calibri" panose="020F0502020204030204" pitchFamily="34" charset="0"/>
              </a:rPr>
              <a:t>EQA/EV </a:t>
            </a:r>
            <a:r>
              <a:rPr lang="en-GB" sz="1600" b="0" dirty="0" smtClean="0">
                <a:latin typeface="Calibri" panose="020F0502020204030204" pitchFamily="34" charset="0"/>
                <a:cs typeface="Calibri" panose="020F0502020204030204" pitchFamily="34" charset="0"/>
              </a:rPr>
              <a:t>as Centre Admin in the new user area, make </a:t>
            </a:r>
            <a:r>
              <a:rPr lang="en-GB" sz="1600" b="0" dirty="0">
                <a:latin typeface="Calibri" panose="020F0502020204030204" pitchFamily="34" charset="0"/>
                <a:cs typeface="Calibri" panose="020F0502020204030204" pitchFamily="34" charset="0"/>
              </a:rPr>
              <a:t>sure </a:t>
            </a:r>
            <a:r>
              <a:rPr lang="en-GB" sz="1600" b="0" dirty="0" smtClean="0">
                <a:latin typeface="Calibri" panose="020F0502020204030204" pitchFamily="34" charset="0"/>
                <a:cs typeface="Calibri" panose="020F0502020204030204" pitchFamily="34" charset="0"/>
              </a:rPr>
              <a:t>that learners</a:t>
            </a:r>
            <a:r>
              <a:rPr lang="en-GB" sz="1600" b="0" dirty="0">
                <a:latin typeface="Calibri" panose="020F0502020204030204" pitchFamily="34" charset="0"/>
                <a:cs typeface="Calibri" panose="020F0502020204030204" pitchFamily="34" charset="0"/>
              </a:rPr>
              <a:t>, assessors and </a:t>
            </a:r>
            <a:r>
              <a:rPr lang="en-GB" sz="1600" b="0" dirty="0" smtClean="0">
                <a:latin typeface="Calibri" panose="020F0502020204030204" pitchFamily="34" charset="0"/>
                <a:cs typeface="Calibri" panose="020F0502020204030204" pitchFamily="34" charset="0"/>
              </a:rPr>
              <a:t>IQAs are selected.  </a:t>
            </a:r>
            <a:r>
              <a:rPr lang="en-GB" sz="1600" b="0" dirty="0">
                <a:latin typeface="Calibri" panose="020F0502020204030204" pitchFamily="34" charset="0"/>
                <a:cs typeface="Calibri" panose="020F0502020204030204" pitchFamily="34" charset="0"/>
              </a:rPr>
              <a:t>It is not enough to only select the </a:t>
            </a:r>
            <a:r>
              <a:rPr lang="en-GB" sz="1600" b="0" dirty="0" smtClean="0">
                <a:latin typeface="Calibri" panose="020F0502020204030204" pitchFamily="34" charset="0"/>
                <a:cs typeface="Calibri" panose="020F0502020204030204" pitchFamily="34" charset="0"/>
              </a:rPr>
              <a:t>learners </a:t>
            </a:r>
            <a:r>
              <a:rPr lang="en-GB" sz="1600" b="0" dirty="0">
                <a:latin typeface="Calibri" panose="020F0502020204030204" pitchFamily="34" charset="0"/>
                <a:cs typeface="Calibri" panose="020F0502020204030204" pitchFamily="34" charset="0"/>
              </a:rPr>
              <a:t>in the </a:t>
            </a:r>
            <a:r>
              <a:rPr lang="en-GB" sz="1600" b="0" dirty="0" smtClean="0">
                <a:latin typeface="Calibri" panose="020F0502020204030204" pitchFamily="34" charset="0"/>
                <a:cs typeface="Calibri" panose="020F0502020204030204" pitchFamily="34" charset="0"/>
              </a:rPr>
              <a:t>EQA/EV User </a:t>
            </a:r>
            <a:r>
              <a:rPr lang="en-GB" sz="1600" b="0" dirty="0">
                <a:latin typeface="Calibri" panose="020F0502020204030204" pitchFamily="34" charset="0"/>
                <a:cs typeface="Calibri" panose="020F0502020204030204" pitchFamily="34" charset="0"/>
              </a:rPr>
              <a:t>profile.</a:t>
            </a:r>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4"/>
          <a:stretch>
            <a:fillRect/>
          </a:stretch>
        </p:blipFill>
        <p:spPr>
          <a:xfrm>
            <a:off x="2512540" y="2446834"/>
            <a:ext cx="6122808" cy="2791658"/>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49263"/>
            <a:ext cx="609600" cy="609600"/>
          </a:xfrm>
          <a:prstGeom prst="rect">
            <a:avLst/>
          </a:prstGeom>
        </p:spPr>
      </p:pic>
    </p:spTree>
    <p:extLst>
      <p:ext uri="{BB962C8B-B14F-4D97-AF65-F5344CB8AC3E}">
        <p14:creationId xmlns:p14="http://schemas.microsoft.com/office/powerpoint/2010/main" val="269834440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599484" y="754063"/>
            <a:ext cx="6392956" cy="124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FontTx/>
              <a:buNone/>
            </a:pPr>
            <a:r>
              <a:rPr lang="en-GB" altLang="en-US" sz="2400" dirty="0" smtClean="0">
                <a:solidFill>
                  <a:srgbClr val="000000"/>
                </a:solidFill>
                <a:latin typeface="Calibri" panose="020F0502020204030204" pitchFamily="34" charset="0"/>
                <a:cs typeface="Calibri" panose="020F0502020204030204" pitchFamily="34" charset="0"/>
              </a:rPr>
              <a:t>EQA/EV Visits </a:t>
            </a:r>
            <a:endParaRPr lang="en-GB" altLang="en-US" sz="24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ClrTx/>
              <a:buFontTx/>
              <a:buNone/>
            </a:pPr>
            <a:r>
              <a:rPr lang="en-GB" altLang="en-US" sz="1600" dirty="0">
                <a:solidFill>
                  <a:srgbClr val="000000"/>
                </a:solidFill>
                <a:latin typeface="Calibri" panose="020F0502020204030204" pitchFamily="34" charset="0"/>
                <a:cs typeface="Calibri" panose="020F0502020204030204" pitchFamily="34" charset="0"/>
              </a:rPr>
              <a:t> </a:t>
            </a:r>
            <a:endParaRPr lang="en-GB" altLang="en-US" sz="1600" dirty="0" smtClean="0">
              <a:solidFill>
                <a:srgbClr val="000000"/>
              </a:solidFill>
              <a:latin typeface="Calibri" panose="020F0502020204030204" pitchFamily="34" charset="0"/>
              <a:cs typeface="Calibri" panose="020F0502020204030204" pitchFamily="34" charset="0"/>
            </a:endParaRPr>
          </a:p>
          <a:p>
            <a:pPr>
              <a:buNone/>
            </a:pPr>
            <a:r>
              <a:rPr lang="en-GB" sz="1600" b="0" dirty="0">
                <a:latin typeface="Calibri" panose="020F0502020204030204" pitchFamily="34" charset="0"/>
                <a:cs typeface="Calibri" panose="020F0502020204030204" pitchFamily="34" charset="0"/>
              </a:rPr>
              <a:t>Check that the EQA has the correct qualifications associated with him/her</a:t>
            </a:r>
            <a:r>
              <a:rPr lang="en-GB" sz="1600" dirty="0"/>
              <a:t>.</a:t>
            </a:r>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2766919" y="2191885"/>
            <a:ext cx="5829792" cy="1827849"/>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48680"/>
            <a:ext cx="609600" cy="609600"/>
          </a:xfrm>
          <a:prstGeom prst="rect">
            <a:avLst/>
          </a:prstGeom>
        </p:spPr>
      </p:pic>
    </p:spTree>
    <p:extLst>
      <p:ext uri="{BB962C8B-B14F-4D97-AF65-F5344CB8AC3E}">
        <p14:creationId xmlns:p14="http://schemas.microsoft.com/office/powerpoint/2010/main" val="339042635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a:extLst>
              <a:ext uri="{FF2B5EF4-FFF2-40B4-BE49-F238E27FC236}">
                <a16:creationId xmlns:a16="http://schemas.microsoft.com/office/drawing/2014/main" xmlns="" id="{454D3000-77C9-46E3-85A2-DB6A9D1B4D65}"/>
              </a:ext>
            </a:extLst>
          </p:cNvPr>
          <p:cNvSpPr txBox="1">
            <a:spLocks noChangeArrowheads="1"/>
          </p:cNvSpPr>
          <p:nvPr/>
        </p:nvSpPr>
        <p:spPr bwMode="auto">
          <a:xfrm>
            <a:off x="2987675" y="754063"/>
            <a:ext cx="56165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buFontTx/>
              <a:buNone/>
            </a:pPr>
            <a:endParaRPr lang="en-GB" altLang="en-US" dirty="0">
              <a:latin typeface="Calibri" panose="020F0502020204030204" pitchFamily="34" charset="0"/>
              <a:ea typeface="Microsoft YaHei UI" panose="020B0503020204020204" pitchFamily="34" charset="-122"/>
              <a:cs typeface="Calibri" panose="020F0502020204030204" pitchFamily="34" charset="0"/>
            </a:endParaRPr>
          </a:p>
          <a:p>
            <a:pPr algn="ctr">
              <a:buClr>
                <a:srgbClr val="003399"/>
              </a:buClr>
              <a:buSzPct val="125000"/>
              <a:buFontTx/>
              <a:buNone/>
            </a:pPr>
            <a:endParaRPr lang="en-GB" altLang="en-US" dirty="0">
              <a:latin typeface="Comic Sans MS" panose="030F0702030302020204" pitchFamily="66" charset="0"/>
              <a:ea typeface="Microsoft YaHei UI" panose="020B0503020204020204" pitchFamily="34" charset="-122"/>
              <a:cs typeface="Calibri" panose="020F0502020204030204" pitchFamily="34" charset="0"/>
            </a:endParaRPr>
          </a:p>
        </p:txBody>
      </p:sp>
      <p:sp>
        <p:nvSpPr>
          <p:cNvPr id="41987" name="Rectangle 2">
            <a:extLst>
              <a:ext uri="{FF2B5EF4-FFF2-40B4-BE49-F238E27FC236}">
                <a16:creationId xmlns:a16="http://schemas.microsoft.com/office/drawing/2014/main" xmlns="" id="{653CA29E-1CCA-40A9-B2C7-AEA6BA9CB840}"/>
              </a:ext>
            </a:extLst>
          </p:cNvPr>
          <p:cNvSpPr>
            <a:spLocks noGrp="1" noChangeArrowheads="1"/>
          </p:cNvSpPr>
          <p:nvPr>
            <p:ph type="title"/>
          </p:nvPr>
        </p:nvSpPr>
        <p:spPr>
          <a:xfrm>
            <a:off x="2895600" y="5967413"/>
            <a:ext cx="6248400" cy="990600"/>
          </a:xfrm>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41988" name="Rectangle 1">
            <a:extLst>
              <a:ext uri="{FF2B5EF4-FFF2-40B4-BE49-F238E27FC236}">
                <a16:creationId xmlns:a16="http://schemas.microsoft.com/office/drawing/2014/main" xmlns="" id="{BC474290-6CBE-46A8-B9F2-632815DE49BD}"/>
              </a:ext>
            </a:extLst>
          </p:cNvPr>
          <p:cNvSpPr>
            <a:spLocks noChangeArrowheads="1"/>
          </p:cNvSpPr>
          <p:nvPr/>
        </p:nvSpPr>
        <p:spPr bwMode="auto">
          <a:xfrm>
            <a:off x="2565920" y="836712"/>
            <a:ext cx="6460083" cy="257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GB" altLang="en-US" sz="1600" u="sng" dirty="0">
              <a:solidFill>
                <a:srgbClr val="000000"/>
              </a:solidFill>
              <a:latin typeface="Calibri" panose="020F0502020204030204" pitchFamily="34" charset="0"/>
              <a:cs typeface="Calibri" panose="020F0502020204030204" pitchFamily="34" charset="0"/>
            </a:endParaRPr>
          </a:p>
          <a:p>
            <a:pPr algn="ctr">
              <a:spcBef>
                <a:spcPct val="0"/>
              </a:spcBef>
              <a:buClrTx/>
              <a:buFontTx/>
              <a:buNone/>
            </a:pPr>
            <a:r>
              <a:rPr lang="en-GB" altLang="en-US" sz="2400" u="sng" dirty="0" smtClean="0">
                <a:solidFill>
                  <a:srgbClr val="000000"/>
                </a:solidFill>
                <a:latin typeface="Calibri" panose="020F0502020204030204" pitchFamily="34" charset="0"/>
                <a:cs typeface="Calibri" panose="020F0502020204030204" pitchFamily="34" charset="0"/>
              </a:rPr>
              <a:t>End Point Assessor Organisations</a:t>
            </a:r>
            <a:r>
              <a:rPr lang="en-GB" altLang="en-US" sz="1600" u="sng" dirty="0" smtClean="0">
                <a:solidFill>
                  <a:srgbClr val="000000"/>
                </a:solidFill>
                <a:latin typeface="Calibri" panose="020F0502020204030204" pitchFamily="34" charset="0"/>
                <a:cs typeface="Calibri" panose="020F0502020204030204" pitchFamily="34" charset="0"/>
              </a:rPr>
              <a:t> </a:t>
            </a:r>
            <a:endParaRPr lang="en-GB" altLang="en-US"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ClrTx/>
              <a:buFontTx/>
              <a:buNone/>
            </a:pPr>
            <a:r>
              <a:rPr lang="en-GB" altLang="en-US" sz="1600" dirty="0">
                <a:solidFill>
                  <a:srgbClr val="000000"/>
                </a:solidFill>
                <a:latin typeface="Calibri" panose="020F0502020204030204" pitchFamily="34" charset="0"/>
                <a:cs typeface="Calibri" panose="020F0502020204030204" pitchFamily="34" charset="0"/>
              </a:rPr>
              <a:t> </a:t>
            </a:r>
            <a:endParaRPr lang="en-GB" altLang="en-US" sz="1600" dirty="0" smtClean="0">
              <a:solidFill>
                <a:srgbClr val="000000"/>
              </a:solidFill>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A new and exciting piece of development is going to be underway shortly which will allow the exporting of evidence in cases where the EPAO will not access VQManager to view the learner’s evidence.</a:t>
            </a:r>
          </a:p>
          <a:p>
            <a:pPr>
              <a:buNone/>
            </a:pPr>
            <a:endParaRPr lang="en-GB" sz="1600" b="0" dirty="0">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Watch this space!</a:t>
            </a:r>
            <a:endParaRPr lang="en-GB" sz="1600" b="0" dirty="0">
              <a:latin typeface="Calibri" panose="020F0502020204030204" pitchFamily="34" charset="0"/>
              <a:cs typeface="Calibri" panose="020F0502020204030204" pitchFamily="34" charset="0"/>
            </a:endParaRPr>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31912"/>
            <a:ext cx="609600" cy="609600"/>
          </a:xfrm>
          <a:prstGeom prst="rect">
            <a:avLst/>
          </a:prstGeom>
        </p:spPr>
      </p:pic>
    </p:spTree>
    <p:extLst>
      <p:ext uri="{BB962C8B-B14F-4D97-AF65-F5344CB8AC3E}">
        <p14:creationId xmlns:p14="http://schemas.microsoft.com/office/powerpoint/2010/main" val="2235786039"/>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2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1691680" y="1484313"/>
            <a:ext cx="7487245"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Security and forgotten passwords</a:t>
            </a:r>
            <a:endParaRPr lang="en-GB" altLang="en-US" sz="8000" b="1"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76672"/>
            <a:ext cx="609600" cy="609600"/>
          </a:xfrm>
          <a:prstGeom prst="rect">
            <a:avLst/>
          </a:prstGeom>
        </p:spPr>
      </p:pic>
    </p:spTree>
    <p:extLst>
      <p:ext uri="{BB962C8B-B14F-4D97-AF65-F5344CB8AC3E}">
        <p14:creationId xmlns:p14="http://schemas.microsoft.com/office/powerpoint/2010/main" val="310167294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E15FA15A-5332-4B04-87DD-9E631F319BE9}"/>
              </a:ext>
            </a:extLst>
          </p:cNvPr>
          <p:cNvSpPr>
            <a:spLocks noGrp="1" noChangeArrowheads="1"/>
          </p:cNvSpPr>
          <p:nvPr>
            <p:ph type="title"/>
          </p:nvPr>
        </p:nvSpPr>
        <p:spPr>
          <a:xfrm>
            <a:off x="2927350" y="5845175"/>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4275" name="Rectangle 3">
            <a:extLst>
              <a:ext uri="{FF2B5EF4-FFF2-40B4-BE49-F238E27FC236}">
                <a16:creationId xmlns:a16="http://schemas.microsoft.com/office/drawing/2014/main" xmlns="" id="{5364AF8B-DC0B-4F6B-BE62-4BECA6009B07}"/>
              </a:ext>
            </a:extLst>
          </p:cNvPr>
          <p:cNvSpPr>
            <a:spLocks noChangeArrowheads="1"/>
          </p:cNvSpPr>
          <p:nvPr/>
        </p:nvSpPr>
        <p:spPr bwMode="auto">
          <a:xfrm>
            <a:off x="0" y="2933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buClr>
                <a:srgbClr val="003399"/>
              </a:buClr>
              <a:buSzPct val="125000"/>
            </a:pPr>
            <a:endParaRPr lang="en-US" altLang="en-US" sz="2400" dirty="0">
              <a:latin typeface="Arial" panose="020B0604020202020204" pitchFamily="34" charset="0"/>
            </a:endParaRPr>
          </a:p>
        </p:txBody>
      </p:sp>
      <p:sp>
        <p:nvSpPr>
          <p:cNvPr id="54276" name="Rectangle 7">
            <a:extLst>
              <a:ext uri="{FF2B5EF4-FFF2-40B4-BE49-F238E27FC236}">
                <a16:creationId xmlns:a16="http://schemas.microsoft.com/office/drawing/2014/main" xmlns="" id="{12A873F7-CB66-4BD9-A2B4-05EB235FAE45}"/>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pic>
        <p:nvPicPr>
          <p:cNvPr id="54277" name="Picture 24">
            <a:extLst>
              <a:ext uri="{FF2B5EF4-FFF2-40B4-BE49-F238E27FC236}">
                <a16:creationId xmlns:a16="http://schemas.microsoft.com/office/drawing/2014/main" xmlns="" id="{2F8F281E-E55C-4DC1-8748-D8ED1E00D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918" y="4056857"/>
            <a:ext cx="6965657" cy="82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7">
            <a:extLst>
              <a:ext uri="{FF2B5EF4-FFF2-40B4-BE49-F238E27FC236}">
                <a16:creationId xmlns:a16="http://schemas.microsoft.com/office/drawing/2014/main" xmlns="" id="{0AB9CF47-9D2A-4294-8679-7CA33E33D8BE}"/>
              </a:ext>
            </a:extLst>
          </p:cNvPr>
          <p:cNvSpPr>
            <a:spLocks noChangeArrowheads="1"/>
          </p:cNvSpPr>
          <p:nvPr/>
        </p:nvSpPr>
        <p:spPr bwMode="auto">
          <a:xfrm>
            <a:off x="2927350" y="4139872"/>
            <a:ext cx="1140594" cy="345609"/>
          </a:xfrm>
          <a:prstGeom prst="rect">
            <a:avLst/>
          </a:prstGeom>
          <a:noFill/>
          <a:ln w="28575"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4279" name="Rectangle 9">
            <a:extLst>
              <a:ext uri="{FF2B5EF4-FFF2-40B4-BE49-F238E27FC236}">
                <a16:creationId xmlns:a16="http://schemas.microsoft.com/office/drawing/2014/main" xmlns="" id="{B00727C4-93EF-41CF-80D6-56D09335DFAB}"/>
              </a:ext>
            </a:extLst>
          </p:cNvPr>
          <p:cNvSpPr>
            <a:spLocks noChangeArrowheads="1"/>
          </p:cNvSpPr>
          <p:nvPr/>
        </p:nvSpPr>
        <p:spPr bwMode="auto">
          <a:xfrm>
            <a:off x="2900949" y="1381920"/>
            <a:ext cx="6084888" cy="218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u="sng" dirty="0">
                <a:solidFill>
                  <a:srgbClr val="000000"/>
                </a:solidFill>
                <a:latin typeface="Calibri" panose="020F0502020204030204" pitchFamily="34" charset="0"/>
                <a:cs typeface="Calibri" panose="020F0502020204030204" pitchFamily="34" charset="0"/>
              </a:rPr>
              <a:t>Org Admin and Centre Admin removal of view of passwords</a:t>
            </a:r>
          </a:p>
          <a:p>
            <a:endParaRPr lang="en-GB" altLang="en-US" sz="1600" b="0" dirty="0">
              <a:latin typeface="Calibri" panose="020F0502020204030204" pitchFamily="34" charset="0"/>
              <a:cs typeface="Calibri" panose="020F0502020204030204" pitchFamily="34" charset="0"/>
            </a:endParaRPr>
          </a:p>
          <a:p>
            <a:r>
              <a:rPr lang="en-GB" altLang="en-US" sz="1600" b="0" dirty="0">
                <a:latin typeface="Calibri" panose="020F0502020204030204" pitchFamily="34" charset="0"/>
                <a:cs typeface="Calibri" panose="020F0502020204030204" pitchFamily="34" charset="0"/>
              </a:rPr>
              <a:t>Previously the full username and password was visible to both the Org Admin and also the Centre Admin.  This was to help facilitate supporting any user forgetting their password.  Since then, three new functions have been added </a:t>
            </a:r>
            <a:r>
              <a:rPr lang="en-GB" altLang="en-US" sz="1600" b="0" dirty="0" smtClean="0">
                <a:latin typeface="Calibri" panose="020F0502020204030204" pitchFamily="34" charset="0"/>
                <a:cs typeface="Calibri" panose="020F0502020204030204" pitchFamily="34" charset="0"/>
              </a:rPr>
              <a:t> </a:t>
            </a:r>
            <a:r>
              <a:rPr lang="en-GB" altLang="en-US" sz="1600" b="0" dirty="0">
                <a:latin typeface="Calibri" panose="020F0502020204030204" pitchFamily="34" charset="0"/>
                <a:cs typeface="Calibri" panose="020F0502020204030204" pitchFamily="34" charset="0"/>
              </a:rPr>
              <a:t>to improve security and comply with GDPR </a:t>
            </a:r>
            <a:r>
              <a:rPr lang="en-GB" altLang="en-US" sz="1600" b="0" dirty="0" smtClean="0">
                <a:latin typeface="Calibri" panose="020F0502020204030204" pitchFamily="34" charset="0"/>
                <a:cs typeface="Calibri" panose="020F0502020204030204" pitchFamily="34" charset="0"/>
              </a:rPr>
              <a:t>and so we </a:t>
            </a:r>
            <a:r>
              <a:rPr lang="en-GB" altLang="en-US" sz="1600" b="0" dirty="0">
                <a:latin typeface="Calibri" panose="020F0502020204030204" pitchFamily="34" charset="0"/>
                <a:cs typeface="Calibri" panose="020F0502020204030204" pitchFamily="34" charset="0"/>
              </a:rPr>
              <a:t>have removed this information </a:t>
            </a:r>
            <a:r>
              <a:rPr lang="en-GB" altLang="en-US" sz="1600" b="0" dirty="0">
                <a:solidFill>
                  <a:srgbClr val="000000"/>
                </a:solidFill>
                <a:latin typeface="Calibri" panose="020F0502020204030204" pitchFamily="34" charset="0"/>
                <a:cs typeface="Calibri" panose="020F0502020204030204" pitchFamily="34" charset="0"/>
              </a:rPr>
              <a:t>from view.</a:t>
            </a:r>
            <a:endParaRPr lang="en-GB" altLang="en-US" sz="1600" b="0" dirty="0">
              <a:latin typeface="Calibri" panose="020F0502020204030204" pitchFamily="34" charset="0"/>
              <a:cs typeface="Calibri" panose="020F0502020204030204" pitchFamily="34" charset="0"/>
            </a:endParaRPr>
          </a:p>
          <a:p>
            <a:endParaRPr lang="en-GB" altLang="en-US" dirty="0"/>
          </a:p>
        </p:txBody>
      </p:sp>
      <p:sp>
        <p:nvSpPr>
          <p:cNvPr id="54280" name="Rectangle 10">
            <a:extLst>
              <a:ext uri="{FF2B5EF4-FFF2-40B4-BE49-F238E27FC236}">
                <a16:creationId xmlns:a16="http://schemas.microsoft.com/office/drawing/2014/main" xmlns="" id="{E466E66C-1902-45C6-AABA-A9EAFC9BC0F0}"/>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4281" name="Rectangle 11">
            <a:extLst>
              <a:ext uri="{FF2B5EF4-FFF2-40B4-BE49-F238E27FC236}">
                <a16:creationId xmlns:a16="http://schemas.microsoft.com/office/drawing/2014/main" xmlns="" id="{263E0A30-3B2F-4553-9EAC-2D495EFC0660}"/>
              </a:ext>
            </a:extLst>
          </p:cNvPr>
          <p:cNvSpPr>
            <a:spLocks noChangeArrowheads="1"/>
          </p:cNvSpPr>
          <p:nvPr/>
        </p:nvSpPr>
        <p:spPr bwMode="auto">
          <a:xfrm>
            <a:off x="0" y="113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2" name="TextBox 1"/>
          <p:cNvSpPr txBox="1"/>
          <p:nvPr/>
        </p:nvSpPr>
        <p:spPr>
          <a:xfrm>
            <a:off x="4716016" y="583554"/>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33401"/>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F6602B07-864F-4AD6-9421-6AA30D654FB0}"/>
              </a:ext>
            </a:extLst>
          </p:cNvPr>
          <p:cNvSpPr>
            <a:spLocks noGrp="1" noChangeArrowheads="1"/>
          </p:cNvSpPr>
          <p:nvPr>
            <p:ph type="title"/>
          </p:nvPr>
        </p:nvSpPr>
        <p:spPr>
          <a:xfrm>
            <a:off x="2927350" y="5845175"/>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6323" name="Rectangle 7">
            <a:extLst>
              <a:ext uri="{FF2B5EF4-FFF2-40B4-BE49-F238E27FC236}">
                <a16:creationId xmlns:a16="http://schemas.microsoft.com/office/drawing/2014/main" xmlns="" id="{CDDBC8E4-2006-4026-9AD0-B78E5DB5BC70}"/>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56324" name="Rectangle 10">
            <a:extLst>
              <a:ext uri="{FF2B5EF4-FFF2-40B4-BE49-F238E27FC236}">
                <a16:creationId xmlns:a16="http://schemas.microsoft.com/office/drawing/2014/main" xmlns="" id="{8301151F-5D23-4D18-ACCF-85BE602D195E}"/>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6325" name="Rectangle 11">
            <a:extLst>
              <a:ext uri="{FF2B5EF4-FFF2-40B4-BE49-F238E27FC236}">
                <a16:creationId xmlns:a16="http://schemas.microsoft.com/office/drawing/2014/main" xmlns="" id="{2F6F12A0-D832-4F61-971E-46DCE478F5C8}"/>
              </a:ext>
            </a:extLst>
          </p:cNvPr>
          <p:cNvSpPr>
            <a:spLocks noChangeArrowheads="1"/>
          </p:cNvSpPr>
          <p:nvPr/>
        </p:nvSpPr>
        <p:spPr bwMode="auto">
          <a:xfrm>
            <a:off x="0" y="113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pic>
        <p:nvPicPr>
          <p:cNvPr id="56326" name="Picture 25">
            <a:extLst>
              <a:ext uri="{FF2B5EF4-FFF2-40B4-BE49-F238E27FC236}">
                <a16:creationId xmlns:a16="http://schemas.microsoft.com/office/drawing/2014/main" xmlns="" id="{BFAA5A7F-5DD4-419D-A0E6-CEFA62592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2575" y="2120900"/>
            <a:ext cx="57340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26">
            <a:extLst>
              <a:ext uri="{FF2B5EF4-FFF2-40B4-BE49-F238E27FC236}">
                <a16:creationId xmlns:a16="http://schemas.microsoft.com/office/drawing/2014/main" xmlns="" id="{E53034B9-81D0-4FEC-9F32-B7B0FC270D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2575" y="4497388"/>
            <a:ext cx="5711825"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8" name="Rectangle 3">
            <a:extLst>
              <a:ext uri="{FF2B5EF4-FFF2-40B4-BE49-F238E27FC236}">
                <a16:creationId xmlns:a16="http://schemas.microsoft.com/office/drawing/2014/main" xmlns="" id="{3E7A9C3E-87EC-4B2D-B403-87CB8AEFD394}"/>
              </a:ext>
            </a:extLst>
          </p:cNvPr>
          <p:cNvSpPr>
            <a:spLocks noChangeArrowheads="1"/>
          </p:cNvSpPr>
          <p:nvPr/>
        </p:nvSpPr>
        <p:spPr bwMode="auto">
          <a:xfrm>
            <a:off x="2654300" y="688975"/>
            <a:ext cx="632618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When a new user is added to the system by the CA, a password is manually created.  </a:t>
            </a:r>
            <a:endParaRPr lang="en-GB" altLang="en-US" sz="1600" b="0" dirty="0">
              <a:ea typeface="Times New Roman" panose="02020603050405020304" pitchFamily="18" charset="0"/>
              <a:cs typeface="Calibri" panose="020F0502020204030204" pitchFamily="34" charset="0"/>
            </a:endParaRPr>
          </a:p>
        </p:txBody>
      </p:sp>
      <p:sp>
        <p:nvSpPr>
          <p:cNvPr id="56329" name="Rectangle 4">
            <a:extLst>
              <a:ext uri="{FF2B5EF4-FFF2-40B4-BE49-F238E27FC236}">
                <a16:creationId xmlns:a16="http://schemas.microsoft.com/office/drawing/2014/main" xmlns="" id="{02699AEF-6220-4738-B403-08B52D65119C}"/>
              </a:ext>
            </a:extLst>
          </p:cNvPr>
          <p:cNvSpPr>
            <a:spLocks noChangeArrowheads="1"/>
          </p:cNvSpPr>
          <p:nvPr/>
        </p:nvSpPr>
        <p:spPr bwMode="auto">
          <a:xfrm>
            <a:off x="2641600" y="1228725"/>
            <a:ext cx="63595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that time both "Force password change" and "Email a password set / reset link to this user" are available to further secure and support the process.</a:t>
            </a:r>
            <a:endParaRPr lang="en-GB" altLang="en-US" sz="1600" b="0" dirty="0">
              <a:latin typeface="Calibri" panose="020F0502020204030204" pitchFamily="34" charset="0"/>
              <a:ea typeface="Times New Roman" panose="02020603050405020304" pitchFamily="18" charset="0"/>
              <a:cs typeface="Calibri" panose="020F0502020204030204" pitchFamily="34" charset="0"/>
            </a:endParaRPr>
          </a:p>
        </p:txBody>
      </p:sp>
      <p:sp>
        <p:nvSpPr>
          <p:cNvPr id="56330" name="Rectangle 5">
            <a:extLst>
              <a:ext uri="{FF2B5EF4-FFF2-40B4-BE49-F238E27FC236}">
                <a16:creationId xmlns:a16="http://schemas.microsoft.com/office/drawing/2014/main" xmlns="" id="{E781F177-EF3B-4DF8-AFFF-2EE2C47F941C}"/>
              </a:ext>
            </a:extLst>
          </p:cNvPr>
          <p:cNvSpPr>
            <a:spLocks noChangeArrowheads="1"/>
          </p:cNvSpPr>
          <p:nvPr/>
        </p:nvSpPr>
        <p:spPr bwMode="auto">
          <a:xfrm>
            <a:off x="2641600" y="5603875"/>
            <a:ext cx="63468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Once </a:t>
            </a:r>
            <a:r>
              <a:rPr lang="en-GB" altLang="en-US" sz="16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the </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user creation is saved, the password is no longer visible when the CA reopens the profile</a:t>
            </a:r>
            <a:r>
              <a:rPr lang="en-GB" altLang="en-US" sz="11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altLang="en-US" b="0" dirty="0">
              <a:ea typeface="Times New Roman" panose="02020603050405020304" pitchFamily="18" charset="0"/>
              <a:cs typeface="Calibri" panose="020F0502020204030204" pitchFamily="34" charset="0"/>
            </a:endParaRPr>
          </a:p>
        </p:txBody>
      </p:sp>
      <p:sp>
        <p:nvSpPr>
          <p:cNvPr id="56331" name="Rectangle 1">
            <a:extLst>
              <a:ext uri="{FF2B5EF4-FFF2-40B4-BE49-F238E27FC236}">
                <a16:creationId xmlns:a16="http://schemas.microsoft.com/office/drawing/2014/main" xmlns="" id="{C11B99E6-27C1-45B1-BE35-4B6B84273DAE}"/>
              </a:ext>
            </a:extLst>
          </p:cNvPr>
          <p:cNvSpPr>
            <a:spLocks noChangeArrowheads="1"/>
          </p:cNvSpPr>
          <p:nvPr/>
        </p:nvSpPr>
        <p:spPr bwMode="auto">
          <a:xfrm>
            <a:off x="2630488" y="3600450"/>
            <a:ext cx="63373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 ensure the new user knows their username and password the CA ticks </a:t>
            </a:r>
            <a:r>
              <a:rPr lang="en-GB" altLang="en-US" sz="16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“email password ….” to </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trigger an email </a:t>
            </a:r>
            <a:r>
              <a:rPr lang="en-GB" altLang="en-US" sz="1600" b="0" dirty="0" smtClean="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to the user via the email address recorded lower down that page. The link is valid for 7 days.</a:t>
            </a:r>
            <a:endParaRPr lang="en-GB" altLang="en-US" sz="1600" b="0" dirty="0">
              <a:latin typeface="Calibri" panose="020F0502020204030204" pitchFamily="34" charset="0"/>
              <a:ea typeface="Times New Roman" panose="02020603050405020304" pitchFamily="18" charset="0"/>
              <a:cs typeface="Calibri" panose="020F0502020204030204" pitchFamily="34" charset="0"/>
            </a:endParaRPr>
          </a:p>
          <a:p>
            <a:endParaRPr lang="en-GB" altLang="en-US" sz="3600" dirty="0">
              <a:ea typeface="Times New Roman" panose="02020603050405020304" pitchFamily="18" charset="0"/>
              <a:cs typeface="Calibri" panose="020F0502020204030204" pitchFamily="34" charset="0"/>
            </a:endParaRPr>
          </a:p>
        </p:txBody>
      </p:sp>
      <p:sp>
        <p:nvSpPr>
          <p:cNvPr id="12" name="TextBox 11"/>
          <p:cNvSpPr txBox="1"/>
          <p:nvPr/>
        </p:nvSpPr>
        <p:spPr>
          <a:xfrm>
            <a:off x="4716016" y="276783"/>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042" y="5238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3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2F9A64D3-DC53-434C-AA5F-367A54E410CC}"/>
              </a:ext>
            </a:extLst>
          </p:cNvPr>
          <p:cNvSpPr>
            <a:spLocks noGrp="1" noChangeArrowheads="1"/>
          </p:cNvSpPr>
          <p:nvPr>
            <p:ph type="title"/>
          </p:nvPr>
        </p:nvSpPr>
        <p:spPr>
          <a:xfrm>
            <a:off x="2927350" y="5845175"/>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7347" name="Rectangle 7">
            <a:extLst>
              <a:ext uri="{FF2B5EF4-FFF2-40B4-BE49-F238E27FC236}">
                <a16:creationId xmlns:a16="http://schemas.microsoft.com/office/drawing/2014/main" xmlns="" id="{14DE8A46-B9DB-4209-A02C-F1CAB5B267C1}"/>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57348" name="Rectangle 10">
            <a:extLst>
              <a:ext uri="{FF2B5EF4-FFF2-40B4-BE49-F238E27FC236}">
                <a16:creationId xmlns:a16="http://schemas.microsoft.com/office/drawing/2014/main" xmlns="" id="{4D380AFB-CDA4-453C-98D8-9F2E00BA7E33}"/>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7349" name="Rectangle 11">
            <a:extLst>
              <a:ext uri="{FF2B5EF4-FFF2-40B4-BE49-F238E27FC236}">
                <a16:creationId xmlns:a16="http://schemas.microsoft.com/office/drawing/2014/main" xmlns="" id="{ABEF36C7-3BAD-4B00-A9CC-459F4EF4E635}"/>
              </a:ext>
            </a:extLst>
          </p:cNvPr>
          <p:cNvSpPr>
            <a:spLocks noChangeArrowheads="1"/>
          </p:cNvSpPr>
          <p:nvPr/>
        </p:nvSpPr>
        <p:spPr bwMode="auto">
          <a:xfrm>
            <a:off x="0" y="113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pic>
        <p:nvPicPr>
          <p:cNvPr id="57350" name="Picture 27">
            <a:extLst>
              <a:ext uri="{FF2B5EF4-FFF2-40B4-BE49-F238E27FC236}">
                <a16:creationId xmlns:a16="http://schemas.microsoft.com/office/drawing/2014/main" xmlns="" id="{79663CD8-4592-43E9-8C12-171F5B423A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327275"/>
            <a:ext cx="6267450" cy="288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Rectangle 8">
            <a:extLst>
              <a:ext uri="{FF2B5EF4-FFF2-40B4-BE49-F238E27FC236}">
                <a16:creationId xmlns:a16="http://schemas.microsoft.com/office/drawing/2014/main" xmlns="" id="{D980A2C4-CCEF-4605-B34B-3DE8EA5B79BF}"/>
              </a:ext>
            </a:extLst>
          </p:cNvPr>
          <p:cNvSpPr>
            <a:spLocks noChangeArrowheads="1"/>
          </p:cNvSpPr>
          <p:nvPr/>
        </p:nvSpPr>
        <p:spPr bwMode="auto">
          <a:xfrm>
            <a:off x="2771775" y="1079500"/>
            <a:ext cx="5976938" cy="1201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latin typeface="Calibri" panose="020F0502020204030204" pitchFamily="34" charset="0"/>
                <a:ea typeface="Times New Roman" panose="02020603050405020304" pitchFamily="18" charset="0"/>
                <a:cs typeface="Calibri" panose="020F0502020204030204" pitchFamily="34" charset="0"/>
              </a:rPr>
              <a:t>At any time later the CA can trigger a password re-set message by selecting the envelope icon on the User tab.  The user has 24 hours to follow the link in the message before it expires</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altLang="en-US" sz="1600" b="0" dirty="0">
              <a:latin typeface="Calibri" panose="020F0502020204030204" pitchFamily="34" charset="0"/>
              <a:ea typeface="Times New Roman" panose="02020603050405020304" pitchFamily="18" charset="0"/>
              <a:cs typeface="Calibri" panose="020F0502020204030204" pitchFamily="34" charset="0"/>
            </a:endParaRPr>
          </a:p>
          <a:p>
            <a:endParaRPr lang="en-GB" altLang="en-US" dirty="0">
              <a:ea typeface="Times New Roman" panose="02020603050405020304" pitchFamily="18" charset="0"/>
              <a:cs typeface="Calibri" panose="020F0502020204030204" pitchFamily="34" charset="0"/>
            </a:endParaRPr>
          </a:p>
        </p:txBody>
      </p:sp>
      <p:sp>
        <p:nvSpPr>
          <p:cNvPr id="57352" name="Rectangle 9">
            <a:extLst>
              <a:ext uri="{FF2B5EF4-FFF2-40B4-BE49-F238E27FC236}">
                <a16:creationId xmlns:a16="http://schemas.microsoft.com/office/drawing/2014/main" xmlns="" id="{F873D725-52E0-4EFB-A303-02D0CFD43616}"/>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7353" name="Rectangle 10">
            <a:extLst>
              <a:ext uri="{FF2B5EF4-FFF2-40B4-BE49-F238E27FC236}">
                <a16:creationId xmlns:a16="http://schemas.microsoft.com/office/drawing/2014/main" xmlns="" id="{CBF77BCD-FD6C-4D64-8D79-97BA28AFC448}"/>
              </a:ext>
            </a:extLst>
          </p:cNvPr>
          <p:cNvSpPr>
            <a:spLocks noChangeArrowheads="1"/>
          </p:cNvSpPr>
          <p:nvPr/>
        </p:nvSpPr>
        <p:spPr bwMode="auto">
          <a:xfrm>
            <a:off x="0" y="3095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7354" name="Rectangle 12">
            <a:extLst>
              <a:ext uri="{FF2B5EF4-FFF2-40B4-BE49-F238E27FC236}">
                <a16:creationId xmlns:a16="http://schemas.microsoft.com/office/drawing/2014/main" xmlns="" id="{11E16204-5A2E-4462-8C3C-5A9C2C2DC80C}"/>
              </a:ext>
            </a:extLst>
          </p:cNvPr>
          <p:cNvSpPr>
            <a:spLocks noChangeArrowheads="1"/>
          </p:cNvSpPr>
          <p:nvPr/>
        </p:nvSpPr>
        <p:spPr bwMode="auto">
          <a:xfrm>
            <a:off x="8266113" y="4900613"/>
            <a:ext cx="504825" cy="271462"/>
          </a:xfrm>
          <a:prstGeom prst="rect">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algn="ctr">
              <a:spcBef>
                <a:spcPct val="20000"/>
              </a:spcBef>
              <a:buClr>
                <a:srgbClr val="003399"/>
              </a:buClr>
              <a:buSzPct val="125000"/>
              <a:buFontTx/>
              <a:buChar char="•"/>
            </a:pPr>
            <a:endParaRPr lang="en-US" altLang="en-US" dirty="0"/>
          </a:p>
        </p:txBody>
      </p:sp>
      <p:sp>
        <p:nvSpPr>
          <p:cNvPr id="11" name="TextBox 10"/>
          <p:cNvSpPr txBox="1"/>
          <p:nvPr/>
        </p:nvSpPr>
        <p:spPr>
          <a:xfrm>
            <a:off x="4788024" y="457200"/>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5238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xmlns="" id="{DF9B326A-34D0-4DCD-9733-003B9A3AF062}"/>
              </a:ext>
            </a:extLst>
          </p:cNvPr>
          <p:cNvSpPr>
            <a:spLocks noGrp="1" noChangeArrowheads="1"/>
          </p:cNvSpPr>
          <p:nvPr>
            <p:ph type="title"/>
          </p:nvPr>
        </p:nvSpPr>
        <p:spPr>
          <a:xfrm>
            <a:off x="2927350" y="5845175"/>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8371" name="Rectangle 7">
            <a:extLst>
              <a:ext uri="{FF2B5EF4-FFF2-40B4-BE49-F238E27FC236}">
                <a16:creationId xmlns:a16="http://schemas.microsoft.com/office/drawing/2014/main" xmlns="" id="{FE0DFC0B-BEBD-48A7-BCA7-94426BCD755D}"/>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58372" name="Rectangle 10">
            <a:extLst>
              <a:ext uri="{FF2B5EF4-FFF2-40B4-BE49-F238E27FC236}">
                <a16:creationId xmlns:a16="http://schemas.microsoft.com/office/drawing/2014/main" xmlns="" id="{14247F2B-BF7E-48D1-8A25-00D058C934C1}"/>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8373" name="Rectangle 11">
            <a:extLst>
              <a:ext uri="{FF2B5EF4-FFF2-40B4-BE49-F238E27FC236}">
                <a16:creationId xmlns:a16="http://schemas.microsoft.com/office/drawing/2014/main" xmlns="" id="{86D8E619-817B-42EA-9A55-0CC8C6884716}"/>
              </a:ext>
            </a:extLst>
          </p:cNvPr>
          <p:cNvSpPr>
            <a:spLocks noChangeArrowheads="1"/>
          </p:cNvSpPr>
          <p:nvPr/>
        </p:nvSpPr>
        <p:spPr bwMode="auto">
          <a:xfrm>
            <a:off x="0" y="113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8374" name="Rectangle 8">
            <a:extLst>
              <a:ext uri="{FF2B5EF4-FFF2-40B4-BE49-F238E27FC236}">
                <a16:creationId xmlns:a16="http://schemas.microsoft.com/office/drawing/2014/main" xmlns="" id="{1FD21AF8-BCAA-4145-86A8-EF4E5C3C55F1}"/>
              </a:ext>
            </a:extLst>
          </p:cNvPr>
          <p:cNvSpPr>
            <a:spLocks noChangeArrowheads="1"/>
          </p:cNvSpPr>
          <p:nvPr/>
        </p:nvSpPr>
        <p:spPr bwMode="auto">
          <a:xfrm>
            <a:off x="2771800" y="1133475"/>
            <a:ext cx="6121400"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any time later the user can trigger a </a:t>
            </a:r>
            <a:r>
              <a:rPr lang="en-GB" altLang="en-US" sz="1600" b="0" dirty="0">
                <a:latin typeface="Calibri" panose="020F0502020204030204" pitchFamily="34" charset="0"/>
                <a:ea typeface="Times New Roman" panose="02020603050405020304" pitchFamily="18" charset="0"/>
                <a:cs typeface="Calibri" panose="020F0502020204030204" pitchFamily="34" charset="0"/>
              </a:rPr>
              <a:t>password re-set message by </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selecting the “forgotten your password” link on the VQManager login screen.  This triggers an email to the user.  The user has 24 hours to follow the link in the email before it expires. </a:t>
            </a:r>
            <a:endParaRPr lang="en-GB" altLang="en-US" b="0" dirty="0">
              <a:ea typeface="Times New Roman" panose="02020603050405020304" pitchFamily="18" charset="0"/>
              <a:cs typeface="Calibri" panose="020F0502020204030204" pitchFamily="34" charset="0"/>
            </a:endParaRPr>
          </a:p>
        </p:txBody>
      </p:sp>
      <p:sp>
        <p:nvSpPr>
          <p:cNvPr id="58375" name="Rectangle 9">
            <a:extLst>
              <a:ext uri="{FF2B5EF4-FFF2-40B4-BE49-F238E27FC236}">
                <a16:creationId xmlns:a16="http://schemas.microsoft.com/office/drawing/2014/main" xmlns="" id="{E680813B-4112-4602-97E4-3F18ADDD4976}"/>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pic>
        <p:nvPicPr>
          <p:cNvPr id="58376" name="Picture 11">
            <a:extLst>
              <a:ext uri="{FF2B5EF4-FFF2-40B4-BE49-F238E27FC236}">
                <a16:creationId xmlns:a16="http://schemas.microsoft.com/office/drawing/2014/main" xmlns="" id="{A7A89633-37AF-465D-A10B-298748558E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613025"/>
            <a:ext cx="3960813"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53287" y="457200"/>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523875"/>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58E4CA93-D2FA-42E2-90ED-ADB52AE72BD7}"/>
              </a:ext>
            </a:extLst>
          </p:cNvPr>
          <p:cNvSpPr txBox="1"/>
          <p:nvPr/>
        </p:nvSpPr>
        <p:spPr>
          <a:xfrm>
            <a:off x="2548731" y="847659"/>
            <a:ext cx="5904656" cy="338554"/>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A password re-set message looks like this:</a:t>
            </a:r>
          </a:p>
        </p:txBody>
      </p:sp>
      <p:sp>
        <p:nvSpPr>
          <p:cNvPr id="4" name="TextBox 3">
            <a:extLst>
              <a:ext uri="{FF2B5EF4-FFF2-40B4-BE49-F238E27FC236}">
                <a16:creationId xmlns:a16="http://schemas.microsoft.com/office/drawing/2014/main" xmlns="" id="{149C369F-01D8-4FEC-9B12-927ADE164989}"/>
              </a:ext>
            </a:extLst>
          </p:cNvPr>
          <p:cNvSpPr txBox="1"/>
          <p:nvPr/>
        </p:nvSpPr>
        <p:spPr>
          <a:xfrm>
            <a:off x="2395488" y="1502347"/>
            <a:ext cx="6264696" cy="3785652"/>
          </a:xfrm>
          <a:prstGeom prst="rect">
            <a:avLst/>
          </a:prstGeom>
          <a:noFill/>
        </p:spPr>
        <p:txBody>
          <a:bodyPr wrap="square" rtlCol="0">
            <a:spAutoFit/>
          </a:bodyPr>
          <a:lstStyle/>
          <a:p>
            <a:r>
              <a:rPr lang="en-GB" sz="1600" b="0" dirty="0">
                <a:latin typeface="Calibri" panose="020F0502020204030204" pitchFamily="34" charset="0"/>
                <a:cs typeface="Calibri" panose="020F0502020204030204" pitchFamily="34" charset="0"/>
              </a:rPr>
              <a:t>Hi Tracey Udall</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Welcome to VQManager!</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dirty="0">
                <a:latin typeface="Calibri" panose="020F0502020204030204" pitchFamily="34" charset="0"/>
                <a:cs typeface="Calibri" panose="020F0502020204030204" pitchFamily="34" charset="0"/>
              </a:rPr>
              <a:t>Your VQManager user name is TRACEY@VQMTEST</a:t>
            </a:r>
            <a:br>
              <a:rPr lang="en-GB" sz="1600"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You may set your VQManager password by clicking this link:</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b="0" u="sng" dirty="0">
                <a:latin typeface="Calibri" panose="020F0502020204030204" pitchFamily="34" charset="0"/>
                <a:cs typeface="Calibri" panose="020F0502020204030204" pitchFamily="34" charset="0"/>
              </a:rPr>
              <a:t>http://www.vqmanager.co.uk/cgi/radSVQ.cgi/p?rf=9B950701-A3CA-419D-B544-1E2F0BC5393E</a:t>
            </a:r>
            <a:r>
              <a:rPr lang="en-GB" sz="1600" u="sng" dirty="0">
                <a:latin typeface="Calibri" panose="020F0502020204030204" pitchFamily="34" charset="0"/>
                <a:cs typeface="Calibri" panose="020F0502020204030204" pitchFamily="34" charset="0"/>
              </a:rPr>
              <a:t/>
            </a:r>
            <a:br>
              <a:rPr lang="en-GB" sz="1600" u="sng"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This link can be used only once and will expire on 02/03/2018 10:46</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Please note that this is a notification email only and any replies to this email address will not be answered. If you have a query regarding this email or any aspect of VQManager, please contact your Assessor or Centre Administrator directly.</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You can change your email address recorded in VQManager and unsubscribe from, or control which emails you receive on your Personal details page in VQManager.</a:t>
            </a:r>
            <a:r>
              <a:rPr lang="en-GB" sz="1600" dirty="0">
                <a:latin typeface="Calibri" panose="020F0502020204030204" pitchFamily="34" charset="0"/>
                <a:cs typeface="Calibri" panose="020F0502020204030204" pitchFamily="34" charset="0"/>
              </a:rPr>
              <a:t/>
            </a:r>
            <a:br>
              <a:rPr lang="en-GB" sz="1600" dirty="0">
                <a:latin typeface="Calibri" panose="020F0502020204030204" pitchFamily="34" charset="0"/>
                <a:cs typeface="Calibri" panose="020F0502020204030204" pitchFamily="34" charset="0"/>
              </a:rPr>
            </a:br>
            <a:r>
              <a:rPr lang="en-GB" sz="1600" b="0" dirty="0">
                <a:latin typeface="Calibri" panose="020F0502020204030204" pitchFamily="34" charset="0"/>
                <a:cs typeface="Calibri" panose="020F0502020204030204" pitchFamily="34" charset="0"/>
              </a:rPr>
              <a:t>The VQManager team</a:t>
            </a:r>
            <a:endParaRPr lang="en-GB" sz="16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DA4EF98B-D1EB-437E-A643-BC97109E9E9B}"/>
              </a:ext>
            </a:extLst>
          </p:cNvPr>
          <p:cNvSpPr txBox="1"/>
          <p:nvPr/>
        </p:nvSpPr>
        <p:spPr>
          <a:xfrm>
            <a:off x="2368710" y="5301208"/>
            <a:ext cx="6523769" cy="830997"/>
          </a:xfrm>
          <a:prstGeom prst="rect">
            <a:avLst/>
          </a:prstGeom>
          <a:noFill/>
        </p:spPr>
        <p:txBody>
          <a:bodyPr wrap="square" rtlCol="0">
            <a:spAutoFit/>
          </a:bodyPr>
          <a:lstStyle/>
          <a:p>
            <a:r>
              <a:rPr lang="en-GB" sz="1600" dirty="0">
                <a:latin typeface="Calibri" panose="020F0502020204030204" pitchFamily="34" charset="0"/>
                <a:cs typeface="Calibri" panose="020F0502020204030204" pitchFamily="34" charset="0"/>
              </a:rPr>
              <a:t>The message includes the username. </a:t>
            </a:r>
            <a:r>
              <a:rPr lang="en-GB" sz="1600" b="0" dirty="0">
                <a:latin typeface="Calibri" panose="020F0502020204030204" pitchFamily="34" charset="0"/>
                <a:cs typeface="Calibri" panose="020F0502020204030204" pitchFamily="34" charset="0"/>
              </a:rPr>
              <a:t>If the user misses the deadline, and the link expires, they can use </a:t>
            </a:r>
            <a:r>
              <a:rPr lang="en-GB" sz="1600" b="0" dirty="0" smtClean="0">
                <a:latin typeface="Calibri" panose="020F0502020204030204" pitchFamily="34" charset="0"/>
                <a:cs typeface="Calibri" panose="020F0502020204030204" pitchFamily="34" charset="0"/>
              </a:rPr>
              <a:t>this username </a:t>
            </a:r>
            <a:r>
              <a:rPr lang="en-GB" sz="1600" b="0" dirty="0">
                <a:latin typeface="Calibri" panose="020F0502020204030204" pitchFamily="34" charset="0"/>
                <a:cs typeface="Calibri" panose="020F0502020204030204" pitchFamily="34" charset="0"/>
              </a:rPr>
              <a:t>and the forgotten password link on the log in page, to request a new password re-set </a:t>
            </a:r>
            <a:r>
              <a:rPr lang="en-GB" sz="1600" b="0" dirty="0" smtClean="0">
                <a:latin typeface="Calibri" panose="020F0502020204030204" pitchFamily="34" charset="0"/>
                <a:cs typeface="Calibri" panose="020F0502020204030204" pitchFamily="34" charset="0"/>
              </a:rPr>
              <a:t>e-mail themselves.</a:t>
            </a:r>
            <a:endParaRPr lang="en-GB" sz="1600" b="0" dirty="0">
              <a:latin typeface="Calibri" panose="020F0502020204030204" pitchFamily="34" charset="0"/>
              <a:cs typeface="Calibri" panose="020F0502020204030204" pitchFamily="34" charset="0"/>
            </a:endParaRPr>
          </a:p>
        </p:txBody>
      </p:sp>
      <p:sp>
        <p:nvSpPr>
          <p:cNvPr id="6" name="TextBox 5"/>
          <p:cNvSpPr txBox="1"/>
          <p:nvPr/>
        </p:nvSpPr>
        <p:spPr>
          <a:xfrm>
            <a:off x="4765159" y="374802"/>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xmlns="" id="{8F89936E-6045-4EAB-9695-F113010B35CA}"/>
              </a:ext>
            </a:extLst>
          </p:cNvPr>
          <p:cNvSpPr txBox="1">
            <a:spLocks noChangeArrowheads="1"/>
          </p:cNvSpPr>
          <p:nvPr/>
        </p:nvSpPr>
        <p:spPr>
          <a:xfrm>
            <a:off x="2895600" y="6139628"/>
            <a:ext cx="6248400" cy="990600"/>
          </a:xfrm>
          <a:prstGeom prst="rect">
            <a:avLst/>
          </a:prstGeom>
        </p:spPr>
        <p:txBody>
          <a:bodyPr/>
          <a:lstStyle>
            <a:lvl1pPr algn="r" rtl="0" eaLnBrk="0" fontAlgn="base" hangingPunct="0">
              <a:spcBef>
                <a:spcPct val="0"/>
              </a:spcBef>
              <a:spcAft>
                <a:spcPct val="0"/>
              </a:spcAft>
              <a:defRPr sz="3600" kern="1200">
                <a:solidFill>
                  <a:schemeClr val="tx2"/>
                </a:solidFill>
                <a:latin typeface="+mj-lt"/>
                <a:ea typeface="+mj-ea"/>
                <a:cs typeface="+mj-cs"/>
              </a:defRPr>
            </a:lvl1pPr>
            <a:lvl2pPr algn="r" rtl="0" eaLnBrk="0" fontAlgn="base" hangingPunct="0">
              <a:spcBef>
                <a:spcPct val="0"/>
              </a:spcBef>
              <a:spcAft>
                <a:spcPct val="0"/>
              </a:spcAft>
              <a:defRPr sz="3600">
                <a:solidFill>
                  <a:schemeClr val="tx2"/>
                </a:solidFill>
                <a:latin typeface="Arial Black" panose="020B0A04020102020204" pitchFamily="34" charset="0"/>
              </a:defRPr>
            </a:lvl2pPr>
            <a:lvl3pPr algn="r" rtl="0" eaLnBrk="0" fontAlgn="base" hangingPunct="0">
              <a:spcBef>
                <a:spcPct val="0"/>
              </a:spcBef>
              <a:spcAft>
                <a:spcPct val="0"/>
              </a:spcAft>
              <a:defRPr sz="3600">
                <a:solidFill>
                  <a:schemeClr val="tx2"/>
                </a:solidFill>
                <a:latin typeface="Arial Black" panose="020B0A04020102020204" pitchFamily="34" charset="0"/>
              </a:defRPr>
            </a:lvl3pPr>
            <a:lvl4pPr algn="r" rtl="0" eaLnBrk="0" fontAlgn="base" hangingPunct="0">
              <a:spcBef>
                <a:spcPct val="0"/>
              </a:spcBef>
              <a:spcAft>
                <a:spcPct val="0"/>
              </a:spcAft>
              <a:defRPr sz="3600">
                <a:solidFill>
                  <a:schemeClr val="tx2"/>
                </a:solidFill>
                <a:latin typeface="Arial Black" panose="020B0A04020102020204" pitchFamily="34" charset="0"/>
              </a:defRPr>
            </a:lvl4pPr>
            <a:lvl5pPr algn="r" rtl="0" eaLnBrk="0" fontAlgn="base" hangingPunct="0">
              <a:spcBef>
                <a:spcPct val="0"/>
              </a:spcBef>
              <a:spcAft>
                <a:spcPct val="0"/>
              </a:spcAft>
              <a:defRPr sz="3600">
                <a:solidFill>
                  <a:schemeClr val="tx2"/>
                </a:solidFill>
                <a:latin typeface="Arial Black" panose="020B0A04020102020204" pitchFamily="34" charset="0"/>
              </a:defRPr>
            </a:lvl5pPr>
            <a:lvl6pPr marL="457200" algn="r" rtl="0" eaLnBrk="0" fontAlgn="base" hangingPunct="0">
              <a:spcBef>
                <a:spcPct val="0"/>
              </a:spcBef>
              <a:spcAft>
                <a:spcPct val="0"/>
              </a:spcAft>
              <a:defRPr sz="3600">
                <a:solidFill>
                  <a:schemeClr val="tx2"/>
                </a:solidFill>
                <a:latin typeface="Arial Black" panose="020B0A04020102020204" pitchFamily="34" charset="0"/>
              </a:defRPr>
            </a:lvl6pPr>
            <a:lvl7pPr marL="914400" algn="r" rtl="0" eaLnBrk="0" fontAlgn="base" hangingPunct="0">
              <a:spcBef>
                <a:spcPct val="0"/>
              </a:spcBef>
              <a:spcAft>
                <a:spcPct val="0"/>
              </a:spcAft>
              <a:defRPr sz="3600">
                <a:solidFill>
                  <a:schemeClr val="tx2"/>
                </a:solidFill>
                <a:latin typeface="Arial Black" panose="020B0A04020102020204" pitchFamily="34" charset="0"/>
              </a:defRPr>
            </a:lvl7pPr>
            <a:lvl8pPr marL="1371600" algn="r" rtl="0" eaLnBrk="0" fontAlgn="base" hangingPunct="0">
              <a:spcBef>
                <a:spcPct val="0"/>
              </a:spcBef>
              <a:spcAft>
                <a:spcPct val="0"/>
              </a:spcAft>
              <a:defRPr sz="3600">
                <a:solidFill>
                  <a:schemeClr val="tx2"/>
                </a:solidFill>
                <a:latin typeface="Arial Black" panose="020B0A04020102020204" pitchFamily="34" charset="0"/>
              </a:defRPr>
            </a:lvl8pPr>
            <a:lvl9pPr marL="1828800" algn="r" rtl="0" eaLnBrk="0" fontAlgn="base" hangingPunct="0">
              <a:spcBef>
                <a:spcPct val="0"/>
              </a:spcBef>
              <a:spcAft>
                <a:spcPct val="0"/>
              </a:spcAft>
              <a:defRPr sz="3600">
                <a:solidFill>
                  <a:schemeClr val="tx2"/>
                </a:solidFill>
                <a:latin typeface="Arial Black" panose="020B0A04020102020204" pitchFamily="34" charset="0"/>
              </a:defRPr>
            </a:lvl9pPr>
          </a:lstStyle>
          <a:p>
            <a:r>
              <a:rPr lang="en-GB" altLang="en-US" sz="3200" b="1" dirty="0" smtClean="0">
                <a:latin typeface="Comic Sans MS" panose="030F0702030302020204" pitchFamily="66" charset="0"/>
              </a:rPr>
              <a:t>  </a:t>
            </a:r>
            <a:r>
              <a:rPr lang="en-GB" altLang="en-US" sz="3200" b="1" dirty="0" smtClean="0">
                <a:latin typeface="Calibri" panose="020F0502020204030204" pitchFamily="34" charset="0"/>
                <a:cs typeface="Calibri" panose="020F0502020204030204" pitchFamily="34" charset="0"/>
              </a:rPr>
              <a:t>VQManager</a:t>
            </a:r>
            <a:r>
              <a:rPr lang="en-GB" altLang="en-US" sz="3200" b="1" dirty="0" smtClean="0">
                <a:latin typeface="Comic Sans MS" panose="030F0702030302020204" pitchFamily="66" charset="0"/>
              </a:rPr>
              <a:t>  </a:t>
            </a:r>
            <a:endParaRPr lang="en-GB" altLang="en-US" sz="3200" b="1" dirty="0">
              <a:latin typeface="Comic Sans MS" panose="030F0702030302020204"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531667"/>
            <a:ext cx="609600" cy="609600"/>
          </a:xfrm>
          <a:prstGeom prst="rect">
            <a:avLst/>
          </a:prstGeom>
        </p:spPr>
      </p:pic>
    </p:spTree>
    <p:extLst>
      <p:ext uri="{BB962C8B-B14F-4D97-AF65-F5344CB8AC3E}">
        <p14:creationId xmlns:p14="http://schemas.microsoft.com/office/powerpoint/2010/main" val="220603770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5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AD9AB38C-1731-4060-8353-32AB36891DBD}"/>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147" name="Rectangle 3">
            <a:extLst>
              <a:ext uri="{FF2B5EF4-FFF2-40B4-BE49-F238E27FC236}">
                <a16:creationId xmlns:a16="http://schemas.microsoft.com/office/drawing/2014/main" xmlns="" id="{16F826C5-D62F-4F50-8225-AB36C53B74D7}"/>
              </a:ext>
            </a:extLst>
          </p:cNvPr>
          <p:cNvSpPr>
            <a:spLocks noGrp="1" noChangeArrowheads="1"/>
          </p:cNvSpPr>
          <p:nvPr>
            <p:ph type="body" idx="1"/>
          </p:nvPr>
        </p:nvSpPr>
        <p:spPr>
          <a:xfrm>
            <a:off x="2051720" y="2060848"/>
            <a:ext cx="6911975" cy="1471612"/>
          </a:xfrm>
        </p:spPr>
        <p:txBody>
          <a:bodyPr/>
          <a:lstStyle/>
          <a:p>
            <a:pPr marL="0" indent="0" algn="ctr">
              <a:buFontTx/>
              <a:buNone/>
            </a:pPr>
            <a:r>
              <a:rPr lang="en-GB" altLang="en-US" sz="8000" b="1" dirty="0" smtClean="0">
                <a:latin typeface="Calibri" panose="020F0502020204030204" pitchFamily="34" charset="0"/>
                <a:cs typeface="Calibri" panose="020F0502020204030204" pitchFamily="34" charset="0"/>
              </a:rPr>
              <a:t>Off the Job Training</a:t>
            </a:r>
            <a:endParaRPr lang="en-GB" altLang="en-US" sz="8000" b="1"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568" y="476672"/>
            <a:ext cx="609600" cy="609600"/>
          </a:xfrm>
          <a:prstGeom prst="rect">
            <a:avLst/>
          </a:prstGeom>
        </p:spPr>
      </p:pic>
    </p:spTree>
    <p:extLst>
      <p:ext uri="{BB962C8B-B14F-4D97-AF65-F5344CB8AC3E}">
        <p14:creationId xmlns:p14="http://schemas.microsoft.com/office/powerpoint/2010/main" val="2008387355"/>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8F89936E-6045-4EAB-9695-F113010B35CA}"/>
              </a:ext>
            </a:extLst>
          </p:cNvPr>
          <p:cNvSpPr>
            <a:spLocks noGrp="1" noChangeArrowheads="1"/>
          </p:cNvSpPr>
          <p:nvPr>
            <p:ph type="title"/>
          </p:nvPr>
        </p:nvSpPr>
        <p:spPr>
          <a:xfrm>
            <a:off x="2794794" y="5924921"/>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60419" name="Rectangle 7">
            <a:extLst>
              <a:ext uri="{FF2B5EF4-FFF2-40B4-BE49-F238E27FC236}">
                <a16:creationId xmlns:a16="http://schemas.microsoft.com/office/drawing/2014/main" xmlns="" id="{A74A4423-05AD-4102-830C-43A82E4F9BC9}"/>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60420" name="Rectangle 10">
            <a:extLst>
              <a:ext uri="{FF2B5EF4-FFF2-40B4-BE49-F238E27FC236}">
                <a16:creationId xmlns:a16="http://schemas.microsoft.com/office/drawing/2014/main" xmlns="" id="{C627AAC7-5FA0-4679-9FAF-B50EAF036FD3}"/>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60421" name="Rectangle 9">
            <a:extLst>
              <a:ext uri="{FF2B5EF4-FFF2-40B4-BE49-F238E27FC236}">
                <a16:creationId xmlns:a16="http://schemas.microsoft.com/office/drawing/2014/main" xmlns="" id="{574ECB94-1289-442E-B624-E9D62ED15281}"/>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60422" name="Rectangle 3">
            <a:extLst>
              <a:ext uri="{FF2B5EF4-FFF2-40B4-BE49-F238E27FC236}">
                <a16:creationId xmlns:a16="http://schemas.microsoft.com/office/drawing/2014/main" xmlns="" id="{1662B929-6E36-4ACE-A30D-ADFF394A979D}"/>
              </a:ext>
            </a:extLst>
          </p:cNvPr>
          <p:cNvSpPr>
            <a:spLocks noChangeArrowheads="1"/>
          </p:cNvSpPr>
          <p:nvPr/>
        </p:nvSpPr>
        <p:spPr bwMode="auto">
          <a:xfrm>
            <a:off x="0" y="3781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60423" name="Rectangle 11">
            <a:extLst>
              <a:ext uri="{FF2B5EF4-FFF2-40B4-BE49-F238E27FC236}">
                <a16:creationId xmlns:a16="http://schemas.microsoft.com/office/drawing/2014/main" xmlns="" id="{78178F67-7DF4-42CE-BB51-884350F54A33}"/>
              </a:ext>
            </a:extLst>
          </p:cNvPr>
          <p:cNvSpPr>
            <a:spLocks noChangeArrowheads="1"/>
          </p:cNvSpPr>
          <p:nvPr/>
        </p:nvSpPr>
        <p:spPr bwMode="auto">
          <a:xfrm>
            <a:off x="3203575" y="2019300"/>
            <a:ext cx="38893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pic>
        <p:nvPicPr>
          <p:cNvPr id="60424" name="Picture 5">
            <a:extLst>
              <a:ext uri="{FF2B5EF4-FFF2-40B4-BE49-F238E27FC236}">
                <a16:creationId xmlns:a16="http://schemas.microsoft.com/office/drawing/2014/main" xmlns="" id="{1E94BEF3-7528-477C-8CA1-715CBD8EC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3" r="69057" b="27910"/>
          <a:stretch>
            <a:fillRect/>
          </a:stretch>
        </p:blipFill>
        <p:spPr bwMode="auto">
          <a:xfrm>
            <a:off x="2716297" y="2466976"/>
            <a:ext cx="1358900"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Rectangle 6">
            <a:extLst>
              <a:ext uri="{FF2B5EF4-FFF2-40B4-BE49-F238E27FC236}">
                <a16:creationId xmlns:a16="http://schemas.microsoft.com/office/drawing/2014/main" xmlns="" id="{7D32F997-3617-4CA4-8669-E4D4CDA9508B}"/>
              </a:ext>
            </a:extLst>
          </p:cNvPr>
          <p:cNvSpPr>
            <a:spLocks noChangeArrowheads="1"/>
          </p:cNvSpPr>
          <p:nvPr/>
        </p:nvSpPr>
        <p:spPr bwMode="auto">
          <a:xfrm>
            <a:off x="2693988" y="693738"/>
            <a:ext cx="6450012"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u="sng" dirty="0">
                <a:latin typeface="Calibri" panose="020F0502020204030204" pitchFamily="34" charset="0"/>
                <a:cs typeface="Calibri" panose="020F0502020204030204" pitchFamily="34" charset="0"/>
              </a:rPr>
              <a:t>In the event of a user having forgotten </a:t>
            </a:r>
            <a:r>
              <a:rPr lang="en-GB" altLang="en-US" sz="1600" u="sng" dirty="0" smtClean="0">
                <a:latin typeface="Calibri" panose="020F0502020204030204" pitchFamily="34" charset="0"/>
                <a:cs typeface="Calibri" panose="020F0502020204030204" pitchFamily="34" charset="0"/>
              </a:rPr>
              <a:t>their </a:t>
            </a:r>
            <a:r>
              <a:rPr lang="en-GB" altLang="en-US" sz="1600" u="sng" dirty="0">
                <a:latin typeface="Calibri" panose="020F0502020204030204" pitchFamily="34" charset="0"/>
                <a:cs typeface="Calibri" panose="020F0502020204030204" pitchFamily="34" charset="0"/>
              </a:rPr>
              <a:t>user name</a:t>
            </a:r>
          </a:p>
          <a:p>
            <a:endParaRPr lang="en-GB" altLang="en-US" sz="1600" b="0" dirty="0">
              <a:latin typeface="Calibri" panose="020F0502020204030204" pitchFamily="34" charset="0"/>
              <a:cs typeface="Calibri" panose="020F0502020204030204" pitchFamily="34" charset="0"/>
            </a:endParaRPr>
          </a:p>
          <a:p>
            <a:r>
              <a:rPr lang="en-GB" altLang="en-US" sz="1600" b="0" dirty="0" smtClean="0">
                <a:latin typeface="Calibri" panose="020F0502020204030204" pitchFamily="34" charset="0"/>
                <a:cs typeface="Calibri" panose="020F0502020204030204" pitchFamily="34" charset="0"/>
              </a:rPr>
              <a:t>There is the </a:t>
            </a:r>
            <a:r>
              <a:rPr lang="en-GB" altLang="en-US" sz="1600" b="0" dirty="0">
                <a:latin typeface="Calibri" panose="020F0502020204030204" pitchFamily="34" charset="0"/>
                <a:cs typeface="Calibri" panose="020F0502020204030204" pitchFamily="34" charset="0"/>
              </a:rPr>
              <a:t>ability for a user to enter an email address in the instance where a user name has been forgotten. This </a:t>
            </a:r>
            <a:r>
              <a:rPr lang="en-GB" altLang="en-US" sz="1600" b="0" dirty="0" smtClean="0">
                <a:latin typeface="Calibri" panose="020F0502020204030204" pitchFamily="34" charset="0"/>
                <a:cs typeface="Calibri" panose="020F0502020204030204" pitchFamily="34" charset="0"/>
              </a:rPr>
              <a:t>function </a:t>
            </a:r>
            <a:r>
              <a:rPr lang="en-GB" altLang="en-US" sz="1600" b="0" dirty="0">
                <a:latin typeface="Calibri" panose="020F0502020204030204" pitchFamily="34" charset="0"/>
                <a:cs typeface="Calibri" panose="020F0502020204030204" pitchFamily="34" charset="0"/>
              </a:rPr>
              <a:t>will only work if VQManager has a valid email address for the user. </a:t>
            </a:r>
          </a:p>
          <a:p>
            <a:r>
              <a:rPr lang="en-GB" altLang="en-US" sz="1600" b="0" dirty="0">
                <a:latin typeface="Calibri" panose="020F0502020204030204" pitchFamily="34" charset="0"/>
                <a:cs typeface="Calibri" panose="020F0502020204030204" pitchFamily="34" charset="0"/>
              </a:rPr>
              <a:t>The login screen </a:t>
            </a:r>
            <a:r>
              <a:rPr lang="en-GB" altLang="en-US" sz="1600" b="0" dirty="0" smtClean="0">
                <a:latin typeface="Calibri" panose="020F0502020204030204" pitchFamily="34" charset="0"/>
                <a:cs typeface="Calibri" panose="020F0502020204030204" pitchFamily="34" charset="0"/>
              </a:rPr>
              <a:t>reads </a:t>
            </a:r>
            <a:r>
              <a:rPr lang="en-GB" altLang="en-US" sz="1600" b="0" dirty="0">
                <a:latin typeface="Calibri" panose="020F0502020204030204" pitchFamily="34" charset="0"/>
                <a:cs typeface="Calibri" panose="020F0502020204030204" pitchFamily="34" charset="0"/>
              </a:rPr>
              <a:t>“User name or email”.</a:t>
            </a:r>
          </a:p>
          <a:p>
            <a:endParaRPr lang="en-GB" altLang="en-US" dirty="0"/>
          </a:p>
        </p:txBody>
      </p:sp>
      <p:sp>
        <p:nvSpPr>
          <p:cNvPr id="60426" name="Rectangle 7">
            <a:extLst>
              <a:ext uri="{FF2B5EF4-FFF2-40B4-BE49-F238E27FC236}">
                <a16:creationId xmlns:a16="http://schemas.microsoft.com/office/drawing/2014/main" xmlns="" id="{E0CDCC05-806E-4D80-9EFB-405D502B49EA}"/>
              </a:ext>
            </a:extLst>
          </p:cNvPr>
          <p:cNvSpPr>
            <a:spLocks noChangeArrowheads="1"/>
          </p:cNvSpPr>
          <p:nvPr/>
        </p:nvSpPr>
        <p:spPr bwMode="auto">
          <a:xfrm>
            <a:off x="3203575" y="2987675"/>
            <a:ext cx="3889375"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100" dirty="0">
                <a:latin typeface="Calibri" panose="020F0502020204030204" pitchFamily="34" charset="0"/>
                <a:ea typeface="Calibri" panose="020F0502020204030204" pitchFamily="34" charset="0"/>
                <a:cs typeface="Times New Roman" panose="02020603050405020304" pitchFamily="18" charset="0"/>
              </a:rPr>
              <a:t>         </a:t>
            </a:r>
            <a:endParaRPr lang="en-GB" altLang="en-US" dirty="0">
              <a:ea typeface="Calibri" panose="020F0502020204030204" pitchFamily="34" charset="0"/>
              <a:cs typeface="Times New Roman" panose="02020603050405020304" pitchFamily="18" charset="0"/>
            </a:endParaRPr>
          </a:p>
        </p:txBody>
      </p:sp>
      <p:pic>
        <p:nvPicPr>
          <p:cNvPr id="60427" name="Picture 6">
            <a:extLst>
              <a:ext uri="{FF2B5EF4-FFF2-40B4-BE49-F238E27FC236}">
                <a16:creationId xmlns:a16="http://schemas.microsoft.com/office/drawing/2014/main" xmlns="" id="{828658CA-803E-4438-823D-187780DA6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70763"/>
          <a:stretch>
            <a:fillRect/>
          </a:stretch>
        </p:blipFill>
        <p:spPr bwMode="auto">
          <a:xfrm>
            <a:off x="5545597" y="3452892"/>
            <a:ext cx="2994025"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8" name="Picture 7">
            <a:extLst>
              <a:ext uri="{FF2B5EF4-FFF2-40B4-BE49-F238E27FC236}">
                <a16:creationId xmlns:a16="http://schemas.microsoft.com/office/drawing/2014/main" xmlns="" id="{8D9BFAC9-3FCE-485C-B961-F452BA2053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89150" y="4360862"/>
            <a:ext cx="3167063"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9" name="Picture 8">
            <a:extLst>
              <a:ext uri="{FF2B5EF4-FFF2-40B4-BE49-F238E27FC236}">
                <a16:creationId xmlns:a16="http://schemas.microsoft.com/office/drawing/2014/main" xmlns="" id="{56A6A05B-9DF2-4615-8004-7A46B745BD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1532" y="5541963"/>
            <a:ext cx="3167063"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30" name="Rectangle 5">
            <a:extLst>
              <a:ext uri="{FF2B5EF4-FFF2-40B4-BE49-F238E27FC236}">
                <a16:creationId xmlns:a16="http://schemas.microsoft.com/office/drawing/2014/main" xmlns="" id="{E366C1A7-AEB9-402C-81C3-30520F2A5823}"/>
              </a:ext>
            </a:extLst>
          </p:cNvPr>
          <p:cNvSpPr>
            <a:spLocks noChangeArrowheads="1"/>
          </p:cNvSpPr>
          <p:nvPr/>
        </p:nvSpPr>
        <p:spPr bwMode="auto">
          <a:xfrm>
            <a:off x="4513188" y="2488863"/>
            <a:ext cx="4059237"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latin typeface="Calibri" panose="020F0502020204030204" pitchFamily="34" charset="0"/>
                <a:cs typeface="Calibri" panose="020F0502020204030204" pitchFamily="34" charset="0"/>
              </a:rPr>
              <a:t>Click on the “Forgotten your user name?” link and this pop up appears, click Ok and enter your email address and your password.</a:t>
            </a:r>
          </a:p>
        </p:txBody>
      </p:sp>
      <p:sp>
        <p:nvSpPr>
          <p:cNvPr id="60431" name="Rectangle 6">
            <a:extLst>
              <a:ext uri="{FF2B5EF4-FFF2-40B4-BE49-F238E27FC236}">
                <a16:creationId xmlns:a16="http://schemas.microsoft.com/office/drawing/2014/main" xmlns="" id="{784E7E44-E999-46C3-9422-668DCD5C1524}"/>
              </a:ext>
            </a:extLst>
          </p:cNvPr>
          <p:cNvSpPr>
            <a:spLocks noChangeArrowheads="1"/>
          </p:cNvSpPr>
          <p:nvPr/>
        </p:nvSpPr>
        <p:spPr bwMode="auto">
          <a:xfrm>
            <a:off x="5476875" y="4593977"/>
            <a:ext cx="3176588"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latin typeface="Calibri" panose="020F0502020204030204" pitchFamily="34" charset="0"/>
                <a:cs typeface="Calibri" panose="020F0502020204030204" pitchFamily="34" charset="0"/>
              </a:rPr>
              <a:t>When you enter your email address, if you have more than one account, and they have the same password, a drop-down asks you which profile you would like to log into.</a:t>
            </a:r>
          </a:p>
          <a:p>
            <a:endParaRPr lang="en-GB" altLang="en-US" dirty="0"/>
          </a:p>
        </p:txBody>
      </p:sp>
      <p:sp>
        <p:nvSpPr>
          <p:cNvPr id="60432" name="Rectangle 7">
            <a:extLst>
              <a:ext uri="{FF2B5EF4-FFF2-40B4-BE49-F238E27FC236}">
                <a16:creationId xmlns:a16="http://schemas.microsoft.com/office/drawing/2014/main" xmlns="" id="{F19DFF73-97AC-450A-91C0-E60B3CEB2657}"/>
              </a:ext>
            </a:extLst>
          </p:cNvPr>
          <p:cNvSpPr>
            <a:spLocks noChangeArrowheads="1"/>
          </p:cNvSpPr>
          <p:nvPr/>
        </p:nvSpPr>
        <p:spPr bwMode="auto">
          <a:xfrm>
            <a:off x="0" y="41243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60433" name="Rectangle 8">
            <a:extLst>
              <a:ext uri="{FF2B5EF4-FFF2-40B4-BE49-F238E27FC236}">
                <a16:creationId xmlns:a16="http://schemas.microsoft.com/office/drawing/2014/main" xmlns="" id="{CD1F992A-4E91-422E-B6BE-6176A4C705E9}"/>
              </a:ext>
            </a:extLst>
          </p:cNvPr>
          <p:cNvSpPr>
            <a:spLocks noChangeArrowheads="1"/>
          </p:cNvSpPr>
          <p:nvPr/>
        </p:nvSpPr>
        <p:spPr bwMode="auto">
          <a:xfrm>
            <a:off x="0" y="6496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18" name="TextBox 17"/>
          <p:cNvSpPr txBox="1"/>
          <p:nvPr/>
        </p:nvSpPr>
        <p:spPr>
          <a:xfrm>
            <a:off x="4860032" y="232136"/>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96566" y="497191"/>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xmlns="" id="{C59507B0-88C6-49B2-9EBE-0B1677B4C65E}"/>
              </a:ext>
            </a:extLst>
          </p:cNvPr>
          <p:cNvSpPr>
            <a:spLocks noGrp="1" noChangeArrowheads="1"/>
          </p:cNvSpPr>
          <p:nvPr>
            <p:ph type="title"/>
          </p:nvPr>
        </p:nvSpPr>
        <p:spPr>
          <a:xfrm>
            <a:off x="2821796" y="5873751"/>
            <a:ext cx="6248400" cy="990600"/>
          </a:xfrm>
        </p:spPr>
        <p:txBody>
          <a:bodyPr/>
          <a:lstStyle/>
          <a:p>
            <a:r>
              <a:rPr lang="en-GB" altLang="en-US" sz="3200" b="1" dirty="0">
                <a:latin typeface="Comic Sans MS" panose="030F0702030302020204" pitchFamily="66" charset="0"/>
              </a:rPr>
              <a:t>  </a:t>
            </a:r>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59395" name="Rectangle 7">
            <a:extLst>
              <a:ext uri="{FF2B5EF4-FFF2-40B4-BE49-F238E27FC236}">
                <a16:creationId xmlns:a16="http://schemas.microsoft.com/office/drawing/2014/main" xmlns="" id="{EAB2DBE3-32BE-42E1-BA93-88B389702C94}"/>
              </a:ext>
            </a:extLst>
          </p:cNvPr>
          <p:cNvSpPr>
            <a:spLocks noChangeArrowheads="1"/>
          </p:cNvSpPr>
          <p:nvPr/>
        </p:nvSpPr>
        <p:spPr bwMode="auto">
          <a:xfrm>
            <a:off x="0" y="5029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59396" name="Rectangle 10">
            <a:extLst>
              <a:ext uri="{FF2B5EF4-FFF2-40B4-BE49-F238E27FC236}">
                <a16:creationId xmlns:a16="http://schemas.microsoft.com/office/drawing/2014/main" xmlns="" id="{0AE02CAB-7161-4756-8E6C-4F91727A3CAB}"/>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397" name="Rectangle 9">
            <a:extLst>
              <a:ext uri="{FF2B5EF4-FFF2-40B4-BE49-F238E27FC236}">
                <a16:creationId xmlns:a16="http://schemas.microsoft.com/office/drawing/2014/main" xmlns="" id="{31903BA3-7B95-4754-ACF9-F2293CCCC0F2}"/>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398" name="Rectangle 11">
            <a:extLst>
              <a:ext uri="{FF2B5EF4-FFF2-40B4-BE49-F238E27FC236}">
                <a16:creationId xmlns:a16="http://schemas.microsoft.com/office/drawing/2014/main" xmlns="" id="{D58A0D6D-83F7-4097-9A90-553259B6FA16}"/>
              </a:ext>
            </a:extLst>
          </p:cNvPr>
          <p:cNvSpPr>
            <a:spLocks noChangeArrowheads="1"/>
          </p:cNvSpPr>
          <p:nvPr/>
        </p:nvSpPr>
        <p:spPr bwMode="auto">
          <a:xfrm>
            <a:off x="3203575" y="2019300"/>
            <a:ext cx="388937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399" name="Rectangle 7">
            <a:extLst>
              <a:ext uri="{FF2B5EF4-FFF2-40B4-BE49-F238E27FC236}">
                <a16:creationId xmlns:a16="http://schemas.microsoft.com/office/drawing/2014/main" xmlns="" id="{A98FAE66-66FC-49C5-A95D-73FA29B6DE2E}"/>
              </a:ext>
            </a:extLst>
          </p:cNvPr>
          <p:cNvSpPr>
            <a:spLocks noChangeArrowheads="1"/>
          </p:cNvSpPr>
          <p:nvPr/>
        </p:nvSpPr>
        <p:spPr bwMode="auto">
          <a:xfrm>
            <a:off x="0" y="41259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400" name="Rectangle 8">
            <a:extLst>
              <a:ext uri="{FF2B5EF4-FFF2-40B4-BE49-F238E27FC236}">
                <a16:creationId xmlns:a16="http://schemas.microsoft.com/office/drawing/2014/main" xmlns="" id="{293C4511-3A17-49C7-925C-DC4FA2344E0C}"/>
              </a:ext>
            </a:extLst>
          </p:cNvPr>
          <p:cNvSpPr>
            <a:spLocks noChangeArrowheads="1"/>
          </p:cNvSpPr>
          <p:nvPr/>
        </p:nvSpPr>
        <p:spPr bwMode="auto">
          <a:xfrm>
            <a:off x="0" y="64960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401" name="Rectangle 4">
            <a:extLst>
              <a:ext uri="{FF2B5EF4-FFF2-40B4-BE49-F238E27FC236}">
                <a16:creationId xmlns:a16="http://schemas.microsoft.com/office/drawing/2014/main" xmlns="" id="{AF423F53-4986-4A3E-B7D6-8BF5C587ADF3}"/>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sp>
        <p:nvSpPr>
          <p:cNvPr id="59402" name="Rectangle 4">
            <a:extLst>
              <a:ext uri="{FF2B5EF4-FFF2-40B4-BE49-F238E27FC236}">
                <a16:creationId xmlns:a16="http://schemas.microsoft.com/office/drawing/2014/main" xmlns="" id="{F60BB2AE-B15E-4E18-9792-3978E0C6E191}"/>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dirty="0"/>
          </a:p>
        </p:txBody>
      </p:sp>
      <p:pic>
        <p:nvPicPr>
          <p:cNvPr id="59403" name="Picture 1">
            <a:extLst>
              <a:ext uri="{FF2B5EF4-FFF2-40B4-BE49-F238E27FC236}">
                <a16:creationId xmlns:a16="http://schemas.microsoft.com/office/drawing/2014/main" xmlns="" id="{B3B80991-F09F-44BA-996A-2BECF7924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2247900"/>
            <a:ext cx="2136775"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4" name="Picture 2">
            <a:extLst>
              <a:ext uri="{FF2B5EF4-FFF2-40B4-BE49-F238E27FC236}">
                <a16:creationId xmlns:a16="http://schemas.microsoft.com/office/drawing/2014/main" xmlns="" id="{6AA58078-FF40-4CBE-B9AD-A17C97D10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29" r="2473"/>
          <a:stretch>
            <a:fillRect/>
          </a:stretch>
        </p:blipFill>
        <p:spPr bwMode="auto">
          <a:xfrm>
            <a:off x="4354513" y="3671888"/>
            <a:ext cx="106680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5" name="Rectangle 3">
            <a:extLst>
              <a:ext uri="{FF2B5EF4-FFF2-40B4-BE49-F238E27FC236}">
                <a16:creationId xmlns:a16="http://schemas.microsoft.com/office/drawing/2014/main" xmlns="" id="{E8909E89-943D-4FEF-9CFD-645AB7C8BE64}"/>
              </a:ext>
            </a:extLst>
          </p:cNvPr>
          <p:cNvSpPr>
            <a:spLocks noChangeArrowheads="1"/>
          </p:cNvSpPr>
          <p:nvPr/>
        </p:nvSpPr>
        <p:spPr bwMode="auto">
          <a:xfrm>
            <a:off x="2484438" y="1101725"/>
            <a:ext cx="67913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Time allowances in respect of setting/resetting password messages </a:t>
            </a:r>
          </a:p>
          <a:p>
            <a:endParaRPr lang="en-GB" altLang="en-US" sz="1200" dirty="0">
              <a:ea typeface="Times New Roman" panose="02020603050405020304" pitchFamily="18" charset="0"/>
              <a:cs typeface="Calibri" panose="020F0502020204030204" pitchFamily="34" charset="0"/>
            </a:endParaRPr>
          </a:p>
          <a:p>
            <a:endParaRPr lang="en-GB" altLang="en-US" sz="1200" dirty="0">
              <a:ea typeface="Times New Roman" panose="02020603050405020304" pitchFamily="18" charset="0"/>
              <a:cs typeface="Calibri" panose="020F0502020204030204" pitchFamily="34" charset="0"/>
            </a:endParaRPr>
          </a:p>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Creation of user in VQM - </a:t>
            </a:r>
            <a:r>
              <a:rPr lang="en-GB" altLang="en-US" sz="16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7 days</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user name included and wording is “set”.</a:t>
            </a:r>
            <a:endParaRPr lang="en-GB" altLang="en-US" sz="1200" b="0" dirty="0">
              <a:latin typeface="Calibri" panose="020F0502020204030204" pitchFamily="34" charset="0"/>
              <a:cs typeface="Calibri" panose="020F0502020204030204" pitchFamily="34" charset="0"/>
            </a:endParaRPr>
          </a:p>
          <a:p>
            <a:endParaRPr lang="en-GB" altLang="en-US" dirty="0"/>
          </a:p>
        </p:txBody>
      </p:sp>
      <p:sp>
        <p:nvSpPr>
          <p:cNvPr id="59406" name="Rectangle 4">
            <a:extLst>
              <a:ext uri="{FF2B5EF4-FFF2-40B4-BE49-F238E27FC236}">
                <a16:creationId xmlns:a16="http://schemas.microsoft.com/office/drawing/2014/main" xmlns="" id="{EDB5D44C-2FF2-4740-8974-DC169985F3CB}"/>
              </a:ext>
            </a:extLst>
          </p:cNvPr>
          <p:cNvSpPr>
            <a:spLocks noChangeArrowheads="1"/>
          </p:cNvSpPr>
          <p:nvPr/>
        </p:nvSpPr>
        <p:spPr bwMode="auto">
          <a:xfrm>
            <a:off x="2484438" y="3335338"/>
            <a:ext cx="7954962"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Centre Admin requested </a:t>
            </a:r>
            <a:r>
              <a:rPr lang="en-GB" altLang="en-US" sz="1600" b="0" dirty="0">
                <a:solidFill>
                  <a:srgbClr val="000000"/>
                </a:solidFill>
                <a:ea typeface="Times New Roman" panose="02020603050405020304" pitchFamily="18" charset="0"/>
                <a:cs typeface="Calibri" panose="020F0502020204030204" pitchFamily="34" charset="0"/>
              </a:rPr>
              <a:t>–</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GB" altLang="en-US" sz="16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24hrs</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user name included and wording is </a:t>
            </a:r>
            <a:r>
              <a:rPr lang="en-GB" altLang="en-US" sz="1600" b="0" dirty="0">
                <a:solidFill>
                  <a:srgbClr val="000000"/>
                </a:solidFill>
                <a:ea typeface="Times New Roman" panose="02020603050405020304" pitchFamily="18" charset="0"/>
                <a:cs typeface="Calibri" panose="020F0502020204030204" pitchFamily="34" charset="0"/>
              </a:rPr>
              <a:t>“</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set</a:t>
            </a:r>
            <a:r>
              <a:rPr lang="en-GB" altLang="en-US" sz="1600" b="0" dirty="0">
                <a:solidFill>
                  <a:srgbClr val="000000"/>
                </a:solidFill>
                <a:ea typeface="Times New Roman" panose="02020603050405020304" pitchFamily="18" charset="0"/>
                <a:cs typeface="Calibri" panose="020F0502020204030204" pitchFamily="34" charset="0"/>
              </a:rPr>
              <a:t>”</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lang="en-GB" altLang="en-US" sz="1200" b="0" dirty="0">
              <a:ea typeface="Times New Roman" panose="02020603050405020304" pitchFamily="18" charset="0"/>
              <a:cs typeface="Calibri" panose="020F0502020204030204" pitchFamily="34" charset="0"/>
            </a:endParaRPr>
          </a:p>
          <a:p>
            <a:endParaRPr lang="en-GB" altLang="en-US" dirty="0">
              <a:ea typeface="Times New Roman" panose="02020603050405020304" pitchFamily="18" charset="0"/>
              <a:cs typeface="Calibri" panose="020F0502020204030204" pitchFamily="34" charset="0"/>
            </a:endParaRPr>
          </a:p>
        </p:txBody>
      </p:sp>
      <p:sp>
        <p:nvSpPr>
          <p:cNvPr id="59407" name="Rectangle 5">
            <a:extLst>
              <a:ext uri="{FF2B5EF4-FFF2-40B4-BE49-F238E27FC236}">
                <a16:creationId xmlns:a16="http://schemas.microsoft.com/office/drawing/2014/main" xmlns="" id="{2E1BAE52-E881-49AE-B1E7-C995CE65D3A8}"/>
              </a:ext>
            </a:extLst>
          </p:cNvPr>
          <p:cNvSpPr>
            <a:spLocks noChangeArrowheads="1"/>
          </p:cNvSpPr>
          <p:nvPr/>
        </p:nvSpPr>
        <p:spPr bwMode="auto">
          <a:xfrm>
            <a:off x="2511425" y="4716463"/>
            <a:ext cx="6819900"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Self-requested reset – </a:t>
            </a:r>
            <a:r>
              <a:rPr lang="en-GB" altLang="en-US" sz="1600" b="0" u="sng" dirty="0">
                <a:solidFill>
                  <a:srgbClr val="000000"/>
                </a:solidFill>
                <a:latin typeface="Calibri" panose="020F0502020204030204" pitchFamily="34" charset="0"/>
                <a:ea typeface="Times New Roman" panose="02020603050405020304" pitchFamily="18" charset="0"/>
                <a:cs typeface="Calibri" panose="020F0502020204030204" pitchFamily="34" charset="0"/>
              </a:rPr>
              <a:t>24hrs</a:t>
            </a:r>
            <a:r>
              <a:rPr lang="en-GB" alt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 user name not included and wording is “reset”.</a:t>
            </a:r>
            <a:endParaRPr lang="en-GB" altLang="en-US" b="0" dirty="0">
              <a:latin typeface="Calibri" panose="020F0502020204030204" pitchFamily="34" charset="0"/>
              <a:ea typeface="Times New Roman" panose="02020603050405020304" pitchFamily="18" charset="0"/>
              <a:cs typeface="Calibri" panose="020F0502020204030204" pitchFamily="34" charset="0"/>
            </a:endParaRPr>
          </a:p>
        </p:txBody>
      </p:sp>
      <p:pic>
        <p:nvPicPr>
          <p:cNvPr id="59408" name="Picture 18">
            <a:extLst>
              <a:ext uri="{FF2B5EF4-FFF2-40B4-BE49-F238E27FC236}">
                <a16:creationId xmlns:a16="http://schemas.microsoft.com/office/drawing/2014/main" xmlns="" id="{B421F620-BD7E-455D-A78B-450B4A2722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95738" y="5270500"/>
            <a:ext cx="2255837"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4420642" y="412623"/>
            <a:ext cx="1525354" cy="461665"/>
          </a:xfrm>
          <a:prstGeom prst="rect">
            <a:avLst/>
          </a:prstGeom>
          <a:noFill/>
        </p:spPr>
        <p:txBody>
          <a:bodyPr wrap="none" rtlCol="0">
            <a:spAutoFit/>
          </a:bodyPr>
          <a:lstStyle/>
          <a:p>
            <a:r>
              <a:rPr lang="en-GB" dirty="0" smtClean="0">
                <a:latin typeface="Calibri" panose="020F0502020204030204" pitchFamily="34" charset="0"/>
                <a:cs typeface="Calibri" panose="020F0502020204030204" pitchFamily="34" charset="0"/>
              </a:rPr>
              <a:t>Passwords</a:t>
            </a:r>
            <a:endParaRPr lang="en-GB" dirty="0">
              <a:latin typeface="Calibri" panose="020F0502020204030204" pitchFamily="34" charset="0"/>
              <a:cs typeface="Calibri" panose="020F0502020204030204" pitchFamily="34"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3038" y="539751"/>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699792" y="373076"/>
            <a:ext cx="6011044"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smtClean="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p>
          <a:p>
            <a:pPr marL="0" indent="0" algn="ctr">
              <a:buFontTx/>
              <a:buNone/>
              <a:defRPr/>
            </a:pPr>
            <a:endParaRPr lang="en-GB" sz="2400" b="1" dirty="0">
              <a:latin typeface="Calibri" panose="020F0502020204030204" pitchFamily="34" charset="0"/>
              <a:cs typeface="Calibri" panose="020F0502020204030204" pitchFamily="34" charset="0"/>
            </a:endParaRPr>
          </a:p>
          <a:p>
            <a:pPr marL="0" indent="0">
              <a:buFontTx/>
              <a:buNone/>
              <a:defRPr/>
            </a:pPr>
            <a:r>
              <a:rPr lang="en-GB" sz="1600" b="1" dirty="0" smtClean="0">
                <a:latin typeface="Calibri" panose="020F0502020204030204" pitchFamily="34" charset="0"/>
                <a:cs typeface="Calibri" panose="020F0502020204030204" pitchFamily="34" charset="0"/>
              </a:rPr>
              <a:t>The Apprenticeship </a:t>
            </a:r>
            <a:r>
              <a:rPr lang="en-GB" sz="1600" b="1" dirty="0">
                <a:latin typeface="Calibri" panose="020F0502020204030204" pitchFamily="34" charset="0"/>
                <a:cs typeface="Calibri" panose="020F0502020204030204" pitchFamily="34" charset="0"/>
              </a:rPr>
              <a:t>Standard learners are required to show they have spent 20% of their paid working time on off-the-job training. </a:t>
            </a:r>
            <a:endParaRPr lang="en-GB" sz="1600" b="1" dirty="0" smtClean="0">
              <a:latin typeface="Calibri" panose="020F0502020204030204" pitchFamily="34" charset="0"/>
              <a:cs typeface="Calibri" panose="020F0502020204030204" pitchFamily="34" charset="0"/>
            </a:endParaRPr>
          </a:p>
          <a:p>
            <a:pPr marL="0" indent="0">
              <a:buNone/>
              <a:defRPr/>
            </a:pPr>
            <a:r>
              <a:rPr lang="en-GB" sz="1600" dirty="0">
                <a:latin typeface="Calibri" panose="020F0502020204030204" pitchFamily="34" charset="0"/>
                <a:cs typeface="Calibri" panose="020F0502020204030204" pitchFamily="34" charset="0"/>
              </a:rPr>
              <a:t>The off the job training fields will only appear </a:t>
            </a:r>
            <a:r>
              <a:rPr lang="en-GB" sz="1600" dirty="0" smtClean="0">
                <a:latin typeface="Calibri" panose="020F0502020204030204" pitchFamily="34" charset="0"/>
                <a:cs typeface="Calibri" panose="020F0502020204030204" pitchFamily="34" charset="0"/>
              </a:rPr>
              <a:t>in VQManager where the Centre Admin populates “working time” in the field </a:t>
            </a:r>
            <a:r>
              <a:rPr lang="en-GB" sz="1600" dirty="0">
                <a:latin typeface="Calibri" panose="020F0502020204030204" pitchFamily="34" charset="0"/>
                <a:cs typeface="Calibri" panose="020F0502020204030204" pitchFamily="34" charset="0"/>
              </a:rPr>
              <a:t>in the </a:t>
            </a:r>
            <a:r>
              <a:rPr lang="en-GB" sz="1600" dirty="0" smtClean="0">
                <a:latin typeface="Calibri" panose="020F0502020204030204" pitchFamily="34" charset="0"/>
                <a:cs typeface="Calibri" panose="020F0502020204030204" pitchFamily="34" charset="0"/>
              </a:rPr>
              <a:t>learner user </a:t>
            </a:r>
            <a:r>
              <a:rPr lang="en-GB" sz="1600" dirty="0" smtClean="0">
                <a:latin typeface="Calibri" panose="020F0502020204030204" pitchFamily="34" charset="0"/>
                <a:cs typeface="Calibri" panose="020F0502020204030204" pitchFamily="34" charset="0"/>
              </a:rPr>
              <a:t>profile, </a:t>
            </a:r>
            <a:r>
              <a:rPr lang="en-GB" sz="1600" dirty="0">
                <a:latin typeface="Calibri" panose="020F0502020204030204" pitchFamily="34" charset="0"/>
                <a:cs typeface="Calibri" panose="020F0502020204030204" pitchFamily="34" charset="0"/>
              </a:rPr>
              <a:t>i.e. the function is hidden for all users it is not relevant to</a:t>
            </a:r>
            <a:r>
              <a:rPr lang="en-GB" sz="1600" dirty="0" smtClean="0">
                <a:latin typeface="Calibri" panose="020F0502020204030204" pitchFamily="34" charset="0"/>
                <a:cs typeface="Calibri" panose="020F0502020204030204" pitchFamily="34" charset="0"/>
              </a:rPr>
              <a:t>.</a:t>
            </a:r>
          </a:p>
          <a:p>
            <a:pPr marL="0" indent="0">
              <a:buFontTx/>
              <a:buNone/>
              <a:defRPr/>
            </a:pPr>
            <a:endParaRPr lang="en-GB" sz="1600" b="1" dirty="0" smtClean="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defRPr/>
            </a:pPr>
            <a:r>
              <a:rPr lang="en-GB" altLang="en-US" sz="1600" dirty="0" smtClean="0">
                <a:solidFill>
                  <a:srgbClr val="000000"/>
                </a:solidFill>
                <a:latin typeface="Calibri" panose="020F0502020204030204" pitchFamily="34" charset="0"/>
                <a:cs typeface="Calibri" panose="020F0502020204030204" pitchFamily="34" charset="0"/>
              </a:rPr>
              <a:t>There </a:t>
            </a:r>
            <a:r>
              <a:rPr lang="en-GB" altLang="en-US" sz="1600" dirty="0">
                <a:solidFill>
                  <a:srgbClr val="000000"/>
                </a:solidFill>
                <a:latin typeface="Calibri" panose="020F0502020204030204" pitchFamily="34" charset="0"/>
                <a:cs typeface="Calibri" panose="020F0502020204030204" pitchFamily="34" charset="0"/>
              </a:rPr>
              <a:t>is a new development due for release in a couple of weeks’ time.  This will allow for total target hours to be added and will therefore not be reliant on the system’s calculation. </a:t>
            </a:r>
            <a:endParaRPr lang="en-GB" altLang="en-US" sz="1600" dirty="0">
              <a:latin typeface="Calibri" panose="020F0502020204030204" pitchFamily="34" charset="0"/>
              <a:cs typeface="Calibri" panose="020F050202020403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16389" name="Picture 4">
            <a:extLst>
              <a:ext uri="{FF2B5EF4-FFF2-40B4-BE49-F238E27FC236}">
                <a16:creationId xmlns:a16="http://schemas.microsoft.com/office/drawing/2014/main" xmlns="" id="{7B0D25FC-AECA-41C5-9BEC-4EA9EF2341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7188"/>
          <a:stretch>
            <a:fillRect/>
          </a:stretch>
        </p:blipFill>
        <p:spPr bwMode="auto">
          <a:xfrm>
            <a:off x="2895600" y="2564904"/>
            <a:ext cx="5474478" cy="82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a:stretch>
            <a:fillRect/>
          </a:stretch>
        </p:blipFill>
        <p:spPr>
          <a:xfrm>
            <a:off x="2952349" y="4365104"/>
            <a:ext cx="5417729" cy="1728552"/>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1560" y="491991"/>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49388" y="332656"/>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endParaRPr lang="en-GB" sz="24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None/>
              <a:defRPr/>
            </a:pPr>
            <a:r>
              <a:rPr lang="en-GB" altLang="en-US" sz="1600" b="1"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The current system uses the working hours, </a:t>
            </a:r>
            <a:r>
              <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rPr>
              <a:t>and the start and end dates for the learner, to work out total off-the-job hours required for the learner over the course of their study. (hours per week x 0.2) x no. of weeks between start and end date. </a:t>
            </a:r>
            <a:endParaRPr lang="en-GB" altLang="en-US" sz="1600" b="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buNone/>
              <a:defRPr/>
            </a:pPr>
            <a:endParaRPr lang="en-GB" altLang="en-US" sz="1600" b="1" dirty="0" smtClean="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r>
              <a:rPr lang="en-GB" sz="1600" dirty="0" smtClean="0">
                <a:latin typeface="Calibri" panose="020F0502020204030204" pitchFamily="34" charset="0"/>
                <a:cs typeface="Calibri" panose="020F0502020204030204" pitchFamily="34" charset="0"/>
              </a:rPr>
              <a:t>Annual </a:t>
            </a:r>
            <a:r>
              <a:rPr lang="en-GB" sz="1600" dirty="0">
                <a:latin typeface="Calibri" panose="020F0502020204030204" pitchFamily="34" charset="0"/>
                <a:cs typeface="Calibri" panose="020F0502020204030204" pitchFamily="34" charset="0"/>
              </a:rPr>
              <a:t>leave is not subtracted from this calculation. This </a:t>
            </a:r>
            <a:r>
              <a:rPr lang="en-GB" sz="1600" dirty="0" smtClean="0">
                <a:latin typeface="Calibri" panose="020F0502020204030204" pitchFamily="34" charset="0"/>
                <a:cs typeface="Calibri" panose="020F0502020204030204" pitchFamily="34" charset="0"/>
              </a:rPr>
              <a:t>provides </a:t>
            </a:r>
            <a:r>
              <a:rPr lang="en-GB" sz="1600" dirty="0">
                <a:latin typeface="Calibri" panose="020F0502020204030204" pitchFamily="34" charset="0"/>
                <a:cs typeface="Calibri" panose="020F0502020204030204" pitchFamily="34" charset="0"/>
              </a:rPr>
              <a:t>a ‘buffer’ to make sure learners are fulfilling the 20% with some time to spare</a:t>
            </a:r>
            <a:r>
              <a:rPr lang="en-GB" sz="1600" dirty="0" smtClean="0">
                <a:latin typeface="Calibri" panose="020F0502020204030204" pitchFamily="34" charset="0"/>
                <a:cs typeface="Calibri" panose="020F0502020204030204" pitchFamily="34" charset="0"/>
              </a:rPr>
              <a:t>.  20% is a </a:t>
            </a:r>
            <a:r>
              <a:rPr lang="en-GB" sz="1600" i="1" dirty="0" smtClean="0">
                <a:latin typeface="Calibri" panose="020F0502020204030204" pitchFamily="34" charset="0"/>
                <a:cs typeface="Calibri" panose="020F0502020204030204" pitchFamily="34" charset="0"/>
              </a:rPr>
              <a:t>minimum requirement</a:t>
            </a:r>
          </a:p>
          <a:p>
            <a:pPr marL="0" indent="0">
              <a:spcBef>
                <a:spcPct val="0"/>
              </a:spcBef>
              <a:buClrTx/>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r>
              <a:rPr lang="en-GB" altLang="en-US"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Target </a:t>
            </a:r>
            <a:r>
              <a:rPr lang="en-GB" altLang="en-US" sz="1600" dirty="0">
                <a:solidFill>
                  <a:srgbClr val="000000"/>
                </a:solidFill>
                <a:latin typeface="Calibri" panose="020F0502020204030204" pitchFamily="34" charset="0"/>
                <a:ea typeface="Calibri" panose="020F0502020204030204" pitchFamily="34" charset="0"/>
                <a:cs typeface="Calibri" panose="020F0502020204030204" pitchFamily="34" charset="0"/>
              </a:rPr>
              <a:t>start date for OTJT is the earliest of the start dates for the qualifications assigned, and target end date is the last of the end dates for the qualifications assigned</a:t>
            </a:r>
            <a:r>
              <a:rPr lang="en-GB" altLang="en-US" sz="1600" dirty="0" smtClean="0">
                <a:solidFill>
                  <a:srgbClr val="000000"/>
                </a:solidFill>
                <a:latin typeface="Calibri" panose="020F0502020204030204" pitchFamily="34" charset="0"/>
                <a:ea typeface="Calibri" panose="020F0502020204030204" pitchFamily="34" charset="0"/>
                <a:cs typeface="Calibri" panose="020F0502020204030204" pitchFamily="34" charset="0"/>
              </a:rPr>
              <a:t>.</a:t>
            </a:r>
          </a:p>
          <a:p>
            <a:pPr marL="0" indent="0">
              <a:spcBef>
                <a:spcPct val="0"/>
              </a:spcBef>
              <a:buClrTx/>
              <a:buFontTx/>
              <a:buNone/>
              <a:defRPr/>
            </a:pPr>
            <a:endParaRPr lang="en-GB" altLang="en-US" sz="1600" b="1" dirty="0" smtClean="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smtClean="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smtClean="0">
              <a:latin typeface="Calibri" panose="020F0502020204030204" pitchFamily="34" charset="0"/>
              <a:cs typeface="Calibri" panose="020F0502020204030204" pitchFamily="34" charset="0"/>
            </a:endParaRPr>
          </a:p>
          <a:p>
            <a:pPr marL="0" indent="0">
              <a:buFontTx/>
              <a:buNone/>
              <a:defRPr/>
            </a:pPr>
            <a:r>
              <a:rPr lang="en-GB" sz="1600" i="1" dirty="0" smtClean="0">
                <a:latin typeface="Calibri" panose="020F0502020204030204" pitchFamily="34" charset="0"/>
                <a:cs typeface="Calibri" panose="020F0502020204030204" pitchFamily="34" charset="0"/>
              </a:rPr>
              <a:t>Where </a:t>
            </a:r>
            <a:r>
              <a:rPr lang="en-GB" sz="1600" i="1" dirty="0">
                <a:latin typeface="Calibri" panose="020F0502020204030204" pitchFamily="34" charset="0"/>
                <a:cs typeface="Calibri" panose="020F0502020204030204" pitchFamily="34" charset="0"/>
              </a:rPr>
              <a:t>a learner has both GLH and OTJT set up against their account, users can log GLH and OTJT with different start and end times in the same log, (Activity or Diary), because these functions are completely separate. </a:t>
            </a:r>
            <a:endParaRPr lang="en-GB" sz="1600" dirty="0">
              <a:latin typeface="Calibri" panose="020F0502020204030204" pitchFamily="34" charset="0"/>
              <a:cs typeface="Calibri" panose="020F0502020204030204" pitchFamily="34" charset="0"/>
            </a:endParaRPr>
          </a:p>
          <a:p>
            <a:pPr marL="0" indent="0">
              <a:buNone/>
              <a:defRPr/>
            </a:pPr>
            <a:r>
              <a:rPr lang="en-GB" sz="1600" dirty="0" smtClean="0">
                <a:latin typeface="Calibri" panose="020F0502020204030204" pitchFamily="34" charset="0"/>
                <a:cs typeface="Calibri" panose="020F0502020204030204" pitchFamily="34" charset="0"/>
              </a:rPr>
              <a:t>.</a:t>
            </a:r>
            <a:endParaRPr lang="en-GB" sz="1600" dirty="0">
              <a:latin typeface="Calibri" panose="020F0502020204030204" pitchFamily="34" charset="0"/>
              <a:cs typeface="Calibri" panose="020F0502020204030204" pitchFamily="34" charset="0"/>
            </a:endParaRPr>
          </a:p>
          <a:p>
            <a:pPr marL="0" indent="0">
              <a:buFontTx/>
              <a:buNone/>
              <a:defRPr/>
            </a:pPr>
            <a:endParaRPr lang="en-GB" altLang="en-US" sz="1600" b="1" dirty="0" smtClean="0">
              <a:solidFill>
                <a:srgbClr val="000000"/>
              </a:solidFill>
              <a:latin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2" name="Picture 1"/>
          <p:cNvPicPr>
            <a:picLocks noChangeAspect="1"/>
          </p:cNvPicPr>
          <p:nvPr/>
        </p:nvPicPr>
        <p:blipFill rotWithShape="1">
          <a:blip r:embed="rId4"/>
          <a:srcRect r="20045"/>
          <a:stretch/>
        </p:blipFill>
        <p:spPr>
          <a:xfrm>
            <a:off x="2339752" y="4149080"/>
            <a:ext cx="6674048" cy="768474"/>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76672"/>
            <a:ext cx="609600" cy="609600"/>
          </a:xfrm>
          <a:prstGeom prst="rect">
            <a:avLst/>
          </a:prstGeom>
        </p:spPr>
      </p:pic>
    </p:spTree>
    <p:extLst>
      <p:ext uri="{BB962C8B-B14F-4D97-AF65-F5344CB8AC3E}">
        <p14:creationId xmlns:p14="http://schemas.microsoft.com/office/powerpoint/2010/main" val="2048917722"/>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6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5810D69B-ECFB-463B-BF11-705AA5E8650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25603" name="Rectangle 3">
            <a:extLst>
              <a:ext uri="{FF2B5EF4-FFF2-40B4-BE49-F238E27FC236}">
                <a16:creationId xmlns:a16="http://schemas.microsoft.com/office/drawing/2014/main" xmlns="" id="{E938496C-7E2E-4E07-8A13-FDB04356C29D}"/>
              </a:ext>
            </a:extLst>
          </p:cNvPr>
          <p:cNvSpPr>
            <a:spLocks noGrp="1" noChangeArrowheads="1"/>
          </p:cNvSpPr>
          <p:nvPr>
            <p:ph type="body" idx="1"/>
          </p:nvPr>
        </p:nvSpPr>
        <p:spPr>
          <a:xfrm>
            <a:off x="2483768" y="332656"/>
            <a:ext cx="6515100" cy="2160587"/>
          </a:xfrm>
        </p:spPr>
        <p:txBody>
          <a:bodyPr>
            <a:noAutofit/>
          </a:bodyPr>
          <a:lstStyle/>
          <a:p>
            <a:pPr marL="0" indent="0" algn="ctr">
              <a:buFontTx/>
              <a:buNone/>
              <a:defRPr/>
            </a:pPr>
            <a:r>
              <a:rPr lang="en-GB" sz="2400" b="1" dirty="0">
                <a:latin typeface="Calibri" panose="020F0502020204030204" pitchFamily="34" charset="0"/>
                <a:cs typeface="Calibri" panose="020F0502020204030204" pitchFamily="34" charset="0"/>
              </a:rPr>
              <a:t>Off the </a:t>
            </a:r>
            <a:r>
              <a:rPr lang="en-GB" sz="2400" b="1" dirty="0" smtClean="0">
                <a:latin typeface="Calibri" panose="020F0502020204030204" pitchFamily="34" charset="0"/>
                <a:cs typeface="Calibri" panose="020F0502020204030204" pitchFamily="34" charset="0"/>
              </a:rPr>
              <a:t>Job </a:t>
            </a:r>
            <a:r>
              <a:rPr lang="en-GB" sz="2400" b="1" dirty="0">
                <a:latin typeface="Calibri" panose="020F0502020204030204" pitchFamily="34" charset="0"/>
                <a:cs typeface="Calibri" panose="020F0502020204030204" pitchFamily="34" charset="0"/>
              </a:rPr>
              <a:t>T</a:t>
            </a:r>
            <a:r>
              <a:rPr lang="en-GB" sz="2400" b="1" dirty="0" smtClean="0">
                <a:latin typeface="Calibri" panose="020F0502020204030204" pitchFamily="34" charset="0"/>
                <a:cs typeface="Calibri" panose="020F0502020204030204" pitchFamily="34" charset="0"/>
              </a:rPr>
              <a:t>raining</a:t>
            </a:r>
            <a:endParaRPr lang="en-GB" sz="2400" b="1" dirty="0">
              <a:latin typeface="Calibri" panose="020F0502020204030204" pitchFamily="34" charset="0"/>
              <a:cs typeface="Calibri" panose="020F0502020204030204" pitchFamily="34" charset="0"/>
            </a:endParaRPr>
          </a:p>
          <a:p>
            <a:pPr marL="0" indent="0">
              <a:buNone/>
            </a:pPr>
            <a:endParaRPr lang="en-GB" sz="1600" dirty="0">
              <a:latin typeface="Calibri" panose="020F0502020204030204" pitchFamily="34" charset="0"/>
              <a:cs typeface="Calibri" panose="020F0502020204030204" pitchFamily="34" charset="0"/>
            </a:endParaRPr>
          </a:p>
          <a:p>
            <a:pPr marL="0" indent="0">
              <a:buNone/>
            </a:pPr>
            <a:r>
              <a:rPr lang="en-GB" sz="1600" b="1" dirty="0">
                <a:latin typeface="Calibri" panose="020F0502020204030204" pitchFamily="34" charset="0"/>
                <a:cs typeface="Calibri" panose="020F0502020204030204" pitchFamily="34" charset="0"/>
              </a:rPr>
              <a:t>The Function for recording off the job </a:t>
            </a:r>
            <a:r>
              <a:rPr lang="en-GB" sz="1600" b="1" dirty="0" smtClean="0">
                <a:latin typeface="Calibri" panose="020F0502020204030204" pitchFamily="34" charset="0"/>
                <a:cs typeface="Calibri" panose="020F0502020204030204" pitchFamily="34" charset="0"/>
              </a:rPr>
              <a:t>training is located in </a:t>
            </a:r>
            <a:r>
              <a:rPr lang="en-GB" sz="1600" b="1" dirty="0">
                <a:latin typeface="Calibri" panose="020F0502020204030204" pitchFamily="34" charset="0"/>
                <a:cs typeface="Calibri" panose="020F0502020204030204" pitchFamily="34" charset="0"/>
              </a:rPr>
              <a:t>both the Diary and Learner Activity </a:t>
            </a:r>
            <a:r>
              <a:rPr lang="en-GB" sz="1600" b="1" dirty="0" smtClean="0">
                <a:latin typeface="Calibri" panose="020F0502020204030204" pitchFamily="34" charset="0"/>
                <a:cs typeface="Calibri" panose="020F0502020204030204" pitchFamily="34" charset="0"/>
              </a:rPr>
              <a:t>Log for the assessor and the learner.</a:t>
            </a:r>
          </a:p>
          <a:p>
            <a:pPr marL="0" indent="0">
              <a:buNone/>
            </a:pPr>
            <a:r>
              <a:rPr lang="en-GB" sz="1600" dirty="0" smtClean="0">
                <a:latin typeface="Calibri" panose="020F0502020204030204" pitchFamily="34" charset="0"/>
                <a:cs typeface="Calibri" panose="020F0502020204030204" pitchFamily="34" charset="0"/>
              </a:rPr>
              <a:t> OTJT </a:t>
            </a:r>
            <a:r>
              <a:rPr lang="en-GB" sz="1600" dirty="0">
                <a:latin typeface="Calibri" panose="020F0502020204030204" pitchFamily="34" charset="0"/>
                <a:cs typeface="Calibri" panose="020F0502020204030204" pitchFamily="34" charset="0"/>
              </a:rPr>
              <a:t>duration can be recorded in hours and minutes. </a:t>
            </a:r>
            <a:r>
              <a:rPr lang="en-GB" sz="1600" dirty="0" smtClean="0">
                <a:latin typeface="Calibri" panose="020F0502020204030204" pitchFamily="34" charset="0"/>
                <a:cs typeface="Calibri" panose="020F0502020204030204" pitchFamily="34" charset="0"/>
              </a:rPr>
              <a:t>Start and end times can also be recorded if required, but are not essential.</a:t>
            </a:r>
            <a:endParaRPr lang="en-GB" sz="1600" dirty="0">
              <a:latin typeface="Calibri" panose="020F0502020204030204" pitchFamily="34" charset="0"/>
              <a:cs typeface="Calibri" panose="020F0502020204030204" pitchFamily="34" charset="0"/>
            </a:endParaRPr>
          </a:p>
          <a:p>
            <a:endParaRPr lang="en-GB" sz="1600" dirty="0" smtClean="0"/>
          </a:p>
          <a:p>
            <a:pPr marL="0" indent="0">
              <a:buNone/>
            </a:pPr>
            <a:endParaRPr lang="en-GB" sz="1600" dirty="0"/>
          </a:p>
          <a:p>
            <a:endParaRPr lang="en-GB" sz="1600" dirty="0" smtClean="0"/>
          </a:p>
          <a:p>
            <a:endParaRPr lang="en-GB" sz="1600" dirty="0"/>
          </a:p>
          <a:p>
            <a:endParaRPr lang="en-GB" sz="1600" dirty="0" smtClean="0"/>
          </a:p>
          <a:p>
            <a:endParaRPr lang="en-GB" sz="1600" dirty="0" smtClean="0"/>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sz="1600" b="1" dirty="0">
              <a:latin typeface="Calibri" panose="020F0502020204030204" pitchFamily="34" charset="0"/>
              <a:cs typeface="Calibri" panose="020F0502020204030204" pitchFamily="34" charset="0"/>
            </a:endParaRPr>
          </a:p>
          <a:p>
            <a:pPr marL="0" indent="0">
              <a:buFontTx/>
              <a:buNone/>
              <a:defRPr/>
            </a:pPr>
            <a:endParaRPr lang="en-GB" altLang="en-US" sz="16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spcBef>
                <a:spcPct val="0"/>
              </a:spcBef>
              <a:buClrTx/>
              <a:buFontTx/>
              <a:buNone/>
              <a:defRPr/>
            </a:pPr>
            <a:endParaRPr lang="en-GB" altLang="en-US" sz="1600" b="1" dirty="0">
              <a:latin typeface="Arial" panose="020B0604020202020204" pitchFamily="34" charset="0"/>
            </a:endParaRPr>
          </a:p>
          <a:p>
            <a:pPr marL="0" indent="0">
              <a:buFontTx/>
              <a:buNone/>
              <a:defRPr/>
            </a:pPr>
            <a:endParaRPr lang="en-GB" altLang="en-US" sz="1600" dirty="0">
              <a:latin typeface="Calibri" panose="020F0502020204030204" pitchFamily="34" charset="0"/>
              <a:cs typeface="Calibri" panose="020F0502020204030204" pitchFamily="34" charset="0"/>
            </a:endParaRPr>
          </a:p>
        </p:txBody>
      </p:sp>
      <p:pic>
        <p:nvPicPr>
          <p:cNvPr id="7" name="Picture 6"/>
          <p:cNvPicPr/>
          <p:nvPr/>
        </p:nvPicPr>
        <p:blipFill rotWithShape="1">
          <a:blip r:embed="rId4" cstate="print"/>
          <a:srcRect b="28810"/>
          <a:stretch/>
        </p:blipFill>
        <p:spPr>
          <a:xfrm>
            <a:off x="3275856" y="3008154"/>
            <a:ext cx="4114800" cy="1616103"/>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568" y="461963"/>
            <a:ext cx="609600" cy="609600"/>
          </a:xfrm>
          <a:prstGeom prst="rect">
            <a:avLst/>
          </a:prstGeom>
        </p:spPr>
      </p:pic>
    </p:spTree>
    <p:extLst>
      <p:ext uri="{BB962C8B-B14F-4D97-AF65-F5344CB8AC3E}">
        <p14:creationId xmlns:p14="http://schemas.microsoft.com/office/powerpoint/2010/main" val="202373733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6EB1807C-4946-4188-9EE4-90D48DD03D6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17411" name="Rectangle 14">
            <a:extLst>
              <a:ext uri="{FF2B5EF4-FFF2-40B4-BE49-F238E27FC236}">
                <a16:creationId xmlns:a16="http://schemas.microsoft.com/office/drawing/2014/main" xmlns="" id="{2F6F65DE-3D43-46A6-B717-9BA68C4645E0}"/>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3" name="Rectangle 5">
            <a:extLst>
              <a:ext uri="{FF2B5EF4-FFF2-40B4-BE49-F238E27FC236}">
                <a16:creationId xmlns:a16="http://schemas.microsoft.com/office/drawing/2014/main" xmlns="" id="{D0C94D52-FDFB-4C81-B865-6E5C8D199EF7}"/>
              </a:ext>
            </a:extLst>
          </p:cNvPr>
          <p:cNvSpPr>
            <a:spLocks noChangeArrowheads="1"/>
          </p:cNvSpPr>
          <p:nvPr/>
        </p:nvSpPr>
        <p:spPr bwMode="auto">
          <a:xfrm>
            <a:off x="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4" name="Rectangle 6">
            <a:extLst>
              <a:ext uri="{FF2B5EF4-FFF2-40B4-BE49-F238E27FC236}">
                <a16:creationId xmlns:a16="http://schemas.microsoft.com/office/drawing/2014/main" xmlns="" id="{D511E965-22CC-422B-9EA6-243DC70E6A4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5" name="Rectangle 7">
            <a:extLst>
              <a:ext uri="{FF2B5EF4-FFF2-40B4-BE49-F238E27FC236}">
                <a16:creationId xmlns:a16="http://schemas.microsoft.com/office/drawing/2014/main" xmlns="" id="{EB0F6E2F-7B8D-4625-844F-FCC98541ADC0}"/>
              </a:ext>
            </a:extLst>
          </p:cNvPr>
          <p:cNvSpPr>
            <a:spLocks noChangeArrowheads="1"/>
          </p:cNvSpPr>
          <p:nvPr/>
        </p:nvSpPr>
        <p:spPr bwMode="auto">
          <a:xfrm>
            <a:off x="2700338" y="1467940"/>
            <a:ext cx="6248400" cy="27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p:txBody>
      </p:sp>
      <p:sp>
        <p:nvSpPr>
          <p:cNvPr id="17416" name="Rectangle 8">
            <a:extLst>
              <a:ext uri="{FF2B5EF4-FFF2-40B4-BE49-F238E27FC236}">
                <a16:creationId xmlns:a16="http://schemas.microsoft.com/office/drawing/2014/main" xmlns="" id="{3851804E-3D14-45CF-9965-294424B05667}"/>
              </a:ext>
            </a:extLst>
          </p:cNvPr>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7" name="Rectangle 9">
            <a:extLst>
              <a:ext uri="{FF2B5EF4-FFF2-40B4-BE49-F238E27FC236}">
                <a16:creationId xmlns:a16="http://schemas.microsoft.com/office/drawing/2014/main" xmlns="" id="{F8462365-A6C4-467B-9A9C-7D680CA5FEC3}"/>
              </a:ext>
            </a:extLst>
          </p:cNvPr>
          <p:cNvSpPr>
            <a:spLocks noChangeArrowheads="1"/>
          </p:cNvSpPr>
          <p:nvPr/>
        </p:nvSpPr>
        <p:spPr bwMode="auto">
          <a:xfrm>
            <a:off x="0" y="430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8" name="Rectangle 5">
            <a:extLst>
              <a:ext uri="{FF2B5EF4-FFF2-40B4-BE49-F238E27FC236}">
                <a16:creationId xmlns:a16="http://schemas.microsoft.com/office/drawing/2014/main" xmlns="" id="{048AF361-73C9-443C-BC53-C14A9DBA579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9" name="Rectangle 6">
            <a:extLst>
              <a:ext uri="{FF2B5EF4-FFF2-40B4-BE49-F238E27FC236}">
                <a16:creationId xmlns:a16="http://schemas.microsoft.com/office/drawing/2014/main" xmlns="" id="{B3207C07-12B2-4FE3-96FF-79B923EB7380}"/>
              </a:ext>
            </a:extLst>
          </p:cNvPr>
          <p:cNvSpPr>
            <a:spLocks noChangeArrowheads="1"/>
          </p:cNvSpPr>
          <p:nvPr/>
        </p:nvSpPr>
        <p:spPr bwMode="auto">
          <a:xfrm>
            <a:off x="0" y="357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0" name="Rectangle 17">
            <a:extLst>
              <a:ext uri="{FF2B5EF4-FFF2-40B4-BE49-F238E27FC236}">
                <a16:creationId xmlns:a16="http://schemas.microsoft.com/office/drawing/2014/main" xmlns="" id="{F63B52EA-1897-41E4-B42B-1AFF4FD7981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1" name="Rectangle 18">
            <a:extLst>
              <a:ext uri="{FF2B5EF4-FFF2-40B4-BE49-F238E27FC236}">
                <a16:creationId xmlns:a16="http://schemas.microsoft.com/office/drawing/2014/main" xmlns="" id="{9627BF6C-78A8-4399-85F7-0C8D6BCA50DC}"/>
              </a:ext>
            </a:extLst>
          </p:cNvPr>
          <p:cNvSpPr>
            <a:spLocks noChangeArrowheads="1"/>
          </p:cNvSpPr>
          <p:nvPr/>
        </p:nvSpPr>
        <p:spPr bwMode="auto">
          <a:xfrm>
            <a:off x="0" y="3590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2" name="Rectangle 3">
            <a:extLst>
              <a:ext uri="{FF2B5EF4-FFF2-40B4-BE49-F238E27FC236}">
                <a16:creationId xmlns:a16="http://schemas.microsoft.com/office/drawing/2014/main" xmlns="" id="{0BE6F00E-8A20-4CBC-9989-B09989B97848}"/>
              </a:ext>
            </a:extLst>
          </p:cNvPr>
          <p:cNvSpPr>
            <a:spLocks noChangeArrowheads="1"/>
          </p:cNvSpPr>
          <p:nvPr/>
        </p:nvSpPr>
        <p:spPr bwMode="auto">
          <a:xfrm>
            <a:off x="2505076" y="369819"/>
            <a:ext cx="6284913" cy="760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lgn="ctr">
              <a:spcBef>
                <a:spcPct val="0"/>
              </a:spcBef>
              <a:buClrTx/>
              <a:buNone/>
            </a:pPr>
            <a:r>
              <a:rPr lang="en-GB" sz="2400" dirty="0">
                <a:latin typeface="Calibri" panose="020F0502020204030204" pitchFamily="34" charset="0"/>
                <a:cs typeface="Calibri" panose="020F0502020204030204" pitchFamily="34" charset="0"/>
              </a:rPr>
              <a:t>Off the </a:t>
            </a:r>
            <a:r>
              <a:rPr lang="en-GB" sz="2400" dirty="0" smtClean="0">
                <a:latin typeface="Calibri" panose="020F0502020204030204" pitchFamily="34" charset="0"/>
                <a:cs typeface="Calibri" panose="020F0502020204030204" pitchFamily="34" charset="0"/>
              </a:rPr>
              <a:t>Job </a:t>
            </a:r>
            <a:r>
              <a:rPr lang="en-GB" sz="2400" dirty="0">
                <a:latin typeface="Calibri" panose="020F0502020204030204" pitchFamily="34" charset="0"/>
                <a:cs typeface="Calibri" panose="020F0502020204030204" pitchFamily="34" charset="0"/>
              </a:rPr>
              <a:t>T</a:t>
            </a:r>
            <a:r>
              <a:rPr lang="en-GB" sz="2400" dirty="0" smtClean="0">
                <a:latin typeface="Calibri" panose="020F0502020204030204" pitchFamily="34" charset="0"/>
                <a:cs typeface="Calibri" panose="020F0502020204030204" pitchFamily="34" charset="0"/>
              </a:rPr>
              <a:t>raining</a:t>
            </a:r>
            <a:endParaRPr lang="en-GB" sz="2400" dirty="0">
              <a:latin typeface="Calibri" panose="020F0502020204030204" pitchFamily="34" charset="0"/>
              <a:cs typeface="Calibri" panose="020F0502020204030204" pitchFamily="34" charset="0"/>
            </a:endParaRPr>
          </a:p>
          <a:p>
            <a:pPr>
              <a:spcBef>
                <a:spcPct val="0"/>
              </a:spcBef>
              <a:buClrTx/>
              <a:buNone/>
            </a:pPr>
            <a:endParaRPr lang="en-GB" sz="1600" b="0" dirty="0" smtClean="0">
              <a:latin typeface="Calibri" panose="020F0502020204030204" pitchFamily="34" charset="0"/>
              <a:cs typeface="Calibri" panose="020F0502020204030204" pitchFamily="34" charset="0"/>
            </a:endParaRPr>
          </a:p>
          <a:p>
            <a:pPr>
              <a:spcBef>
                <a:spcPct val="0"/>
              </a:spcBef>
              <a:buClrTx/>
              <a:buNone/>
            </a:pPr>
            <a:r>
              <a:rPr lang="en-GB" sz="1600" b="0" dirty="0" smtClean="0">
                <a:latin typeface="Calibri" panose="020F0502020204030204" pitchFamily="34" charset="0"/>
                <a:cs typeface="Calibri" panose="020F0502020204030204" pitchFamily="34" charset="0"/>
              </a:rPr>
              <a:t>Learners when completing this section are able to send a request to both the assessor and Line Manager to confirm the hours when they log them. </a:t>
            </a:r>
          </a:p>
          <a:p>
            <a:pPr>
              <a:spcBef>
                <a:spcPct val="0"/>
              </a:spcBef>
              <a:buClrTx/>
              <a:buNone/>
            </a:pPr>
            <a:endParaRPr lang="en-GB" sz="1600" dirty="0"/>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smtClean="0"/>
          </a:p>
          <a:p>
            <a:pPr>
              <a:spcBef>
                <a:spcPct val="0"/>
              </a:spcBef>
              <a:buClrTx/>
              <a:buNone/>
            </a:pPr>
            <a:r>
              <a:rPr lang="en-GB" sz="1600" b="0" dirty="0" smtClean="0">
                <a:latin typeface="Calibri" panose="020F0502020204030204" pitchFamily="34" charset="0"/>
                <a:cs typeface="Calibri" panose="020F0502020204030204" pitchFamily="34" charset="0"/>
              </a:rPr>
              <a:t>This </a:t>
            </a:r>
            <a:r>
              <a:rPr lang="en-GB" sz="1600" b="0" dirty="0">
                <a:latin typeface="Calibri" panose="020F0502020204030204" pitchFamily="34" charset="0"/>
                <a:cs typeface="Calibri" panose="020F0502020204030204" pitchFamily="34" charset="0"/>
              </a:rPr>
              <a:t>request generates a To Do list item for the assessor and the Line </a:t>
            </a:r>
            <a:r>
              <a:rPr lang="en-GB" sz="1600" b="0" dirty="0" smtClean="0">
                <a:latin typeface="Calibri" panose="020F0502020204030204" pitchFamily="34" charset="0"/>
                <a:cs typeface="Calibri" panose="020F0502020204030204" pitchFamily="34" charset="0"/>
              </a:rPr>
              <a:t>Manager and also an email in addition for the Line Manager.</a:t>
            </a:r>
          </a:p>
          <a:p>
            <a:pPr>
              <a:spcBef>
                <a:spcPct val="0"/>
              </a:spcBef>
              <a:buClrTx/>
              <a:buNone/>
            </a:pPr>
            <a:endParaRPr lang="en-GB" sz="1600" dirty="0" smtClean="0"/>
          </a:p>
          <a:p>
            <a:pPr>
              <a:spcBef>
                <a:spcPct val="0"/>
              </a:spcBef>
              <a:buClrTx/>
              <a:buNone/>
            </a:pPr>
            <a:endParaRPr lang="en-GB" sz="1600" dirty="0"/>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smtClean="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smtClean="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smtClean="0">
              <a:latin typeface="Calibri" panose="020F0502020204030204" pitchFamily="34" charset="0"/>
              <a:cs typeface="Calibri" panose="020F0502020204030204" pitchFamily="34" charset="0"/>
            </a:endParaRPr>
          </a:p>
          <a:p>
            <a:pPr>
              <a:spcBef>
                <a:spcPct val="0"/>
              </a:spcBef>
              <a:buClrTx/>
              <a:buNone/>
            </a:pPr>
            <a:endParaRPr lang="en-GB" sz="1600" dirty="0">
              <a:latin typeface="Calibri" panose="020F0502020204030204" pitchFamily="34" charset="0"/>
              <a:cs typeface="Calibri" panose="020F0502020204030204" pitchFamily="34" charset="0"/>
            </a:endParaRPr>
          </a:p>
          <a:p>
            <a:pPr>
              <a:spcBef>
                <a:spcPct val="0"/>
              </a:spcBef>
              <a:buClrTx/>
              <a:buNone/>
            </a:pPr>
            <a:endParaRPr lang="en-GB" sz="1600" dirty="0" smtClean="0">
              <a:latin typeface="Calibri" panose="020F0502020204030204" pitchFamily="34" charset="0"/>
              <a:cs typeface="Calibri" panose="020F0502020204030204" pitchFamily="34" charset="0"/>
            </a:endParaRPr>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20" name="Picture 19"/>
          <p:cNvPicPr/>
          <p:nvPr/>
        </p:nvPicPr>
        <p:blipFill>
          <a:blip r:embed="rId4" cstate="print"/>
          <a:stretch>
            <a:fillRect/>
          </a:stretch>
        </p:blipFill>
        <p:spPr>
          <a:xfrm>
            <a:off x="3491880" y="1706852"/>
            <a:ext cx="4147820" cy="2609850"/>
          </a:xfrm>
          <a:prstGeom prst="rect">
            <a:avLst/>
          </a:prstGeom>
        </p:spPr>
      </p:pic>
      <p:pic>
        <p:nvPicPr>
          <p:cNvPr id="21" name="Picture 20"/>
          <p:cNvPicPr/>
          <p:nvPr/>
        </p:nvPicPr>
        <p:blipFill>
          <a:blip r:embed="rId5" cstate="print"/>
          <a:stretch>
            <a:fillRect/>
          </a:stretch>
        </p:blipFill>
        <p:spPr>
          <a:xfrm>
            <a:off x="2688671" y="5255315"/>
            <a:ext cx="5731510" cy="883285"/>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568" y="475027"/>
            <a:ext cx="609600" cy="609600"/>
          </a:xfrm>
          <a:prstGeom prst="rect">
            <a:avLst/>
          </a:prstGeom>
        </p:spPr>
      </p:pic>
    </p:spTree>
    <p:extLst>
      <p:ext uri="{BB962C8B-B14F-4D97-AF65-F5344CB8AC3E}">
        <p14:creationId xmlns:p14="http://schemas.microsoft.com/office/powerpoint/2010/main" val="295096264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6EB1807C-4946-4188-9EE4-90D48DD03D69}"/>
              </a:ext>
            </a:extLst>
          </p:cNvPr>
          <p:cNvSpPr>
            <a:spLocks noGrp="1" noChangeArrowheads="1"/>
          </p:cNvSpPr>
          <p:nvPr>
            <p:ph type="title"/>
          </p:nvPr>
        </p:nvSpPr>
        <p:spPr/>
        <p:txBody>
          <a:bodyPr/>
          <a:lstStyle/>
          <a:p>
            <a:r>
              <a:rPr lang="en-GB" altLang="en-US" sz="3200" b="1" dirty="0">
                <a:latin typeface="Calibri" panose="020F0502020204030204" pitchFamily="34" charset="0"/>
                <a:cs typeface="Calibri" panose="020F0502020204030204" pitchFamily="34" charset="0"/>
              </a:rPr>
              <a:t>VQManager</a:t>
            </a:r>
            <a:r>
              <a:rPr lang="en-GB" altLang="en-US" sz="3200" b="1" dirty="0">
                <a:latin typeface="Comic Sans MS" panose="030F0702030302020204" pitchFamily="66" charset="0"/>
              </a:rPr>
              <a:t>  </a:t>
            </a:r>
          </a:p>
        </p:txBody>
      </p:sp>
      <p:sp>
        <p:nvSpPr>
          <p:cNvPr id="17411" name="Rectangle 14">
            <a:extLst>
              <a:ext uri="{FF2B5EF4-FFF2-40B4-BE49-F238E27FC236}">
                <a16:creationId xmlns:a16="http://schemas.microsoft.com/office/drawing/2014/main" xmlns="" id="{2F6F65DE-3D43-46A6-B717-9BA68C4645E0}"/>
              </a:ext>
            </a:extLst>
          </p:cNvPr>
          <p:cNvSpPr>
            <a:spLocks noChangeArrowheads="1"/>
          </p:cNvSpPr>
          <p:nvPr/>
        </p:nvSpPr>
        <p:spPr bwMode="auto">
          <a:xfrm>
            <a:off x="4355976" y="269110"/>
            <a:ext cx="2675348"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marL="0" indent="0" algn="ctr">
              <a:buFontTx/>
              <a:buNone/>
              <a:defRPr/>
            </a:pPr>
            <a:r>
              <a:rPr lang="en-GB" sz="2400" dirty="0">
                <a:latin typeface="Calibri" panose="020F0502020204030204" pitchFamily="34" charset="0"/>
                <a:cs typeface="Calibri" panose="020F0502020204030204" pitchFamily="34" charset="0"/>
              </a:rPr>
              <a:t>Off the Job Training</a:t>
            </a:r>
            <a:endParaRPr lang="en-GB" sz="2400" dirty="0">
              <a:latin typeface="Calibri" panose="020F0502020204030204" pitchFamily="34" charset="0"/>
              <a:cs typeface="Calibri" panose="020F0502020204030204" pitchFamily="34" charset="0"/>
            </a:endParaRPr>
          </a:p>
        </p:txBody>
      </p:sp>
      <p:sp>
        <p:nvSpPr>
          <p:cNvPr id="17413" name="Rectangle 5">
            <a:extLst>
              <a:ext uri="{FF2B5EF4-FFF2-40B4-BE49-F238E27FC236}">
                <a16:creationId xmlns:a16="http://schemas.microsoft.com/office/drawing/2014/main" xmlns="" id="{D0C94D52-FDFB-4C81-B865-6E5C8D199EF7}"/>
              </a:ext>
            </a:extLst>
          </p:cNvPr>
          <p:cNvSpPr>
            <a:spLocks noChangeArrowheads="1"/>
          </p:cNvSpPr>
          <p:nvPr/>
        </p:nvSpPr>
        <p:spPr bwMode="auto">
          <a:xfrm>
            <a:off x="0" y="1495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4" name="Rectangle 6">
            <a:extLst>
              <a:ext uri="{FF2B5EF4-FFF2-40B4-BE49-F238E27FC236}">
                <a16:creationId xmlns:a16="http://schemas.microsoft.com/office/drawing/2014/main" xmlns="" id="{D511E965-22CC-422B-9EA6-243DC70E6A4A}"/>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5" name="Rectangle 7">
            <a:extLst>
              <a:ext uri="{FF2B5EF4-FFF2-40B4-BE49-F238E27FC236}">
                <a16:creationId xmlns:a16="http://schemas.microsoft.com/office/drawing/2014/main" xmlns="" id="{EB0F6E2F-7B8D-4625-844F-FCC98541ADC0}"/>
              </a:ext>
            </a:extLst>
          </p:cNvPr>
          <p:cNvSpPr>
            <a:spLocks noChangeArrowheads="1"/>
          </p:cNvSpPr>
          <p:nvPr/>
        </p:nvSpPr>
        <p:spPr bwMode="auto">
          <a:xfrm>
            <a:off x="2700338" y="1467940"/>
            <a:ext cx="6248400" cy="2702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a:p>
            <a:pPr>
              <a:buFontTx/>
              <a:buNone/>
            </a:pPr>
            <a:endParaRPr lang="en-GB" altLang="en-US" sz="1600" dirty="0">
              <a:latin typeface="Calibri" panose="020F0502020204030204" pitchFamily="34" charset="0"/>
              <a:cs typeface="Calibri" panose="020F0502020204030204" pitchFamily="34" charset="0"/>
            </a:endParaRPr>
          </a:p>
        </p:txBody>
      </p:sp>
      <p:sp>
        <p:nvSpPr>
          <p:cNvPr id="17416" name="Rectangle 8">
            <a:extLst>
              <a:ext uri="{FF2B5EF4-FFF2-40B4-BE49-F238E27FC236}">
                <a16:creationId xmlns:a16="http://schemas.microsoft.com/office/drawing/2014/main" xmlns="" id="{3851804E-3D14-45CF-9965-294424B05667}"/>
              </a:ext>
            </a:extLst>
          </p:cNvPr>
          <p:cNvSpPr>
            <a:spLocks noChangeArrowheads="1"/>
          </p:cNvSpPr>
          <p:nvPr/>
        </p:nvSpPr>
        <p:spPr bwMode="auto">
          <a:xfrm>
            <a:off x="0" y="2009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7" name="Rectangle 9">
            <a:extLst>
              <a:ext uri="{FF2B5EF4-FFF2-40B4-BE49-F238E27FC236}">
                <a16:creationId xmlns:a16="http://schemas.microsoft.com/office/drawing/2014/main" xmlns="" id="{F8462365-A6C4-467B-9A9C-7D680CA5FEC3}"/>
              </a:ext>
            </a:extLst>
          </p:cNvPr>
          <p:cNvSpPr>
            <a:spLocks noChangeArrowheads="1"/>
          </p:cNvSpPr>
          <p:nvPr/>
        </p:nvSpPr>
        <p:spPr bwMode="auto">
          <a:xfrm>
            <a:off x="0" y="430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8" name="Rectangle 5">
            <a:extLst>
              <a:ext uri="{FF2B5EF4-FFF2-40B4-BE49-F238E27FC236}">
                <a16:creationId xmlns:a16="http://schemas.microsoft.com/office/drawing/2014/main" xmlns="" id="{048AF361-73C9-443C-BC53-C14A9DBA5795}"/>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19" name="Rectangle 6">
            <a:extLst>
              <a:ext uri="{FF2B5EF4-FFF2-40B4-BE49-F238E27FC236}">
                <a16:creationId xmlns:a16="http://schemas.microsoft.com/office/drawing/2014/main" xmlns="" id="{B3207C07-12B2-4FE3-96FF-79B923EB7380}"/>
              </a:ext>
            </a:extLst>
          </p:cNvPr>
          <p:cNvSpPr>
            <a:spLocks noChangeArrowheads="1"/>
          </p:cNvSpPr>
          <p:nvPr/>
        </p:nvSpPr>
        <p:spPr bwMode="auto">
          <a:xfrm>
            <a:off x="0" y="357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0" name="Rectangle 17">
            <a:extLst>
              <a:ext uri="{FF2B5EF4-FFF2-40B4-BE49-F238E27FC236}">
                <a16:creationId xmlns:a16="http://schemas.microsoft.com/office/drawing/2014/main" xmlns="" id="{F63B52EA-1897-41E4-B42B-1AFF4FD79818}"/>
              </a:ext>
            </a:extLst>
          </p:cNvPr>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1" name="Rectangle 18">
            <a:extLst>
              <a:ext uri="{FF2B5EF4-FFF2-40B4-BE49-F238E27FC236}">
                <a16:creationId xmlns:a16="http://schemas.microsoft.com/office/drawing/2014/main" xmlns="" id="{9627BF6C-78A8-4399-85F7-0C8D6BCA50DC}"/>
              </a:ext>
            </a:extLst>
          </p:cNvPr>
          <p:cNvSpPr>
            <a:spLocks noChangeArrowheads="1"/>
          </p:cNvSpPr>
          <p:nvPr/>
        </p:nvSpPr>
        <p:spPr bwMode="auto">
          <a:xfrm>
            <a:off x="0" y="3590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spcBef>
                <a:spcPct val="0"/>
              </a:spcBef>
              <a:buClrTx/>
              <a:buFontTx/>
              <a:buNone/>
            </a:pPr>
            <a:endParaRPr lang="en-US" altLang="en-US" sz="2400" dirty="0">
              <a:latin typeface="Arial" panose="020B0604020202020204" pitchFamily="34" charset="0"/>
            </a:endParaRPr>
          </a:p>
        </p:txBody>
      </p:sp>
      <p:sp>
        <p:nvSpPr>
          <p:cNvPr id="17422" name="Rectangle 3">
            <a:extLst>
              <a:ext uri="{FF2B5EF4-FFF2-40B4-BE49-F238E27FC236}">
                <a16:creationId xmlns:a16="http://schemas.microsoft.com/office/drawing/2014/main" xmlns="" id="{0BE6F00E-8A20-4CBC-9989-B09989B97848}"/>
              </a:ext>
            </a:extLst>
          </p:cNvPr>
          <p:cNvSpPr>
            <a:spLocks noChangeArrowheads="1"/>
          </p:cNvSpPr>
          <p:nvPr/>
        </p:nvSpPr>
        <p:spPr bwMode="auto">
          <a:xfrm>
            <a:off x="2876330" y="619118"/>
            <a:ext cx="6284913"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0099"/>
              </a:buClr>
              <a:buChar char="•"/>
              <a:defRPr sz="3600">
                <a:solidFill>
                  <a:schemeClr val="tx1"/>
                </a:solidFill>
                <a:latin typeface="Arial Narrow" panose="020B0606020202030204" pitchFamily="34" charset="0"/>
              </a:defRPr>
            </a:lvl1pPr>
            <a:lvl2pPr marL="742950" indent="-285750">
              <a:spcBef>
                <a:spcPct val="20000"/>
              </a:spcBef>
              <a:buClr>
                <a:srgbClr val="000099"/>
              </a:buClr>
              <a:buFont typeface="CommonBullets"/>
              <a:buChar char="&gt;"/>
              <a:defRPr sz="3200">
                <a:solidFill>
                  <a:schemeClr val="tx1"/>
                </a:solidFill>
                <a:latin typeface="Arial Narrow" panose="020B0606020202030204" pitchFamily="34" charset="0"/>
              </a:defRPr>
            </a:lvl2pPr>
            <a:lvl3pPr marL="1143000" indent="-228600">
              <a:spcBef>
                <a:spcPct val="20000"/>
              </a:spcBef>
              <a:buClr>
                <a:srgbClr val="000099"/>
              </a:buClr>
              <a:buChar char="•"/>
              <a:defRPr sz="3200">
                <a:solidFill>
                  <a:schemeClr val="tx1"/>
                </a:solidFill>
                <a:latin typeface="Arial Narrow" panose="020B0606020202030204" pitchFamily="34" charset="0"/>
              </a:defRPr>
            </a:lvl3pPr>
            <a:lvl4pPr marL="1600200" indent="-228600">
              <a:spcBef>
                <a:spcPct val="20000"/>
              </a:spcBef>
              <a:buClr>
                <a:srgbClr val="000099"/>
              </a:buClr>
              <a:buChar char="–"/>
              <a:defRPr sz="3200">
                <a:solidFill>
                  <a:schemeClr val="tx1"/>
                </a:solidFill>
                <a:latin typeface="Arial Narrow" panose="020B0606020202030204" pitchFamily="34" charset="0"/>
              </a:defRPr>
            </a:lvl4pPr>
            <a:lvl5pPr marL="2057400" indent="-228600">
              <a:spcBef>
                <a:spcPct val="20000"/>
              </a:spcBef>
              <a:buClr>
                <a:srgbClr val="000099"/>
              </a:buClr>
              <a:buChar char="»"/>
              <a:defRPr sz="3200">
                <a:solidFill>
                  <a:schemeClr val="tx1"/>
                </a:solidFill>
                <a:latin typeface="Arial Narrow" panose="020B0606020202030204" pitchFamily="34" charset="0"/>
              </a:defRPr>
            </a:lvl5pPr>
            <a:lvl6pPr marL="25146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6pPr>
            <a:lvl7pPr marL="29718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7pPr>
            <a:lvl8pPr marL="34290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8pPr>
            <a:lvl9pPr marL="3886200" indent="-228600" eaLnBrk="0" fontAlgn="base" hangingPunct="0">
              <a:spcBef>
                <a:spcPct val="20000"/>
              </a:spcBef>
              <a:spcAft>
                <a:spcPct val="0"/>
              </a:spcAft>
              <a:buClr>
                <a:srgbClr val="000099"/>
              </a:buClr>
              <a:buChar char="»"/>
              <a:defRPr sz="3200">
                <a:solidFill>
                  <a:schemeClr val="tx1"/>
                </a:solidFill>
                <a:latin typeface="Arial Narrow" panose="020B0606020202030204" pitchFamily="34" charset="0"/>
              </a:defRPr>
            </a:lvl9pPr>
          </a:lstStyle>
          <a:p>
            <a:pPr>
              <a:buNone/>
            </a:pPr>
            <a:endParaRPr lang="en-GB" sz="1600" b="0" dirty="0" smtClean="0">
              <a:latin typeface="Calibri" panose="020F0502020204030204" pitchFamily="34" charset="0"/>
              <a:cs typeface="Calibri" panose="020F0502020204030204" pitchFamily="34" charset="0"/>
            </a:endParaRPr>
          </a:p>
          <a:p>
            <a:pPr>
              <a:buNone/>
            </a:pPr>
            <a:r>
              <a:rPr lang="en-GB" sz="1600" b="0" dirty="0" smtClean="0">
                <a:latin typeface="Calibri" panose="020F0502020204030204" pitchFamily="34" charset="0"/>
                <a:cs typeface="Calibri" panose="020F0502020204030204" pitchFamily="34" charset="0"/>
              </a:rPr>
              <a:t>When </a:t>
            </a:r>
            <a:r>
              <a:rPr lang="en-GB" sz="1600" b="0" dirty="0">
                <a:latin typeface="Calibri" panose="020F0502020204030204" pitchFamily="34" charset="0"/>
                <a:cs typeface="Calibri" panose="020F0502020204030204" pitchFamily="34" charset="0"/>
              </a:rPr>
              <a:t>an assessor completes the OTJT section, the declaration “I hereby confirm the above OTJT hours as accurate and the training as completed” appears and is automatically ticked. The assessor's confirmation tick implies that the hours are correct and the training is completed and hence the hours can be added to the total.</a:t>
            </a: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endParaRPr lang="en-GB" sz="1600" b="0" dirty="0" smtClean="0">
              <a:latin typeface="Calibri" panose="020F0502020204030204" pitchFamily="34" charset="0"/>
              <a:cs typeface="Calibri" panose="020F0502020204030204" pitchFamily="34" charset="0"/>
            </a:endParaRP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r>
              <a:rPr lang="en-GB" sz="1600" b="0" dirty="0" smtClean="0">
                <a:latin typeface="Calibri" panose="020F0502020204030204" pitchFamily="34" charset="0"/>
                <a:cs typeface="Calibri" panose="020F0502020204030204" pitchFamily="34" charset="0"/>
              </a:rPr>
              <a:t>Where </a:t>
            </a:r>
            <a:r>
              <a:rPr lang="en-GB" sz="1600" b="0" dirty="0">
                <a:latin typeface="Calibri" panose="020F0502020204030204" pitchFamily="34" charset="0"/>
                <a:cs typeface="Calibri" panose="020F0502020204030204" pitchFamily="34" charset="0"/>
              </a:rPr>
              <a:t>a Line Manager is assigned to the learner, the assessor is able to send a request to the Line Manager to confirm the hours is required by ticking the appropriate box. This request generates </a:t>
            </a:r>
            <a:r>
              <a:rPr lang="en-GB" sz="1600" b="0" dirty="0" smtClean="0">
                <a:latin typeface="Calibri" panose="020F0502020204030204" pitchFamily="34" charset="0"/>
                <a:cs typeface="Calibri" panose="020F0502020204030204" pitchFamily="34" charset="0"/>
              </a:rPr>
              <a:t>an email and a </a:t>
            </a:r>
            <a:r>
              <a:rPr lang="en-GB" sz="1600" b="0" dirty="0">
                <a:latin typeface="Calibri" panose="020F0502020204030204" pitchFamily="34" charset="0"/>
                <a:cs typeface="Calibri" panose="020F0502020204030204" pitchFamily="34" charset="0"/>
              </a:rPr>
              <a:t>To Do list item for the Line Manager</a:t>
            </a:r>
            <a:r>
              <a:rPr lang="en-GB" sz="1600" b="0" dirty="0" smtClean="0">
                <a:latin typeface="Calibri" panose="020F0502020204030204" pitchFamily="34" charset="0"/>
                <a:cs typeface="Calibri" panose="020F0502020204030204" pitchFamily="34" charset="0"/>
              </a:rPr>
              <a:t>.</a:t>
            </a:r>
            <a:r>
              <a:rPr lang="en-GB" sz="1600" b="0" dirty="0">
                <a:latin typeface="Calibri" panose="020F0502020204030204" pitchFamily="34" charset="0"/>
                <a:cs typeface="Calibri" panose="020F0502020204030204" pitchFamily="34" charset="0"/>
              </a:rPr>
              <a:t> </a:t>
            </a:r>
            <a:endParaRPr lang="en-GB" sz="1600" b="0" dirty="0" smtClean="0">
              <a:latin typeface="Calibri" panose="020F0502020204030204" pitchFamily="34" charset="0"/>
              <a:cs typeface="Calibri" panose="020F0502020204030204" pitchFamily="34" charset="0"/>
            </a:endParaRP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endParaRPr lang="en-GB" sz="1600" b="0" dirty="0" smtClean="0">
              <a:latin typeface="Calibri" panose="020F0502020204030204" pitchFamily="34" charset="0"/>
              <a:cs typeface="Calibri" panose="020F0502020204030204" pitchFamily="34" charset="0"/>
            </a:endParaRP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r>
              <a:rPr lang="en-GB" sz="1600" b="0" dirty="0" smtClean="0">
                <a:latin typeface="Calibri" panose="020F0502020204030204" pitchFamily="34" charset="0"/>
                <a:cs typeface="Calibri" panose="020F0502020204030204" pitchFamily="34" charset="0"/>
              </a:rPr>
              <a:t>As </a:t>
            </a:r>
            <a:r>
              <a:rPr lang="en-GB" sz="1600" b="0" dirty="0">
                <a:latin typeface="Calibri" panose="020F0502020204030204" pitchFamily="34" charset="0"/>
                <a:cs typeface="Calibri" panose="020F0502020204030204" pitchFamily="34" charset="0"/>
              </a:rPr>
              <a:t>both an assessor and a learner it is possible to go into an existing record and request Line Manager confirmation, if this wasn’t done at the time the record was first created</a:t>
            </a:r>
            <a:r>
              <a:rPr lang="en-GB" sz="1600" b="0" dirty="0" smtClean="0">
                <a:latin typeface="Calibri" panose="020F0502020204030204" pitchFamily="34" charset="0"/>
                <a:cs typeface="Calibri" panose="020F0502020204030204" pitchFamily="34" charset="0"/>
              </a:rPr>
              <a:t>.</a:t>
            </a:r>
          </a:p>
          <a:p>
            <a:pPr>
              <a:spcBef>
                <a:spcPct val="0"/>
              </a:spcBef>
              <a:buClrTx/>
              <a:buNone/>
            </a:pPr>
            <a:endParaRPr lang="en-GB" sz="1600" b="0" dirty="0">
              <a:latin typeface="Calibri" panose="020F0502020204030204" pitchFamily="34" charset="0"/>
              <a:cs typeface="Calibri" panose="020F0502020204030204" pitchFamily="34" charset="0"/>
            </a:endParaRPr>
          </a:p>
          <a:p>
            <a:pPr>
              <a:spcBef>
                <a:spcPct val="0"/>
              </a:spcBef>
              <a:buClrTx/>
              <a:buNone/>
            </a:pPr>
            <a:r>
              <a:rPr lang="en-GB" sz="1600" b="0" dirty="0" smtClean="0">
                <a:latin typeface="Calibri" panose="020F0502020204030204" pitchFamily="34" charset="0"/>
                <a:cs typeface="Calibri" panose="020F0502020204030204" pitchFamily="34" charset="0"/>
              </a:rPr>
              <a:t>The </a:t>
            </a:r>
            <a:r>
              <a:rPr lang="en-GB" sz="1600" b="0" dirty="0">
                <a:latin typeface="Calibri" panose="020F0502020204030204" pitchFamily="34" charset="0"/>
                <a:cs typeface="Calibri" panose="020F0502020204030204" pitchFamily="34" charset="0"/>
              </a:rPr>
              <a:t>Line Manager confirmation </a:t>
            </a:r>
            <a:r>
              <a:rPr lang="en-GB" sz="1600" b="0" dirty="0" smtClean="0">
                <a:latin typeface="Calibri" panose="020F0502020204030204" pitchFamily="34" charset="0"/>
                <a:cs typeface="Calibri" panose="020F0502020204030204" pitchFamily="34" charset="0"/>
              </a:rPr>
              <a:t>element will </a:t>
            </a:r>
            <a:r>
              <a:rPr lang="en-GB" sz="1600" b="0" dirty="0">
                <a:latin typeface="Calibri" panose="020F0502020204030204" pitchFamily="34" charset="0"/>
                <a:cs typeface="Calibri" panose="020F0502020204030204" pitchFamily="34" charset="0"/>
              </a:rPr>
              <a:t>be hidden where no Line Manager is assigned to the learner</a:t>
            </a:r>
            <a:r>
              <a:rPr lang="en-GB" sz="1600" b="0" dirty="0" smtClean="0">
                <a:latin typeface="Calibri" panose="020F0502020204030204" pitchFamily="34" charset="0"/>
                <a:cs typeface="Calibri" panose="020F0502020204030204" pitchFamily="34" charset="0"/>
              </a:rPr>
              <a:t>.</a:t>
            </a:r>
          </a:p>
          <a:p>
            <a:pPr>
              <a:spcBef>
                <a:spcPct val="0"/>
              </a:spcBef>
              <a:buClrTx/>
              <a:buNone/>
            </a:pPr>
            <a:endParaRPr lang="en-GB" sz="1600" dirty="0"/>
          </a:p>
          <a:p>
            <a:pPr>
              <a:spcBef>
                <a:spcPct val="0"/>
              </a:spcBef>
              <a:buClrTx/>
              <a:buNone/>
            </a:pPr>
            <a:endParaRPr lang="en-GB" sz="1600" dirty="0"/>
          </a:p>
          <a:p>
            <a:pPr>
              <a:spcBef>
                <a:spcPct val="0"/>
              </a:spcBef>
              <a:buClrTx/>
              <a:buFontTx/>
              <a:buNone/>
            </a:pPr>
            <a:endParaRPr lang="en-GB" altLang="en-US" sz="1600" dirty="0">
              <a:latin typeface="Calibri" panose="020F0502020204030204" pitchFamily="34" charset="0"/>
              <a:cs typeface="Calibri" panose="020F0502020204030204" pitchFamily="34" charset="0"/>
            </a:endParaRPr>
          </a:p>
        </p:txBody>
      </p:sp>
      <p:pic>
        <p:nvPicPr>
          <p:cNvPr id="16" name="Picture 15"/>
          <p:cNvPicPr/>
          <p:nvPr/>
        </p:nvPicPr>
        <p:blipFill rotWithShape="1">
          <a:blip r:embed="rId4" cstate="print"/>
          <a:srcRect t="66852" b="14116"/>
          <a:stretch/>
        </p:blipFill>
        <p:spPr>
          <a:xfrm>
            <a:off x="3767138" y="2305923"/>
            <a:ext cx="4114800" cy="432048"/>
          </a:xfrm>
          <a:prstGeom prst="rect">
            <a:avLst/>
          </a:prstGeom>
        </p:spPr>
      </p:pic>
      <p:pic>
        <p:nvPicPr>
          <p:cNvPr id="18" name="Picture 17"/>
          <p:cNvPicPr/>
          <p:nvPr/>
        </p:nvPicPr>
        <p:blipFill rotWithShape="1">
          <a:blip r:embed="rId4" cstate="print"/>
          <a:srcRect t="84892"/>
          <a:stretch/>
        </p:blipFill>
        <p:spPr>
          <a:xfrm>
            <a:off x="3961386" y="4381205"/>
            <a:ext cx="4114800" cy="34297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1560" y="476250"/>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4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
      <a:dk1>
        <a:srgbClr val="000000"/>
      </a:dk1>
      <a:lt1>
        <a:srgbClr val="FFFFFF"/>
      </a:lt1>
      <a:dk2>
        <a:srgbClr val="000099"/>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2075" tIns="46038" rIns="92075" bIns="46038"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rgbClr val="003399"/>
          </a:buClr>
          <a:buSzPct val="125000"/>
          <a:buFontTx/>
          <a:buChar char="•"/>
          <a:tabLst/>
          <a:defRPr kumimoji="0" lang="en-GB" altLang="en-US" sz="24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22576</TotalTime>
  <Words>2005</Words>
  <Application>Microsoft Office PowerPoint</Application>
  <PresentationFormat>On-screen Show (4:3)</PresentationFormat>
  <Paragraphs>479</Paragraphs>
  <Slides>41</Slides>
  <Notes>0</Notes>
  <HiddenSlides>0</HiddenSlides>
  <MMClips>40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Microsoft YaHei UI</vt:lpstr>
      <vt:lpstr>Arial</vt:lpstr>
      <vt:lpstr>Arial Black</vt:lpstr>
      <vt:lpstr>Arial Narrow</vt:lpstr>
      <vt:lpstr>Calibri</vt:lpstr>
      <vt:lpstr>Comic Sans MS</vt:lpstr>
      <vt:lpstr>CommonBullets</vt:lpstr>
      <vt:lpstr>Times New Roman</vt:lpstr>
      <vt:lpstr>Default Design</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VQManager  </vt:lpstr>
      <vt:lpstr>  VQManager  </vt:lpstr>
      <vt:lpstr>  VQManager  </vt:lpstr>
      <vt:lpstr>  VQManager  </vt:lpstr>
      <vt:lpstr>  VQManager  </vt:lpstr>
      <vt:lpstr>PowerPoint Presentation</vt:lpstr>
      <vt:lpstr>  VQManager  </vt:lpstr>
      <vt:lpstr>  VQManager  </vt:lpstr>
    </vt:vector>
  </TitlesOfParts>
  <Company>Learning Dimension cc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Wayne Soutter</dc:creator>
  <cp:lastModifiedBy>Paul Greenhalgh</cp:lastModifiedBy>
  <cp:revision>476</cp:revision>
  <dcterms:created xsi:type="dcterms:W3CDTF">2000-12-07T15:45:22Z</dcterms:created>
  <dcterms:modified xsi:type="dcterms:W3CDTF">2020-02-04T21:00:51Z</dcterms:modified>
</cp:coreProperties>
</file>