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1"/>
  </p:notesMasterIdLst>
  <p:handoutMasterIdLst>
    <p:handoutMasterId r:id="rId62"/>
  </p:handoutMasterIdLst>
  <p:sldIdLst>
    <p:sldId id="478" r:id="rId2"/>
    <p:sldId id="651" r:id="rId3"/>
    <p:sldId id="542" r:id="rId4"/>
    <p:sldId id="657" r:id="rId5"/>
    <p:sldId id="691" r:id="rId6"/>
    <p:sldId id="707" r:id="rId7"/>
    <p:sldId id="694" r:id="rId8"/>
    <p:sldId id="656" r:id="rId9"/>
    <p:sldId id="697" r:id="rId10"/>
    <p:sldId id="701" r:id="rId11"/>
    <p:sldId id="704" r:id="rId12"/>
    <p:sldId id="560" r:id="rId13"/>
    <p:sldId id="700" r:id="rId14"/>
    <p:sldId id="702" r:id="rId15"/>
    <p:sldId id="632" r:id="rId16"/>
    <p:sldId id="706" r:id="rId17"/>
    <p:sldId id="710" r:id="rId18"/>
    <p:sldId id="711" r:id="rId19"/>
    <p:sldId id="712" r:id="rId20"/>
    <p:sldId id="705" r:id="rId21"/>
    <p:sldId id="713" r:id="rId22"/>
    <p:sldId id="703" r:id="rId23"/>
    <p:sldId id="714" r:id="rId24"/>
    <p:sldId id="715" r:id="rId25"/>
    <p:sldId id="699" r:id="rId26"/>
    <p:sldId id="708" r:id="rId27"/>
    <p:sldId id="559" r:id="rId28"/>
    <p:sldId id="709" r:id="rId29"/>
    <p:sldId id="620" r:id="rId30"/>
    <p:sldId id="692" r:id="rId31"/>
    <p:sldId id="693" r:id="rId32"/>
    <p:sldId id="696" r:id="rId33"/>
    <p:sldId id="698" r:id="rId34"/>
    <p:sldId id="695" r:id="rId35"/>
    <p:sldId id="609" r:id="rId36"/>
    <p:sldId id="676" r:id="rId37"/>
    <p:sldId id="722" r:id="rId38"/>
    <p:sldId id="725" r:id="rId39"/>
    <p:sldId id="726" r:id="rId40"/>
    <p:sldId id="727" r:id="rId41"/>
    <p:sldId id="728" r:id="rId42"/>
    <p:sldId id="729" r:id="rId43"/>
    <p:sldId id="724" r:id="rId44"/>
    <p:sldId id="718" r:id="rId45"/>
    <p:sldId id="719" r:id="rId46"/>
    <p:sldId id="720" r:id="rId47"/>
    <p:sldId id="721" r:id="rId48"/>
    <p:sldId id="723" r:id="rId49"/>
    <p:sldId id="730" r:id="rId50"/>
    <p:sldId id="733" r:id="rId51"/>
    <p:sldId id="735" r:id="rId52"/>
    <p:sldId id="734" r:id="rId53"/>
    <p:sldId id="736" r:id="rId54"/>
    <p:sldId id="716" r:id="rId55"/>
    <p:sldId id="649" r:id="rId56"/>
    <p:sldId id="594" r:id="rId57"/>
    <p:sldId id="666" r:id="rId58"/>
    <p:sldId id="717" r:id="rId59"/>
    <p:sldId id="601" r:id="rId60"/>
  </p:sldIdLst>
  <p:sldSz cx="9144000" cy="6858000" type="screen4x3"/>
  <p:notesSz cx="6797675" cy="9928225"/>
  <p:defaultTextStyle>
    <a:defPPr>
      <a:defRPr lang="en-GB"/>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99"/>
    <a:srgbClr val="C0C0C0"/>
    <a:srgbClr val="DDDDDD"/>
    <a:srgbClr val="B2B2B2"/>
    <a:srgbClr val="FF9900"/>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20027" autoAdjust="0"/>
    <p:restoredTop sz="93960" autoAdjust="0"/>
  </p:normalViewPr>
  <p:slideViewPr>
    <p:cSldViewPr>
      <p:cViewPr varScale="1">
        <p:scale>
          <a:sx n="74" d="100"/>
          <a:sy n="74" d="100"/>
        </p:scale>
        <p:origin x="1668" y="72"/>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notesViewPr>
    <p:cSldViewPr>
      <p:cViewPr varScale="1">
        <p:scale>
          <a:sx n="52" d="100"/>
          <a:sy n="52" d="100"/>
        </p:scale>
        <p:origin x="295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xmlns="" id="{361B4C75-7B20-468F-B439-C4105CDA9EAD}"/>
              </a:ext>
            </a:extLst>
          </p:cNvPr>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buClrTx/>
              <a:buSzTx/>
              <a:buFontTx/>
              <a:buNone/>
              <a:defRPr sz="1200" b="0">
                <a:latin typeface="Times New Roman" panose="02020603050405020304" pitchFamily="18" charset="0"/>
              </a:defRPr>
            </a:lvl1pPr>
          </a:lstStyle>
          <a:p>
            <a:pPr>
              <a:defRPr/>
            </a:pPr>
            <a:endParaRPr lang="en-US" altLang="en-US" dirty="0"/>
          </a:p>
        </p:txBody>
      </p:sp>
      <p:sp>
        <p:nvSpPr>
          <p:cNvPr id="144387" name="Rectangle 3">
            <a:extLst>
              <a:ext uri="{FF2B5EF4-FFF2-40B4-BE49-F238E27FC236}">
                <a16:creationId xmlns:a16="http://schemas.microsoft.com/office/drawing/2014/main" xmlns="" id="{26853DC6-E56B-4979-973D-03530A4C6324}"/>
              </a:ext>
            </a:extLst>
          </p:cNvPr>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b="0">
                <a:latin typeface="Times New Roman" panose="02020603050405020304" pitchFamily="18" charset="0"/>
              </a:defRPr>
            </a:lvl1pPr>
          </a:lstStyle>
          <a:p>
            <a:pPr>
              <a:defRPr/>
            </a:pPr>
            <a:endParaRPr lang="en-US" altLang="en-US" dirty="0"/>
          </a:p>
        </p:txBody>
      </p:sp>
      <p:sp>
        <p:nvSpPr>
          <p:cNvPr id="144388" name="Rectangle 4">
            <a:extLst>
              <a:ext uri="{FF2B5EF4-FFF2-40B4-BE49-F238E27FC236}">
                <a16:creationId xmlns:a16="http://schemas.microsoft.com/office/drawing/2014/main" xmlns="" id="{E0136EAF-B717-4864-A300-C084247E4BB9}"/>
              </a:ext>
            </a:extLst>
          </p:cNvPr>
          <p:cNvSpPr>
            <a:spLocks noGrp="1" noChangeArrowheads="1"/>
          </p:cNvSpPr>
          <p:nvPr>
            <p:ph type="ftr" sz="quarter" idx="2"/>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spcBef>
                <a:spcPct val="0"/>
              </a:spcBef>
              <a:buClrTx/>
              <a:buSzTx/>
              <a:buFontTx/>
              <a:buNone/>
              <a:defRPr sz="1200" b="0">
                <a:latin typeface="Times New Roman" panose="02020603050405020304" pitchFamily="18" charset="0"/>
              </a:defRPr>
            </a:lvl1pPr>
          </a:lstStyle>
          <a:p>
            <a:pPr>
              <a:defRPr/>
            </a:pPr>
            <a:endParaRPr lang="en-US" altLang="en-US" dirty="0"/>
          </a:p>
        </p:txBody>
      </p:sp>
      <p:sp>
        <p:nvSpPr>
          <p:cNvPr id="144389" name="Rectangle 5">
            <a:extLst>
              <a:ext uri="{FF2B5EF4-FFF2-40B4-BE49-F238E27FC236}">
                <a16:creationId xmlns:a16="http://schemas.microsoft.com/office/drawing/2014/main" xmlns="" id="{97E85068-11AF-4663-B51E-99C6BF5AF3B8}"/>
              </a:ext>
            </a:extLst>
          </p:cNvPr>
          <p:cNvSpPr>
            <a:spLocks noGrp="1" noChangeArrowheads="1"/>
          </p:cNvSpPr>
          <p:nvPr>
            <p:ph type="sldNum" sz="quarter" idx="3"/>
          </p:nvPr>
        </p:nvSpPr>
        <p:spPr bwMode="auto">
          <a:xfrm>
            <a:off x="3849688"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b="0">
                <a:latin typeface="Times New Roman" panose="02020603050405020304" pitchFamily="18" charset="0"/>
              </a:defRPr>
            </a:lvl1pPr>
          </a:lstStyle>
          <a:p>
            <a:pPr>
              <a:defRPr/>
            </a:pPr>
            <a:fld id="{AD7ECB46-1F94-4D1D-9E6E-847B90EDBDFB}" type="slidenum">
              <a:rPr lang="en-US" altLang="en-US"/>
              <a:pPr>
                <a:defRPr/>
              </a:pPr>
              <a:t>‹#›</a:t>
            </a:fld>
            <a:endParaRPr lang="en-US" altLang="en-US" dirty="0"/>
          </a:p>
        </p:txBody>
      </p:sp>
    </p:spTree>
    <p:extLst>
      <p:ext uri="{BB962C8B-B14F-4D97-AF65-F5344CB8AC3E}">
        <p14:creationId xmlns:p14="http://schemas.microsoft.com/office/powerpoint/2010/main" val="736896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xmlns="" id="{0BB90176-6049-4B97-93D7-FD2978932FB0}"/>
              </a:ext>
            </a:extLst>
          </p:cNvPr>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buClrTx/>
              <a:buSzTx/>
              <a:buFontTx/>
              <a:buNone/>
              <a:defRPr sz="1200" b="0">
                <a:latin typeface="Times New Roman" panose="02020603050405020304" pitchFamily="18" charset="0"/>
              </a:defRPr>
            </a:lvl1pPr>
          </a:lstStyle>
          <a:p>
            <a:pPr>
              <a:defRPr/>
            </a:pPr>
            <a:endParaRPr lang="en-GB" altLang="en-US" dirty="0"/>
          </a:p>
        </p:txBody>
      </p:sp>
      <p:sp>
        <p:nvSpPr>
          <p:cNvPr id="6147" name="Rectangle 3">
            <a:extLst>
              <a:ext uri="{FF2B5EF4-FFF2-40B4-BE49-F238E27FC236}">
                <a16:creationId xmlns:a16="http://schemas.microsoft.com/office/drawing/2014/main" xmlns="" id="{4755DA11-4792-4426-B5D2-33BC16F93EAD}"/>
              </a:ext>
            </a:extLst>
          </p:cNvPr>
          <p:cNvSpPr>
            <a:spLocks noGrp="1" noChangeArrowheads="1"/>
          </p:cNvSpPr>
          <p:nvPr>
            <p:ph type="dt" idx="1"/>
          </p:nvPr>
        </p:nvSpPr>
        <p:spPr bwMode="auto">
          <a:xfrm>
            <a:off x="3851275"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b="0">
                <a:latin typeface="Times New Roman" panose="02020603050405020304" pitchFamily="18" charset="0"/>
              </a:defRPr>
            </a:lvl1pPr>
          </a:lstStyle>
          <a:p>
            <a:pPr>
              <a:defRPr/>
            </a:pPr>
            <a:endParaRPr lang="en-GB" altLang="en-US" dirty="0"/>
          </a:p>
        </p:txBody>
      </p:sp>
      <p:sp>
        <p:nvSpPr>
          <p:cNvPr id="2052" name="Rectangle 4">
            <a:extLst>
              <a:ext uri="{FF2B5EF4-FFF2-40B4-BE49-F238E27FC236}">
                <a16:creationId xmlns:a16="http://schemas.microsoft.com/office/drawing/2014/main" xmlns="" id="{124D3057-E581-4344-94E6-43219D370312}"/>
              </a:ext>
            </a:extLst>
          </p:cNvPr>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a:extLst>
              <a:ext uri="{FF2B5EF4-FFF2-40B4-BE49-F238E27FC236}">
                <a16:creationId xmlns:a16="http://schemas.microsoft.com/office/drawing/2014/main" xmlns="" id="{0A8F48ED-8EF5-46D5-8E2F-9EA313F8CD84}"/>
              </a:ext>
            </a:extLst>
          </p:cNvPr>
          <p:cNvSpPr>
            <a:spLocks noGrp="1" noChangeArrowheads="1"/>
          </p:cNvSpPr>
          <p:nvPr>
            <p:ph type="body" sz="quarter" idx="3"/>
          </p:nvPr>
        </p:nvSpPr>
        <p:spPr bwMode="auto">
          <a:xfrm>
            <a:off x="906463" y="4716463"/>
            <a:ext cx="4984750"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6150" name="Rectangle 6">
            <a:extLst>
              <a:ext uri="{FF2B5EF4-FFF2-40B4-BE49-F238E27FC236}">
                <a16:creationId xmlns:a16="http://schemas.microsoft.com/office/drawing/2014/main" xmlns="" id="{70F1823A-DFFF-4074-9905-04D7F8C41216}"/>
              </a:ext>
            </a:extLst>
          </p:cNvPr>
          <p:cNvSpPr>
            <a:spLocks noGrp="1" noChangeArrowheads="1"/>
          </p:cNvSpPr>
          <p:nvPr>
            <p:ph type="ftr" sz="quarter" idx="4"/>
          </p:nvPr>
        </p:nvSpPr>
        <p:spPr bwMode="auto">
          <a:xfrm>
            <a:off x="0" y="9431338"/>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spcBef>
                <a:spcPct val="0"/>
              </a:spcBef>
              <a:buClrTx/>
              <a:buSzTx/>
              <a:buFontTx/>
              <a:buNone/>
              <a:defRPr sz="1200" b="0">
                <a:latin typeface="Times New Roman" panose="02020603050405020304" pitchFamily="18" charset="0"/>
              </a:defRPr>
            </a:lvl1pPr>
          </a:lstStyle>
          <a:p>
            <a:pPr>
              <a:defRPr/>
            </a:pPr>
            <a:endParaRPr lang="en-GB" altLang="en-US" dirty="0"/>
          </a:p>
        </p:txBody>
      </p:sp>
      <p:sp>
        <p:nvSpPr>
          <p:cNvPr id="6151" name="Rectangle 7">
            <a:extLst>
              <a:ext uri="{FF2B5EF4-FFF2-40B4-BE49-F238E27FC236}">
                <a16:creationId xmlns:a16="http://schemas.microsoft.com/office/drawing/2014/main" xmlns="" id="{F00071FD-2273-4F51-863F-7FCA0D0FD9A1}"/>
              </a:ext>
            </a:extLst>
          </p:cNvPr>
          <p:cNvSpPr>
            <a:spLocks noGrp="1" noChangeArrowheads="1"/>
          </p:cNvSpPr>
          <p:nvPr>
            <p:ph type="sldNum" sz="quarter" idx="5"/>
          </p:nvPr>
        </p:nvSpPr>
        <p:spPr bwMode="auto">
          <a:xfrm>
            <a:off x="3851275" y="9431338"/>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b="0">
                <a:latin typeface="Times New Roman" panose="02020603050405020304" pitchFamily="18" charset="0"/>
              </a:defRPr>
            </a:lvl1pPr>
          </a:lstStyle>
          <a:p>
            <a:pPr>
              <a:defRPr/>
            </a:pPr>
            <a:fld id="{322A35F0-ED50-4CF5-AB8A-690CB94A5C51}" type="slidenum">
              <a:rPr lang="en-GB" altLang="en-US"/>
              <a:pPr>
                <a:defRPr/>
              </a:pPr>
              <a:t>‹#›</a:t>
            </a:fld>
            <a:endParaRPr lang="en-GB" altLang="en-US" dirty="0"/>
          </a:p>
        </p:txBody>
      </p:sp>
    </p:spTree>
    <p:extLst>
      <p:ext uri="{BB962C8B-B14F-4D97-AF65-F5344CB8AC3E}">
        <p14:creationId xmlns:p14="http://schemas.microsoft.com/office/powerpoint/2010/main" val="545079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83015512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7040724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81900" y="1143000"/>
            <a:ext cx="1562100" cy="5715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895600" y="1143000"/>
            <a:ext cx="45339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6298897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6096253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91519216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895600" y="1143000"/>
            <a:ext cx="2895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943600" y="1143000"/>
            <a:ext cx="2895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0729949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15427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0904732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51621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76118304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71347977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36D65EE6-0026-4C7E-BC1E-97F6614173C6}"/>
              </a:ext>
            </a:extLst>
          </p:cNvPr>
          <p:cNvSpPr>
            <a:spLocks noGrp="1" noChangeArrowheads="1"/>
          </p:cNvSpPr>
          <p:nvPr>
            <p:ph type="title"/>
          </p:nvPr>
        </p:nvSpPr>
        <p:spPr bwMode="auto">
          <a:xfrm>
            <a:off x="2895600" y="5867400"/>
            <a:ext cx="6248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a:t>
            </a:r>
          </a:p>
        </p:txBody>
      </p:sp>
      <p:sp>
        <p:nvSpPr>
          <p:cNvPr id="1027" name="Rectangle 3">
            <a:extLst>
              <a:ext uri="{FF2B5EF4-FFF2-40B4-BE49-F238E27FC236}">
                <a16:creationId xmlns:a16="http://schemas.microsoft.com/office/drawing/2014/main" xmlns="" id="{ECBB28C2-6CE0-4FCD-8315-C18584C855CD}"/>
              </a:ext>
            </a:extLst>
          </p:cNvPr>
          <p:cNvSpPr>
            <a:spLocks noGrp="1" noChangeArrowheads="1"/>
          </p:cNvSpPr>
          <p:nvPr>
            <p:ph type="body" idx="1"/>
          </p:nvPr>
        </p:nvSpPr>
        <p:spPr bwMode="auto">
          <a:xfrm>
            <a:off x="2895600" y="1143000"/>
            <a:ext cx="5943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r" rtl="0" eaLnBrk="0" fontAlgn="base" hangingPunct="0">
        <a:spcBef>
          <a:spcPct val="0"/>
        </a:spcBef>
        <a:spcAft>
          <a:spcPct val="0"/>
        </a:spcAft>
        <a:defRPr sz="3600" kern="1200">
          <a:solidFill>
            <a:schemeClr val="tx2"/>
          </a:solidFill>
          <a:latin typeface="+mj-lt"/>
          <a:ea typeface="+mj-ea"/>
          <a:cs typeface="+mj-cs"/>
        </a:defRPr>
      </a:lvl1pPr>
      <a:lvl2pPr algn="r" rtl="0" eaLnBrk="0" fontAlgn="base" hangingPunct="0">
        <a:spcBef>
          <a:spcPct val="0"/>
        </a:spcBef>
        <a:spcAft>
          <a:spcPct val="0"/>
        </a:spcAft>
        <a:defRPr sz="3600">
          <a:solidFill>
            <a:schemeClr val="tx2"/>
          </a:solidFill>
          <a:latin typeface="Arial Black" panose="020B0A04020102020204" pitchFamily="34" charset="0"/>
        </a:defRPr>
      </a:lvl2pPr>
      <a:lvl3pPr algn="r" rtl="0" eaLnBrk="0" fontAlgn="base" hangingPunct="0">
        <a:spcBef>
          <a:spcPct val="0"/>
        </a:spcBef>
        <a:spcAft>
          <a:spcPct val="0"/>
        </a:spcAft>
        <a:defRPr sz="3600">
          <a:solidFill>
            <a:schemeClr val="tx2"/>
          </a:solidFill>
          <a:latin typeface="Arial Black" panose="020B0A04020102020204" pitchFamily="34" charset="0"/>
        </a:defRPr>
      </a:lvl3pPr>
      <a:lvl4pPr algn="r" rtl="0" eaLnBrk="0" fontAlgn="base" hangingPunct="0">
        <a:spcBef>
          <a:spcPct val="0"/>
        </a:spcBef>
        <a:spcAft>
          <a:spcPct val="0"/>
        </a:spcAft>
        <a:defRPr sz="3600">
          <a:solidFill>
            <a:schemeClr val="tx2"/>
          </a:solidFill>
          <a:latin typeface="Arial Black" panose="020B0A04020102020204" pitchFamily="34" charset="0"/>
        </a:defRPr>
      </a:lvl4pPr>
      <a:lvl5pPr algn="r" rtl="0" eaLnBrk="0" fontAlgn="base" hangingPunct="0">
        <a:spcBef>
          <a:spcPct val="0"/>
        </a:spcBef>
        <a:spcAft>
          <a:spcPct val="0"/>
        </a:spcAft>
        <a:defRPr sz="3600">
          <a:solidFill>
            <a:schemeClr val="tx2"/>
          </a:solidFill>
          <a:latin typeface="Arial Black" panose="020B0A04020102020204" pitchFamily="34" charset="0"/>
        </a:defRPr>
      </a:lvl5pPr>
      <a:lvl6pPr marL="457200" algn="r" rtl="0" eaLnBrk="0" fontAlgn="base" hangingPunct="0">
        <a:spcBef>
          <a:spcPct val="0"/>
        </a:spcBef>
        <a:spcAft>
          <a:spcPct val="0"/>
        </a:spcAft>
        <a:defRPr sz="3600">
          <a:solidFill>
            <a:schemeClr val="tx2"/>
          </a:solidFill>
          <a:latin typeface="Arial Black" panose="020B0A04020102020204" pitchFamily="34" charset="0"/>
        </a:defRPr>
      </a:lvl6pPr>
      <a:lvl7pPr marL="914400" algn="r" rtl="0" eaLnBrk="0" fontAlgn="base" hangingPunct="0">
        <a:spcBef>
          <a:spcPct val="0"/>
        </a:spcBef>
        <a:spcAft>
          <a:spcPct val="0"/>
        </a:spcAft>
        <a:defRPr sz="3600">
          <a:solidFill>
            <a:schemeClr val="tx2"/>
          </a:solidFill>
          <a:latin typeface="Arial Black" panose="020B0A04020102020204" pitchFamily="34" charset="0"/>
        </a:defRPr>
      </a:lvl7pPr>
      <a:lvl8pPr marL="1371600" algn="r" rtl="0" eaLnBrk="0" fontAlgn="base" hangingPunct="0">
        <a:spcBef>
          <a:spcPct val="0"/>
        </a:spcBef>
        <a:spcAft>
          <a:spcPct val="0"/>
        </a:spcAft>
        <a:defRPr sz="3600">
          <a:solidFill>
            <a:schemeClr val="tx2"/>
          </a:solidFill>
          <a:latin typeface="Arial Black" panose="020B0A04020102020204" pitchFamily="34" charset="0"/>
        </a:defRPr>
      </a:lvl8pPr>
      <a:lvl9pPr marL="1828800" algn="r" rtl="0" eaLnBrk="0" fontAlgn="base" hangingPunct="0">
        <a:spcBef>
          <a:spcPct val="0"/>
        </a:spcBef>
        <a:spcAft>
          <a:spcPct val="0"/>
        </a:spcAft>
        <a:defRPr sz="3600">
          <a:solidFill>
            <a:schemeClr val="tx2"/>
          </a:solidFill>
          <a:latin typeface="Arial Black" panose="020B0A04020102020204" pitchFamily="34" charset="0"/>
        </a:defRPr>
      </a:lvl9pPr>
    </p:titleStyle>
    <p:bodyStyle>
      <a:lvl1pPr marL="342900" indent="-342900" algn="l" rtl="0" eaLnBrk="0" fontAlgn="base" hangingPunct="0">
        <a:spcBef>
          <a:spcPct val="20000"/>
        </a:spcBef>
        <a:spcAft>
          <a:spcPct val="0"/>
        </a:spcAft>
        <a:buClr>
          <a:srgbClr val="000099"/>
        </a:buClr>
        <a:buChar char="•"/>
        <a:defRPr sz="36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99"/>
        </a:buClr>
        <a:buFont typeface="CommonBullets"/>
        <a:buChar char="&gt;"/>
        <a:defRPr sz="32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000099"/>
        </a:buClr>
        <a:buChar char="•"/>
        <a:defRPr sz="32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000099"/>
        </a:buClr>
        <a:buChar char="–"/>
        <a:defRPr sz="32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000099"/>
        </a:buClr>
        <a:buChar char="»"/>
        <a:defRPr sz="3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xmlns="" id="{20116A0A-4B92-40FD-B166-13AF9EAFD3CF}"/>
              </a:ext>
            </a:extLst>
          </p:cNvPr>
          <p:cNvSpPr>
            <a:spLocks noGrp="1" noChangeArrowheads="1"/>
          </p:cNvSpPr>
          <p:nvPr>
            <p:ph type="body" idx="1"/>
          </p:nvPr>
        </p:nvSpPr>
        <p:spPr>
          <a:xfrm>
            <a:off x="3059113" y="765175"/>
            <a:ext cx="5943600" cy="4114800"/>
          </a:xfrm>
        </p:spPr>
        <p:txBody>
          <a:bodyPr/>
          <a:lstStyle/>
          <a:p>
            <a:pPr marL="0" indent="0">
              <a:buFontTx/>
              <a:buNone/>
            </a:pPr>
            <a:r>
              <a:rPr lang="en-GB" altLang="en-US" sz="8000" b="1" dirty="0">
                <a:latin typeface="Calibri" panose="020F0502020204030204" pitchFamily="34" charset="0"/>
                <a:cs typeface="Calibri" panose="020F0502020204030204" pitchFamily="34" charset="0"/>
              </a:rPr>
              <a:t>User Group Meeting </a:t>
            </a:r>
          </a:p>
          <a:p>
            <a:pPr marL="0" indent="0">
              <a:buFontTx/>
              <a:buNone/>
            </a:pPr>
            <a:endParaRPr lang="en-GB" altLang="en-US" sz="4000" b="1" dirty="0">
              <a:latin typeface="Calibri" panose="020F0502020204030204" pitchFamily="34" charset="0"/>
              <a:cs typeface="Calibri" panose="020F0502020204030204" pitchFamily="34" charset="0"/>
            </a:endParaRPr>
          </a:p>
          <a:p>
            <a:pPr marL="0" indent="0">
              <a:buFontTx/>
              <a:buNone/>
            </a:pPr>
            <a:r>
              <a:rPr lang="en-GB" altLang="en-US" sz="4000" b="1" dirty="0">
                <a:latin typeface="Calibri" panose="020F0502020204030204" pitchFamily="34" charset="0"/>
                <a:cs typeface="Calibri" panose="020F0502020204030204" pitchFamily="34" charset="0"/>
              </a:rPr>
              <a:t>November </a:t>
            </a:r>
            <a:r>
              <a:rPr lang="en-GB" altLang="en-US" sz="4000" b="1" dirty="0" smtClean="0">
                <a:latin typeface="Calibri" panose="020F0502020204030204" pitchFamily="34" charset="0"/>
                <a:cs typeface="Calibri" panose="020F0502020204030204" pitchFamily="34" charset="0"/>
              </a:rPr>
              <a:t>14</a:t>
            </a:r>
            <a:r>
              <a:rPr lang="en-GB" altLang="en-US" sz="4000" b="1" baseline="30000" dirty="0" smtClean="0">
                <a:latin typeface="Calibri" panose="020F0502020204030204" pitchFamily="34" charset="0"/>
                <a:cs typeface="Calibri" panose="020F0502020204030204" pitchFamily="34" charset="0"/>
              </a:rPr>
              <a:t>th</a:t>
            </a:r>
            <a:r>
              <a:rPr lang="en-GB" altLang="en-US" sz="4000" b="1" dirty="0" smtClean="0">
                <a:latin typeface="Calibri" panose="020F0502020204030204" pitchFamily="34" charset="0"/>
                <a:cs typeface="Calibri" panose="020F0502020204030204" pitchFamily="34" charset="0"/>
              </a:rPr>
              <a:t> 2019</a:t>
            </a:r>
            <a:endParaRPr lang="en-GB" altLang="en-US" sz="4000" b="1" dirty="0">
              <a:latin typeface="Calibri" panose="020F0502020204030204" pitchFamily="34" charset="0"/>
              <a:cs typeface="Calibri" panose="020F0502020204030204" pitchFamily="34" charset="0"/>
            </a:endParaRPr>
          </a:p>
          <a:p>
            <a:pPr marL="0" indent="0">
              <a:buFontTx/>
              <a:buNone/>
            </a:pPr>
            <a:endParaRPr lang="en-GB" alt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xmlns="" id="{6D8988E7-262F-4D70-95C5-59B5A2F2EEAB}"/>
              </a:ext>
            </a:extLst>
          </p:cNvPr>
          <p:cNvSpPr>
            <a:spLocks noGrp="1" noChangeArrowheads="1"/>
          </p:cNvSpPr>
          <p:nvPr>
            <p:ph type="title"/>
          </p:nvPr>
        </p:nvSpPr>
        <p:spPr>
          <a:xfrm>
            <a:off x="2895600" y="5967413"/>
            <a:ext cx="6248400" cy="990600"/>
          </a:xfrm>
        </p:spPr>
        <p:txBody>
          <a:bodyPr/>
          <a:lstStyle/>
          <a:p>
            <a:r>
              <a:rPr lang="en-GB" altLang="en-US" sz="3200" b="1" smtClean="0">
                <a:latin typeface="Calibri" panose="020F0502020204030204" pitchFamily="34" charset="0"/>
                <a:cs typeface="Calibri" panose="020F0502020204030204" pitchFamily="34" charset="0"/>
              </a:rPr>
              <a:t>VQManager</a:t>
            </a:r>
            <a:r>
              <a:rPr lang="en-GB" altLang="en-US" sz="3200" b="1" smtClean="0">
                <a:latin typeface="Comic Sans MS" panose="030F0702030302020204" pitchFamily="66" charset="0"/>
              </a:rPr>
              <a:t>  </a:t>
            </a:r>
            <a:endParaRPr lang="en-GB" altLang="en-US" sz="3200" b="1" dirty="0">
              <a:latin typeface="Comic Sans MS" panose="030F0702030302020204" pitchFamily="66" charset="0"/>
            </a:endParaRPr>
          </a:p>
        </p:txBody>
      </p:sp>
      <p:sp>
        <p:nvSpPr>
          <p:cNvPr id="7173" name="Rectangle 9">
            <a:extLst>
              <a:ext uri="{FF2B5EF4-FFF2-40B4-BE49-F238E27FC236}">
                <a16:creationId xmlns:a16="http://schemas.microsoft.com/office/drawing/2014/main" xmlns="" id="{6A90E0B9-D3FB-496E-A391-31546F3BE237}"/>
              </a:ext>
            </a:extLst>
          </p:cNvPr>
          <p:cNvSpPr>
            <a:spLocks noChangeArrowheads="1"/>
          </p:cNvSpPr>
          <p:nvPr/>
        </p:nvSpPr>
        <p:spPr bwMode="auto">
          <a:xfrm>
            <a:off x="0" y="3438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7174" name="TextBox 1">
            <a:extLst>
              <a:ext uri="{FF2B5EF4-FFF2-40B4-BE49-F238E27FC236}">
                <a16:creationId xmlns:a16="http://schemas.microsoft.com/office/drawing/2014/main" xmlns="" id="{D6134FD9-C752-4B36-B100-0B639E6B533D}"/>
              </a:ext>
            </a:extLst>
          </p:cNvPr>
          <p:cNvSpPr txBox="1">
            <a:spLocks noChangeArrowheads="1"/>
          </p:cNvSpPr>
          <p:nvPr/>
        </p:nvSpPr>
        <p:spPr bwMode="auto">
          <a:xfrm>
            <a:off x="4572000" y="474663"/>
            <a:ext cx="11788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2400" dirty="0">
                <a:latin typeface="Calibri" panose="020F0502020204030204" pitchFamily="34" charset="0"/>
                <a:cs typeface="Calibri" panose="020F0502020204030204" pitchFamily="34" charset="0"/>
              </a:rPr>
              <a:t>Reports</a:t>
            </a:r>
          </a:p>
        </p:txBody>
      </p:sp>
      <p:sp>
        <p:nvSpPr>
          <p:cNvPr id="5" name="Rectangle 4"/>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3314" name="Picture 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2212" y="2708398"/>
            <a:ext cx="5724525" cy="1362075"/>
          </a:xfrm>
          <a:prstGeom prst="rect">
            <a:avLst/>
          </a:prstGeom>
          <a:noFill/>
          <a:extLst>
            <a:ext uri="{909E8E84-426E-40DD-AFC4-6F175D3DCCD1}">
              <a14:hiddenFill xmlns:a14="http://schemas.microsoft.com/office/drawing/2010/main">
                <a:solidFill>
                  <a:srgbClr val="FFFFFF"/>
                </a:solidFill>
              </a14:hiddenFill>
            </a:ext>
          </a:extLst>
        </p:spPr>
      </p:pic>
      <p:pic>
        <p:nvPicPr>
          <p:cNvPr id="13313" name="Pictur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7304" y="4033126"/>
            <a:ext cx="5734050" cy="5524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4157663" y="9226282"/>
            <a:ext cx="590550" cy="933450"/>
          </a:xfrm>
          <a:prstGeom prst="rect">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 name="Rectangle 4"/>
          <p:cNvSpPr>
            <a:spLocks noChangeArrowheads="1"/>
          </p:cNvSpPr>
          <p:nvPr/>
        </p:nvSpPr>
        <p:spPr bwMode="auto">
          <a:xfrm>
            <a:off x="2627784" y="810590"/>
            <a:ext cx="6192687"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sng"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Listing all assessors in all reports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Some of the reports in </a:t>
            </a:r>
            <a:r>
              <a:rPr kumimoji="0" lang="en-GB" altLang="en-US" sz="14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VQManager</a:t>
            </a:r>
            <a:r>
              <a:rPr kumimoji="0" lang="en-GB"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list all assessors in one field, some only show one, and some have different rows for the different assessors. We are standardising this approach so that the reports list all the assessors associated with the learner. Future development will make sure that reports currently showing a separate row for each assessor the learner is assigned to will only show one row per learner.</a:t>
            </a:r>
            <a:endParaRPr kumimoji="0" lang="en-GB" altLang="en-US" sz="1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85738" y="307503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6"/>
          <p:cNvSpPr>
            <a:spLocks noChangeArrowheads="1"/>
          </p:cNvSpPr>
          <p:nvPr/>
        </p:nvSpPr>
        <p:spPr bwMode="auto">
          <a:xfrm>
            <a:off x="185738" y="44371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10" name="Rectangle 7"/>
          <p:cNvSpPr>
            <a:spLocks noChangeArrowheads="1"/>
          </p:cNvSpPr>
          <p:nvPr/>
        </p:nvSpPr>
        <p:spPr bwMode="auto">
          <a:xfrm>
            <a:off x="2374106" y="5009325"/>
            <a:ext cx="6446365"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The following reports have been updated so that, instead of just showing one assessor per learner, they show all the assessors assigned to each learner: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Progress - Qualification Progress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Progress - Off the Job training</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Qualification Tracker</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User Activity - Learner Activity</a:t>
            </a:r>
            <a:endParaRPr kumimoji="0" lang="en-GB" altLang="en-US" sz="1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4491375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xmlns="" id="{6D8988E7-262F-4D70-95C5-59B5A2F2EEAB}"/>
              </a:ext>
            </a:extLst>
          </p:cNvPr>
          <p:cNvSpPr>
            <a:spLocks noGrp="1" noChangeArrowheads="1"/>
          </p:cNvSpPr>
          <p:nvPr>
            <p:ph type="title"/>
          </p:nvPr>
        </p:nvSpPr>
        <p:spPr>
          <a:xfrm>
            <a:off x="2895600" y="5967413"/>
            <a:ext cx="6248400" cy="990600"/>
          </a:xfrm>
        </p:spPr>
        <p:txBody>
          <a:bodyPr/>
          <a:lstStyle/>
          <a:p>
            <a:r>
              <a:rPr lang="en-GB" altLang="en-US" sz="3200" b="1" smtClean="0">
                <a:latin typeface="Calibri" panose="020F0502020204030204" pitchFamily="34" charset="0"/>
                <a:cs typeface="Calibri" panose="020F0502020204030204" pitchFamily="34" charset="0"/>
              </a:rPr>
              <a:t>VQManager</a:t>
            </a:r>
            <a:r>
              <a:rPr lang="en-GB" altLang="en-US" sz="3200" b="1" smtClean="0">
                <a:latin typeface="Comic Sans MS" panose="030F0702030302020204" pitchFamily="66" charset="0"/>
              </a:rPr>
              <a:t>  </a:t>
            </a:r>
            <a:endParaRPr lang="en-GB" altLang="en-US" sz="3200" b="1" dirty="0">
              <a:latin typeface="Comic Sans MS" panose="030F0702030302020204" pitchFamily="66" charset="0"/>
            </a:endParaRPr>
          </a:p>
        </p:txBody>
      </p:sp>
      <p:sp>
        <p:nvSpPr>
          <p:cNvPr id="7173" name="Rectangle 9">
            <a:extLst>
              <a:ext uri="{FF2B5EF4-FFF2-40B4-BE49-F238E27FC236}">
                <a16:creationId xmlns:a16="http://schemas.microsoft.com/office/drawing/2014/main" xmlns="" id="{6A90E0B9-D3FB-496E-A391-31546F3BE237}"/>
              </a:ext>
            </a:extLst>
          </p:cNvPr>
          <p:cNvSpPr>
            <a:spLocks noChangeArrowheads="1"/>
          </p:cNvSpPr>
          <p:nvPr/>
        </p:nvSpPr>
        <p:spPr bwMode="auto">
          <a:xfrm>
            <a:off x="0" y="3438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7174" name="TextBox 1">
            <a:extLst>
              <a:ext uri="{FF2B5EF4-FFF2-40B4-BE49-F238E27FC236}">
                <a16:creationId xmlns:a16="http://schemas.microsoft.com/office/drawing/2014/main" xmlns="" id="{D6134FD9-C752-4B36-B100-0B639E6B533D}"/>
              </a:ext>
            </a:extLst>
          </p:cNvPr>
          <p:cNvSpPr txBox="1">
            <a:spLocks noChangeArrowheads="1"/>
          </p:cNvSpPr>
          <p:nvPr/>
        </p:nvSpPr>
        <p:spPr bwMode="auto">
          <a:xfrm>
            <a:off x="4572000" y="474663"/>
            <a:ext cx="11788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2400" dirty="0">
                <a:latin typeface="Calibri" panose="020F0502020204030204" pitchFamily="34" charset="0"/>
                <a:cs typeface="Calibri" panose="020F0502020204030204" pitchFamily="34" charset="0"/>
              </a:rPr>
              <a:t>Reports</a:t>
            </a:r>
          </a:p>
        </p:txBody>
      </p:sp>
      <p:sp>
        <p:nvSpPr>
          <p:cNvPr id="5" name="Rectangle 4"/>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4157663" y="9226282"/>
            <a:ext cx="590550" cy="933450"/>
          </a:xfrm>
          <a:prstGeom prst="rect">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 name="Rectangle 5"/>
          <p:cNvSpPr>
            <a:spLocks noChangeArrowheads="1"/>
          </p:cNvSpPr>
          <p:nvPr/>
        </p:nvSpPr>
        <p:spPr bwMode="auto">
          <a:xfrm>
            <a:off x="185738" y="307503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6"/>
          <p:cNvSpPr>
            <a:spLocks noChangeArrowheads="1"/>
          </p:cNvSpPr>
          <p:nvPr/>
        </p:nvSpPr>
        <p:spPr bwMode="auto">
          <a:xfrm>
            <a:off x="185738" y="44371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3" name="Rectangle 2"/>
          <p:cNvSpPr>
            <a:spLocks noChangeArrowheads="1"/>
          </p:cNvSpPr>
          <p:nvPr/>
        </p:nvSpPr>
        <p:spPr bwMode="auto">
          <a:xfrm>
            <a:off x="2699792" y="1181251"/>
            <a:ext cx="6048671"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sng"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Option to download OTJ and GLH reports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We have added the option to download the Guided Learning Hours and Off the Job Training reports, for all users who have access to them. </a:t>
            </a:r>
            <a:endParaRPr kumimoji="0" lang="en-GB" altLang="en-US" sz="1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638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1864" y="2714407"/>
            <a:ext cx="5724525" cy="1600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2699792" y="380457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406934428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xmlns="" id="{E938496C-7E2E-4E07-8A13-FDB04356C29D}"/>
              </a:ext>
            </a:extLst>
          </p:cNvPr>
          <p:cNvSpPr>
            <a:spLocks noGrp="1" noChangeArrowheads="1"/>
          </p:cNvSpPr>
          <p:nvPr>
            <p:ph type="body" idx="1"/>
          </p:nvPr>
        </p:nvSpPr>
        <p:spPr>
          <a:xfrm>
            <a:off x="2628900" y="1196752"/>
            <a:ext cx="6515100" cy="2160587"/>
          </a:xfrm>
        </p:spPr>
        <p:txBody>
          <a:bodyPr>
            <a:noAutofit/>
          </a:bodyPr>
          <a:lstStyle/>
          <a:p>
            <a:pPr marL="0" indent="0">
              <a:buNone/>
            </a:pPr>
            <a:r>
              <a:rPr lang="en-GB" sz="1400" b="1" u="sng" dirty="0" smtClean="0">
                <a:latin typeface="Calibri" panose="020F0502020204030204" pitchFamily="34" charset="0"/>
                <a:cs typeface="Calibri" panose="020F0502020204030204" pitchFamily="34" charset="0"/>
              </a:rPr>
              <a:t>OTJ </a:t>
            </a:r>
            <a:r>
              <a:rPr lang="en-GB" sz="1400" b="1" u="sng" dirty="0">
                <a:latin typeface="Calibri" panose="020F0502020204030204" pitchFamily="34" charset="0"/>
                <a:cs typeface="Calibri" panose="020F0502020204030204" pitchFamily="34" charset="0"/>
              </a:rPr>
              <a:t>report - new assessor filter </a:t>
            </a:r>
            <a:endParaRPr lang="en-GB" sz="1400" b="1" u="sng" dirty="0" smtClean="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None/>
            </a:pPr>
            <a:r>
              <a:rPr lang="en-GB" sz="1400" dirty="0">
                <a:latin typeface="Calibri" panose="020F0502020204030204" pitchFamily="34" charset="0"/>
                <a:cs typeface="Calibri" panose="020F0502020204030204" pitchFamily="34" charset="0"/>
              </a:rPr>
              <a:t>A new filter has been added to this report so it can now be filtered by assessor.</a:t>
            </a:r>
          </a:p>
          <a:p>
            <a:pPr marL="0" indent="0">
              <a:buNone/>
            </a:pPr>
            <a:r>
              <a:rPr lang="en-GB" sz="1400" dirty="0">
                <a:latin typeface="Calibri" panose="020F0502020204030204" pitchFamily="34" charset="0"/>
                <a:cs typeface="Calibri" panose="020F0502020204030204" pitchFamily="34" charset="0"/>
              </a:rPr>
              <a:t>This is relevant for the OTJ report located in Reports &gt; Progress &gt; Off the job training for Centre Admins, EQAs, IQAs, OSUs and Line Managers</a:t>
            </a:r>
            <a:r>
              <a:rPr lang="en-GB" sz="1400" dirty="0" smtClean="0">
                <a:latin typeface="Calibri" panose="020F0502020204030204" pitchFamily="34" charset="0"/>
                <a:cs typeface="Calibri" panose="020F0502020204030204" pitchFamily="34" charset="0"/>
              </a:rPr>
              <a:t>.</a:t>
            </a:r>
            <a:endParaRPr lang="en-GB" altLang="en-US" sz="1600" dirty="0">
              <a:latin typeface="Calibri" panose="020F0502020204030204" pitchFamily="34" charset="0"/>
              <a:cs typeface="Calibri" panose="020F0502020204030204" pitchFamily="34" charset="0"/>
            </a:endParaRPr>
          </a:p>
        </p:txBody>
      </p:sp>
      <p:pic>
        <p:nvPicPr>
          <p:cNvPr id="6" name="Picture 5"/>
          <p:cNvPicPr/>
          <p:nvPr/>
        </p:nvPicPr>
        <p:blipFill rotWithShape="1">
          <a:blip r:embed="rId2"/>
          <a:srcRect t="50059"/>
          <a:stretch/>
        </p:blipFill>
        <p:spPr>
          <a:xfrm>
            <a:off x="2339753" y="3140968"/>
            <a:ext cx="6377264" cy="2514982"/>
          </a:xfrm>
          <a:prstGeom prst="rect">
            <a:avLst/>
          </a:prstGeom>
        </p:spPr>
      </p:pic>
      <p:sp>
        <p:nvSpPr>
          <p:cNvPr id="2" name="Rectangle 1"/>
          <p:cNvSpPr/>
          <p:nvPr/>
        </p:nvSpPr>
        <p:spPr>
          <a:xfrm>
            <a:off x="4216164" y="317847"/>
            <a:ext cx="2620910" cy="461665"/>
          </a:xfrm>
          <a:prstGeom prst="rect">
            <a:avLst/>
          </a:prstGeom>
        </p:spPr>
        <p:txBody>
          <a:bodyPr wrap="none">
            <a:spAutoFit/>
          </a:bodyPr>
          <a:lstStyle/>
          <a:p>
            <a:pPr marL="0" indent="0" algn="ctr">
              <a:buFontTx/>
              <a:buNone/>
              <a:defRPr/>
            </a:pPr>
            <a:r>
              <a:rPr lang="en-GB" dirty="0">
                <a:latin typeface="Calibri" panose="020F0502020204030204" pitchFamily="34" charset="0"/>
                <a:cs typeface="Calibri" panose="020F0502020204030204" pitchFamily="34" charset="0"/>
              </a:rPr>
              <a:t>Off the job training</a:t>
            </a:r>
            <a:endParaRPr lang="en-GB" altLang="en-US" sz="1600" dirty="0"/>
          </a:p>
        </p:txBody>
      </p:sp>
      <p:sp>
        <p:nvSpPr>
          <p:cNvPr id="8" name="Rectangle 7"/>
          <p:cNvSpPr/>
          <p:nvPr/>
        </p:nvSpPr>
        <p:spPr>
          <a:xfrm>
            <a:off x="2395668" y="4168777"/>
            <a:ext cx="4048539" cy="26833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 name="Rectangle 1"/>
          <p:cNvSpPr/>
          <p:nvPr/>
        </p:nvSpPr>
        <p:spPr>
          <a:xfrm>
            <a:off x="4216164" y="317847"/>
            <a:ext cx="2620910" cy="461665"/>
          </a:xfrm>
          <a:prstGeom prst="rect">
            <a:avLst/>
          </a:prstGeom>
        </p:spPr>
        <p:txBody>
          <a:bodyPr wrap="none">
            <a:spAutoFit/>
          </a:bodyPr>
          <a:lstStyle/>
          <a:p>
            <a:pPr marL="0" indent="0" algn="ctr">
              <a:buFontTx/>
              <a:buNone/>
              <a:defRPr/>
            </a:pPr>
            <a:r>
              <a:rPr lang="en-GB" dirty="0">
                <a:latin typeface="Calibri" panose="020F0502020204030204" pitchFamily="34" charset="0"/>
                <a:cs typeface="Calibri" panose="020F0502020204030204" pitchFamily="34" charset="0"/>
              </a:rPr>
              <a:t>Off the job training</a:t>
            </a:r>
            <a:endParaRPr lang="en-GB" altLang="en-US" sz="1600" dirty="0"/>
          </a:p>
        </p:txBody>
      </p:sp>
      <p:pic>
        <p:nvPicPr>
          <p:cNvPr id="12289"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514600"/>
            <a:ext cx="5734050" cy="33528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156176" y="3951336"/>
            <a:ext cx="409575" cy="361950"/>
          </a:xfrm>
          <a:prstGeom prst="rect">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 name="Rectangle 3"/>
          <p:cNvSpPr>
            <a:spLocks noChangeArrowheads="1"/>
          </p:cNvSpPr>
          <p:nvPr/>
        </p:nvSpPr>
        <p:spPr bwMode="auto">
          <a:xfrm>
            <a:off x="2699792" y="793918"/>
            <a:ext cx="6549045"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sng"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New column added to OTJ report for hours claimed by learner but not yet confirmed by assessor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We have added a new column to the OTJ report showing the hours logged by the learner that have not yet been confirmed by the assessor and therefore not yet added to the running total.</a:t>
            </a:r>
            <a:endParaRPr kumimoji="0" lang="en-GB" altLang="en-US" sz="1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4"/>
          <p:cNvSpPr>
            <a:spLocks noChangeArrowheads="1"/>
          </p:cNvSpPr>
          <p:nvPr/>
        </p:nvSpPr>
        <p:spPr bwMode="auto">
          <a:xfrm>
            <a:off x="2699792" y="2514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343103309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 name="Rectangle 1"/>
          <p:cNvSpPr/>
          <p:nvPr/>
        </p:nvSpPr>
        <p:spPr>
          <a:xfrm>
            <a:off x="4216164" y="317847"/>
            <a:ext cx="2620910" cy="461665"/>
          </a:xfrm>
          <a:prstGeom prst="rect">
            <a:avLst/>
          </a:prstGeom>
        </p:spPr>
        <p:txBody>
          <a:bodyPr wrap="none">
            <a:spAutoFit/>
          </a:bodyPr>
          <a:lstStyle/>
          <a:p>
            <a:pPr marL="0" indent="0" algn="ctr">
              <a:buFontTx/>
              <a:buNone/>
              <a:defRPr/>
            </a:pPr>
            <a:r>
              <a:rPr lang="en-GB" dirty="0">
                <a:latin typeface="Calibri" panose="020F0502020204030204" pitchFamily="34" charset="0"/>
                <a:cs typeface="Calibri" panose="020F0502020204030204" pitchFamily="34" charset="0"/>
              </a:rPr>
              <a:t>Off the job training</a:t>
            </a:r>
            <a:endParaRPr lang="en-GB" altLang="en-US" sz="1600" dirty="0"/>
          </a:p>
        </p:txBody>
      </p:sp>
      <p:sp>
        <p:nvSpPr>
          <p:cNvPr id="5" name="Rectangle 4"/>
          <p:cNvSpPr>
            <a:spLocks noChangeArrowheads="1"/>
          </p:cNvSpPr>
          <p:nvPr/>
        </p:nvSpPr>
        <p:spPr bwMode="auto">
          <a:xfrm>
            <a:off x="2699792" y="2514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2"/>
          <p:cNvSpPr/>
          <p:nvPr/>
        </p:nvSpPr>
        <p:spPr>
          <a:xfrm>
            <a:off x="2895600" y="1784913"/>
            <a:ext cx="5688632" cy="1459374"/>
          </a:xfrm>
          <a:prstGeom prst="rect">
            <a:avLst/>
          </a:prstGeom>
        </p:spPr>
        <p:txBody>
          <a:bodyPr wrap="square">
            <a:spAutoFit/>
          </a:bodyPr>
          <a:lstStyle/>
          <a:p>
            <a:pPr>
              <a:lnSpc>
                <a:spcPct val="115000"/>
              </a:lnSpc>
              <a:spcAft>
                <a:spcPts val="1000"/>
              </a:spcAft>
            </a:pPr>
            <a:r>
              <a:rPr lang="en-GB" sz="1400" u="sng" dirty="0">
                <a:latin typeface="Calibri" panose="020F0502020204030204" pitchFamily="34" charset="0"/>
                <a:ea typeface="Calibri" panose="020F0502020204030204" pitchFamily="34" charset="0"/>
                <a:cs typeface="Times New Roman" panose="02020603050405020304" pitchFamily="18" charset="0"/>
              </a:rPr>
              <a:t>Discounting OTJ hours logged before first start date </a:t>
            </a:r>
            <a:endParaRPr lang="en-GB" sz="1400" u="sng"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b="0" dirty="0" smtClean="0">
                <a:latin typeface="Calibri" panose="020F0502020204030204" pitchFamily="34" charset="0"/>
                <a:ea typeface="Calibri" panose="020F0502020204030204" pitchFamily="34" charset="0"/>
                <a:cs typeface="Times New Roman" panose="02020603050405020304" pitchFamily="18" charset="0"/>
              </a:rPr>
              <a:t>We </a:t>
            </a:r>
            <a:r>
              <a:rPr lang="en-GB" sz="1400" b="0" dirty="0">
                <a:latin typeface="Calibri" panose="020F0502020204030204" pitchFamily="34" charset="0"/>
                <a:ea typeface="Calibri" panose="020F0502020204030204" pitchFamily="34" charset="0"/>
                <a:cs typeface="Times New Roman" panose="02020603050405020304" pitchFamily="18" charset="0"/>
              </a:rPr>
              <a:t>have made sure that any off the job hours logged before the learner’s earliest qualification start date are not included in the total. This will ensure accurate calculations where a learner has OTJ hours logged for a previous, now de-assigned qualification</a:t>
            </a:r>
            <a:r>
              <a:rPr lang="en-GB" sz="1400" dirty="0">
                <a:latin typeface="Calibri" panose="020F0502020204030204" pitchFamily="34" charset="0"/>
                <a:ea typeface="Calibri" panose="020F0502020204030204" pitchFamily="34" charset="0"/>
                <a:cs typeface="Times New Roman" panose="02020603050405020304" pitchFamily="18" charset="0"/>
              </a:rPr>
              <a: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188032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xmlns="" id="{7A838803-ACB3-4FAB-846E-C9802C47159B}"/>
              </a:ext>
            </a:extLst>
          </p:cNvPr>
          <p:cNvSpPr>
            <a:spLocks noGrp="1" noChangeArrowheads="1"/>
          </p:cNvSpPr>
          <p:nvPr>
            <p:ph type="title"/>
          </p:nvPr>
        </p:nvSpPr>
        <p:spPr>
          <a:xfrm>
            <a:off x="2927350" y="5845175"/>
            <a:ext cx="6248400" cy="990600"/>
          </a:xfrm>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2531" name="Rectangle 3">
            <a:extLst>
              <a:ext uri="{FF2B5EF4-FFF2-40B4-BE49-F238E27FC236}">
                <a16:creationId xmlns:a16="http://schemas.microsoft.com/office/drawing/2014/main" xmlns="" id="{1984DB96-4819-4DC0-AAD2-2269085E8F74}"/>
              </a:ext>
            </a:extLst>
          </p:cNvPr>
          <p:cNvSpPr>
            <a:spLocks noChangeArrowheads="1"/>
          </p:cNvSpPr>
          <p:nvPr/>
        </p:nvSpPr>
        <p:spPr bwMode="auto">
          <a:xfrm>
            <a:off x="0" y="2933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lgn="ctr">
              <a:buClr>
                <a:srgbClr val="003399"/>
              </a:buClr>
              <a:buSzPct val="125000"/>
            </a:pPr>
            <a:endParaRPr lang="en-US" altLang="en-US" sz="2400" dirty="0">
              <a:latin typeface="Arial" panose="020B0604020202020204" pitchFamily="34" charset="0"/>
            </a:endParaRPr>
          </a:p>
        </p:txBody>
      </p:sp>
      <p:sp>
        <p:nvSpPr>
          <p:cNvPr id="22532" name="Rectangle 7">
            <a:extLst>
              <a:ext uri="{FF2B5EF4-FFF2-40B4-BE49-F238E27FC236}">
                <a16:creationId xmlns:a16="http://schemas.microsoft.com/office/drawing/2014/main" xmlns="" id="{40561BF2-4C84-4DE7-815F-9A0CFC449922}"/>
              </a:ext>
            </a:extLst>
          </p:cNvPr>
          <p:cNvSpPr>
            <a:spLocks noChangeArrowheads="1"/>
          </p:cNvSpPr>
          <p:nvPr/>
        </p:nvSpPr>
        <p:spPr bwMode="auto">
          <a:xfrm>
            <a:off x="0" y="5029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22533" name="Rectangle 10">
            <a:extLst>
              <a:ext uri="{FF2B5EF4-FFF2-40B4-BE49-F238E27FC236}">
                <a16:creationId xmlns:a16="http://schemas.microsoft.com/office/drawing/2014/main" xmlns="" id="{A422AB1E-405B-40F3-8186-E68CB54EA24D}"/>
              </a:ext>
            </a:extLst>
          </p:cNvPr>
          <p:cNvSpPr>
            <a:spLocks noChangeArrowheads="1"/>
          </p:cNvSpPr>
          <p:nvPr/>
        </p:nvSpPr>
        <p:spPr bwMode="auto">
          <a:xfrm>
            <a:off x="0" y="64865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22536" name="Rectangle 10">
            <a:extLst>
              <a:ext uri="{FF2B5EF4-FFF2-40B4-BE49-F238E27FC236}">
                <a16:creationId xmlns:a16="http://schemas.microsoft.com/office/drawing/2014/main" xmlns="" id="{E534FA45-BEF8-4FBE-83A0-407D2378FF81}"/>
              </a:ext>
            </a:extLst>
          </p:cNvPr>
          <p:cNvSpPr>
            <a:spLocks noChangeArrowheads="1"/>
          </p:cNvSpPr>
          <p:nvPr/>
        </p:nvSpPr>
        <p:spPr bwMode="auto">
          <a:xfrm>
            <a:off x="0" y="1219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22537" name="TextBox 1">
            <a:extLst>
              <a:ext uri="{FF2B5EF4-FFF2-40B4-BE49-F238E27FC236}">
                <a16:creationId xmlns:a16="http://schemas.microsoft.com/office/drawing/2014/main" xmlns="" id="{E91B1264-5CC4-407E-8A7D-5587AD33ACDB}"/>
              </a:ext>
            </a:extLst>
          </p:cNvPr>
          <p:cNvSpPr txBox="1">
            <a:spLocks noChangeArrowheads="1"/>
          </p:cNvSpPr>
          <p:nvPr/>
        </p:nvSpPr>
        <p:spPr bwMode="auto">
          <a:xfrm>
            <a:off x="4211638" y="742950"/>
            <a:ext cx="24452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2400" dirty="0">
                <a:latin typeface="Calibri" panose="020F0502020204030204" pitchFamily="34" charset="0"/>
                <a:cs typeface="Calibri" panose="020F0502020204030204" pitchFamily="34" charset="0"/>
              </a:rPr>
              <a:t>Assessment plans</a:t>
            </a:r>
          </a:p>
        </p:txBody>
      </p:sp>
      <p:sp>
        <p:nvSpPr>
          <p:cNvPr id="2" name="Rectangle 1"/>
          <p:cNvSpPr/>
          <p:nvPr/>
        </p:nvSpPr>
        <p:spPr>
          <a:xfrm>
            <a:off x="2471699" y="1297108"/>
            <a:ext cx="6678488" cy="2067233"/>
          </a:xfrm>
          <a:prstGeom prst="rect">
            <a:avLst/>
          </a:prstGeom>
        </p:spPr>
        <p:txBody>
          <a:bodyPr wrap="square">
            <a:spAutoFit/>
          </a:bodyPr>
          <a:lstStyle/>
          <a:p>
            <a:pPr>
              <a:spcAft>
                <a:spcPts val="0"/>
              </a:spcAft>
            </a:pPr>
            <a:r>
              <a:rPr lang="en-GB" sz="1400" u="sng" dirty="0">
                <a:latin typeface="Calibri" panose="020F0502020204030204" pitchFamily="34" charset="0"/>
                <a:ea typeface="Calibri" panose="020F0502020204030204" pitchFamily="34" charset="0"/>
                <a:cs typeface="Times New Roman" panose="02020603050405020304" pitchFamily="18" charset="0"/>
              </a:rPr>
              <a:t>Simplifying the assigning multiple assessment plans with the same target date </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400" dirty="0">
                <a:solidFill>
                  <a:srgbClr val="548235"/>
                </a:solidFill>
                <a:latin typeface="Calibri" panose="020F0502020204030204" pitchFamily="34" charset="0"/>
                <a:ea typeface="Calibri" panose="020F0502020204030204" pitchFamily="34" charset="0"/>
                <a:cs typeface="Times New Roman" panose="02020603050405020304" pitchFamily="18" charset="0"/>
              </a:rPr>
              <a:t> </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b="0" dirty="0">
                <a:latin typeface="Calibri" panose="020F0502020204030204" pitchFamily="34" charset="0"/>
                <a:ea typeface="Calibri" panose="020F0502020204030204" pitchFamily="34" charset="0"/>
                <a:cs typeface="Calibri" panose="020F0502020204030204" pitchFamily="34" charset="0"/>
              </a:rPr>
              <a:t>When assigning multiple assessment plans, you can now select a link to assign the same date to all of them in one go, rather than setting the dates individually</a:t>
            </a:r>
            <a:r>
              <a:rPr lang="en-GB" sz="1400" b="0" dirty="0" smtClean="0">
                <a:latin typeface="Calibri" panose="020F0502020204030204" pitchFamily="34" charset="0"/>
                <a:ea typeface="Calibri" panose="020F0502020204030204" pitchFamily="34" charset="0"/>
                <a:cs typeface="Calibri" panose="020F0502020204030204" pitchFamily="34" charset="0"/>
              </a:rPr>
              <a:t>.</a:t>
            </a:r>
            <a:r>
              <a:rPr lang="en-GB" sz="1400" b="0" dirty="0">
                <a:latin typeface="Calibri" panose="020F0502020204030204" pitchFamily="34" charset="0"/>
                <a:cs typeface="Calibri" panose="020F0502020204030204" pitchFamily="34" charset="0"/>
              </a:rPr>
              <a:t> Enter a date for the first plan in the list, then click on the link and the date will replicate in the date boxes of subsequent plans being assigned.</a:t>
            </a:r>
          </a:p>
          <a:p>
            <a:pPr>
              <a:lnSpc>
                <a:spcPct val="115000"/>
              </a:lnSpc>
              <a:spcAft>
                <a:spcPts val="1000"/>
              </a:spcAft>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1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1699" y="2933700"/>
            <a:ext cx="5734050" cy="134302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8377199" y="7720965"/>
            <a:ext cx="466725" cy="257175"/>
          </a:xfrm>
          <a:prstGeom prst="rect">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 name="Rectangle 3"/>
          <p:cNvSpPr>
            <a:spLocks noChangeArrowheads="1"/>
          </p:cNvSpPr>
          <p:nvPr/>
        </p:nvSpPr>
        <p:spPr bwMode="auto">
          <a:xfrm>
            <a:off x="2471699" y="24765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Rectangle 4"/>
          <p:cNvSpPr>
            <a:spLocks noChangeArrowheads="1"/>
          </p:cNvSpPr>
          <p:nvPr/>
        </p:nvSpPr>
        <p:spPr bwMode="auto">
          <a:xfrm>
            <a:off x="2471699" y="2933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5" name="Picture 14"/>
          <p:cNvPicPr/>
          <p:nvPr/>
        </p:nvPicPr>
        <p:blipFill>
          <a:blip r:embed="rId3"/>
          <a:stretch>
            <a:fillRect/>
          </a:stretch>
        </p:blipFill>
        <p:spPr>
          <a:xfrm>
            <a:off x="2459123" y="4720796"/>
            <a:ext cx="5731510" cy="1387475"/>
          </a:xfrm>
          <a:prstGeom prst="rect">
            <a:avLst/>
          </a:prstGeom>
        </p:spPr>
      </p:pic>
      <p:sp>
        <p:nvSpPr>
          <p:cNvPr id="16" name="Rectangle 15"/>
          <p:cNvSpPr/>
          <p:nvPr/>
        </p:nvSpPr>
        <p:spPr>
          <a:xfrm>
            <a:off x="6874098" y="5587634"/>
            <a:ext cx="578221" cy="353949"/>
          </a:xfrm>
          <a:prstGeom prst="rect">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7" name="Rectangle 16"/>
          <p:cNvSpPr/>
          <p:nvPr/>
        </p:nvSpPr>
        <p:spPr>
          <a:xfrm>
            <a:off x="6936419" y="3539560"/>
            <a:ext cx="453578" cy="210114"/>
          </a:xfrm>
          <a:prstGeom prst="rect">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xmlns="" id="{7A838803-ACB3-4FAB-846E-C9802C47159B}"/>
              </a:ext>
            </a:extLst>
          </p:cNvPr>
          <p:cNvSpPr>
            <a:spLocks noGrp="1" noChangeArrowheads="1"/>
          </p:cNvSpPr>
          <p:nvPr>
            <p:ph type="title"/>
          </p:nvPr>
        </p:nvSpPr>
        <p:spPr>
          <a:xfrm>
            <a:off x="2927350" y="5845175"/>
            <a:ext cx="6248400" cy="990600"/>
          </a:xfrm>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2531" name="Rectangle 3">
            <a:extLst>
              <a:ext uri="{FF2B5EF4-FFF2-40B4-BE49-F238E27FC236}">
                <a16:creationId xmlns:a16="http://schemas.microsoft.com/office/drawing/2014/main" xmlns="" id="{1984DB96-4819-4DC0-AAD2-2269085E8F74}"/>
              </a:ext>
            </a:extLst>
          </p:cNvPr>
          <p:cNvSpPr>
            <a:spLocks noChangeArrowheads="1"/>
          </p:cNvSpPr>
          <p:nvPr/>
        </p:nvSpPr>
        <p:spPr bwMode="auto">
          <a:xfrm>
            <a:off x="0" y="2933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lgn="ctr">
              <a:buClr>
                <a:srgbClr val="003399"/>
              </a:buClr>
              <a:buSzPct val="125000"/>
            </a:pPr>
            <a:endParaRPr lang="en-US" altLang="en-US" sz="2400" dirty="0">
              <a:latin typeface="Arial" panose="020B0604020202020204" pitchFamily="34" charset="0"/>
            </a:endParaRPr>
          </a:p>
        </p:txBody>
      </p:sp>
      <p:sp>
        <p:nvSpPr>
          <p:cNvPr id="22532" name="Rectangle 7">
            <a:extLst>
              <a:ext uri="{FF2B5EF4-FFF2-40B4-BE49-F238E27FC236}">
                <a16:creationId xmlns:a16="http://schemas.microsoft.com/office/drawing/2014/main" xmlns="" id="{40561BF2-4C84-4DE7-815F-9A0CFC449922}"/>
              </a:ext>
            </a:extLst>
          </p:cNvPr>
          <p:cNvSpPr>
            <a:spLocks noChangeArrowheads="1"/>
          </p:cNvSpPr>
          <p:nvPr/>
        </p:nvSpPr>
        <p:spPr bwMode="auto">
          <a:xfrm>
            <a:off x="0" y="5029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22533" name="Rectangle 10">
            <a:extLst>
              <a:ext uri="{FF2B5EF4-FFF2-40B4-BE49-F238E27FC236}">
                <a16:creationId xmlns:a16="http://schemas.microsoft.com/office/drawing/2014/main" xmlns="" id="{A422AB1E-405B-40F3-8186-E68CB54EA24D}"/>
              </a:ext>
            </a:extLst>
          </p:cNvPr>
          <p:cNvSpPr>
            <a:spLocks noChangeArrowheads="1"/>
          </p:cNvSpPr>
          <p:nvPr/>
        </p:nvSpPr>
        <p:spPr bwMode="auto">
          <a:xfrm>
            <a:off x="0" y="64865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22536" name="Rectangle 10">
            <a:extLst>
              <a:ext uri="{FF2B5EF4-FFF2-40B4-BE49-F238E27FC236}">
                <a16:creationId xmlns:a16="http://schemas.microsoft.com/office/drawing/2014/main" xmlns="" id="{E534FA45-BEF8-4FBE-83A0-407D2378FF81}"/>
              </a:ext>
            </a:extLst>
          </p:cNvPr>
          <p:cNvSpPr>
            <a:spLocks noChangeArrowheads="1"/>
          </p:cNvSpPr>
          <p:nvPr/>
        </p:nvSpPr>
        <p:spPr bwMode="auto">
          <a:xfrm>
            <a:off x="0" y="1219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22537" name="TextBox 1">
            <a:extLst>
              <a:ext uri="{FF2B5EF4-FFF2-40B4-BE49-F238E27FC236}">
                <a16:creationId xmlns:a16="http://schemas.microsoft.com/office/drawing/2014/main" xmlns="" id="{E91B1264-5CC4-407E-8A7D-5587AD33ACDB}"/>
              </a:ext>
            </a:extLst>
          </p:cNvPr>
          <p:cNvSpPr txBox="1">
            <a:spLocks noChangeArrowheads="1"/>
          </p:cNvSpPr>
          <p:nvPr/>
        </p:nvSpPr>
        <p:spPr bwMode="auto">
          <a:xfrm>
            <a:off x="4211960" y="462606"/>
            <a:ext cx="24452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2400" dirty="0">
                <a:latin typeface="Calibri" panose="020F0502020204030204" pitchFamily="34" charset="0"/>
                <a:cs typeface="Calibri" panose="020F0502020204030204" pitchFamily="34" charset="0"/>
              </a:rPr>
              <a:t>Assessment plans</a:t>
            </a:r>
          </a:p>
        </p:txBody>
      </p:sp>
      <p:sp>
        <p:nvSpPr>
          <p:cNvPr id="12" name="Rectangle 11"/>
          <p:cNvSpPr/>
          <p:nvPr/>
        </p:nvSpPr>
        <p:spPr>
          <a:xfrm>
            <a:off x="8377199" y="7720965"/>
            <a:ext cx="466725" cy="257175"/>
          </a:xfrm>
          <a:prstGeom prst="rect">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 name="Rectangle 3"/>
          <p:cNvSpPr>
            <a:spLocks noChangeArrowheads="1"/>
          </p:cNvSpPr>
          <p:nvPr/>
        </p:nvSpPr>
        <p:spPr bwMode="auto">
          <a:xfrm>
            <a:off x="2471699" y="24765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Rectangle 4"/>
          <p:cNvSpPr>
            <a:spLocks noChangeArrowheads="1"/>
          </p:cNvSpPr>
          <p:nvPr/>
        </p:nvSpPr>
        <p:spPr bwMode="auto">
          <a:xfrm>
            <a:off x="2471699" y="2933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4"/>
          <p:cNvSpPr/>
          <p:nvPr/>
        </p:nvSpPr>
        <p:spPr>
          <a:xfrm>
            <a:off x="2737825" y="1750131"/>
            <a:ext cx="6072124" cy="2330895"/>
          </a:xfrm>
          <a:prstGeom prst="rect">
            <a:avLst/>
          </a:prstGeom>
        </p:spPr>
        <p:txBody>
          <a:bodyPr wrap="square">
            <a:spAutoFit/>
          </a:bodyPr>
          <a:lstStyle/>
          <a:p>
            <a:pPr>
              <a:lnSpc>
                <a:spcPct val="115000"/>
              </a:lnSpc>
              <a:spcAft>
                <a:spcPts val="1000"/>
              </a:spcAft>
            </a:pPr>
            <a:r>
              <a:rPr lang="en-GB" sz="140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Sharing files along with assessment </a:t>
            </a:r>
            <a:r>
              <a:rPr lang="en-GB" sz="1400" u="sng"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plans</a:t>
            </a:r>
          </a:p>
          <a:p>
            <a:pPr>
              <a:lnSpc>
                <a:spcPct val="115000"/>
              </a:lnSpc>
              <a:spcAft>
                <a:spcPts val="1000"/>
              </a:spcAft>
            </a:pPr>
            <a:r>
              <a:rPr lang="en-GB" sz="1400" b="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This </a:t>
            </a:r>
            <a:r>
              <a:rPr lang="en-GB" sz="14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enhancement pertains to where a Centre Admin is copying assessment plans from one assessor to another.</a:t>
            </a:r>
            <a:endParaRPr lang="en-GB" sz="1400" b="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Files uploaded by an assessor and attached to an assessment plan were already being copied to along with the assessment plan. This enhancement ensures that files that were shared by a File Librarian and attached to an assessment plan by an assessor are also copied across to any new assessors with the assessment plan. </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005734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xmlns="" id="{7A838803-ACB3-4FAB-846E-C9802C47159B}"/>
              </a:ext>
            </a:extLst>
          </p:cNvPr>
          <p:cNvSpPr>
            <a:spLocks noGrp="1" noChangeArrowheads="1"/>
          </p:cNvSpPr>
          <p:nvPr>
            <p:ph type="title"/>
          </p:nvPr>
        </p:nvSpPr>
        <p:spPr>
          <a:xfrm>
            <a:off x="2927350" y="5845175"/>
            <a:ext cx="6248400" cy="990600"/>
          </a:xfrm>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2531" name="Rectangle 3">
            <a:extLst>
              <a:ext uri="{FF2B5EF4-FFF2-40B4-BE49-F238E27FC236}">
                <a16:creationId xmlns:a16="http://schemas.microsoft.com/office/drawing/2014/main" xmlns="" id="{1984DB96-4819-4DC0-AAD2-2269085E8F74}"/>
              </a:ext>
            </a:extLst>
          </p:cNvPr>
          <p:cNvSpPr>
            <a:spLocks noChangeArrowheads="1"/>
          </p:cNvSpPr>
          <p:nvPr/>
        </p:nvSpPr>
        <p:spPr bwMode="auto">
          <a:xfrm>
            <a:off x="0" y="2933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lgn="ctr">
              <a:buClr>
                <a:srgbClr val="003399"/>
              </a:buClr>
              <a:buSzPct val="125000"/>
            </a:pPr>
            <a:endParaRPr lang="en-US" altLang="en-US" sz="2400" dirty="0">
              <a:latin typeface="Arial" panose="020B0604020202020204" pitchFamily="34" charset="0"/>
            </a:endParaRPr>
          </a:p>
        </p:txBody>
      </p:sp>
      <p:sp>
        <p:nvSpPr>
          <p:cNvPr id="22532" name="Rectangle 7">
            <a:extLst>
              <a:ext uri="{FF2B5EF4-FFF2-40B4-BE49-F238E27FC236}">
                <a16:creationId xmlns:a16="http://schemas.microsoft.com/office/drawing/2014/main" xmlns="" id="{40561BF2-4C84-4DE7-815F-9A0CFC449922}"/>
              </a:ext>
            </a:extLst>
          </p:cNvPr>
          <p:cNvSpPr>
            <a:spLocks noChangeArrowheads="1"/>
          </p:cNvSpPr>
          <p:nvPr/>
        </p:nvSpPr>
        <p:spPr bwMode="auto">
          <a:xfrm>
            <a:off x="0" y="5029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22533" name="Rectangle 10">
            <a:extLst>
              <a:ext uri="{FF2B5EF4-FFF2-40B4-BE49-F238E27FC236}">
                <a16:creationId xmlns:a16="http://schemas.microsoft.com/office/drawing/2014/main" xmlns="" id="{A422AB1E-405B-40F3-8186-E68CB54EA24D}"/>
              </a:ext>
            </a:extLst>
          </p:cNvPr>
          <p:cNvSpPr>
            <a:spLocks noChangeArrowheads="1"/>
          </p:cNvSpPr>
          <p:nvPr/>
        </p:nvSpPr>
        <p:spPr bwMode="auto">
          <a:xfrm>
            <a:off x="0" y="64865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22536" name="Rectangle 10">
            <a:extLst>
              <a:ext uri="{FF2B5EF4-FFF2-40B4-BE49-F238E27FC236}">
                <a16:creationId xmlns:a16="http://schemas.microsoft.com/office/drawing/2014/main" xmlns="" id="{E534FA45-BEF8-4FBE-83A0-407D2378FF81}"/>
              </a:ext>
            </a:extLst>
          </p:cNvPr>
          <p:cNvSpPr>
            <a:spLocks noChangeArrowheads="1"/>
          </p:cNvSpPr>
          <p:nvPr/>
        </p:nvSpPr>
        <p:spPr bwMode="auto">
          <a:xfrm>
            <a:off x="0" y="1219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22537" name="TextBox 1">
            <a:extLst>
              <a:ext uri="{FF2B5EF4-FFF2-40B4-BE49-F238E27FC236}">
                <a16:creationId xmlns:a16="http://schemas.microsoft.com/office/drawing/2014/main" xmlns="" id="{E91B1264-5CC4-407E-8A7D-5587AD33ACDB}"/>
              </a:ext>
            </a:extLst>
          </p:cNvPr>
          <p:cNvSpPr txBox="1">
            <a:spLocks noChangeArrowheads="1"/>
          </p:cNvSpPr>
          <p:nvPr/>
        </p:nvSpPr>
        <p:spPr bwMode="auto">
          <a:xfrm>
            <a:off x="4163599" y="409047"/>
            <a:ext cx="24452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2400" dirty="0">
                <a:latin typeface="Calibri" panose="020F0502020204030204" pitchFamily="34" charset="0"/>
                <a:cs typeface="Calibri" panose="020F0502020204030204" pitchFamily="34" charset="0"/>
              </a:rPr>
              <a:t>Assessment plans</a:t>
            </a:r>
          </a:p>
        </p:txBody>
      </p:sp>
      <p:sp>
        <p:nvSpPr>
          <p:cNvPr id="12" name="Rectangle 11"/>
          <p:cNvSpPr/>
          <p:nvPr/>
        </p:nvSpPr>
        <p:spPr>
          <a:xfrm>
            <a:off x="8377199" y="7720965"/>
            <a:ext cx="466725" cy="257175"/>
          </a:xfrm>
          <a:prstGeom prst="rect">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 name="Rectangle 3"/>
          <p:cNvSpPr>
            <a:spLocks noChangeArrowheads="1"/>
          </p:cNvSpPr>
          <p:nvPr/>
        </p:nvSpPr>
        <p:spPr bwMode="auto">
          <a:xfrm>
            <a:off x="2471699" y="24765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Rectangle 4"/>
          <p:cNvSpPr>
            <a:spLocks noChangeArrowheads="1"/>
          </p:cNvSpPr>
          <p:nvPr/>
        </p:nvSpPr>
        <p:spPr bwMode="auto">
          <a:xfrm>
            <a:off x="2471699" y="2933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 name="Rectangle 2"/>
          <p:cNvSpPr>
            <a:spLocks noChangeArrowheads="1"/>
          </p:cNvSpPr>
          <p:nvPr/>
        </p:nvSpPr>
        <p:spPr bwMode="auto">
          <a:xfrm>
            <a:off x="2771800" y="939025"/>
            <a:ext cx="6072124"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sng"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New function to prevent same assessment plan being assigned to the same learner more than once</a:t>
            </a:r>
            <a:endParaRPr kumimoji="0" lang="en-GB" altLang="en-US"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This development prevents the same assessment plan being assigned to the same learner more than once.  This is a centre switch, but is defaulted to ON. If you would like this altering, please contact </a:t>
            </a:r>
            <a:r>
              <a:rPr kumimoji="0" lang="en-GB" altLang="en-US" sz="14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SkillWise</a:t>
            </a:r>
            <a:r>
              <a:rPr kumimoji="0" lang="en-GB"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sng"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When applying a single AP template to multiple learners</a:t>
            </a:r>
            <a:endParaRPr kumimoji="0" lang="en-GB" altLang="en-US"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For those that already had it applied previously – “yes” is shown in a new column “Selected template(s) already applied to learner” and the check box to assign the AP is disabled in the list. </a:t>
            </a:r>
            <a:endParaRPr kumimoji="0" lang="en-GB" altLang="en-US"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3553" name="Picture 7"/>
          <p:cNvPicPr>
            <a:picLocks noChangeAspect="1" noChangeArrowheads="1"/>
          </p:cNvPicPr>
          <p:nvPr/>
        </p:nvPicPr>
        <p:blipFill>
          <a:blip r:embed="rId2">
            <a:extLst>
              <a:ext uri="{28A0092B-C50C-407E-A947-70E740481C1C}">
                <a14:useLocalDpi xmlns:a14="http://schemas.microsoft.com/office/drawing/2010/main" val="0"/>
              </a:ext>
            </a:extLst>
          </a:blip>
          <a:srcRect b="8795"/>
          <a:stretch>
            <a:fillRect/>
          </a:stretch>
        </p:blipFill>
        <p:spPr bwMode="auto">
          <a:xfrm>
            <a:off x="3084364" y="3411270"/>
            <a:ext cx="4953000" cy="26003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2471699" y="5504816"/>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TextBox 6"/>
          <p:cNvSpPr txBox="1"/>
          <p:nvPr/>
        </p:nvSpPr>
        <p:spPr>
          <a:xfrm>
            <a:off x="8610561" y="409047"/>
            <a:ext cx="356188" cy="461665"/>
          </a:xfrm>
          <a:prstGeom prst="rect">
            <a:avLst/>
          </a:prstGeom>
          <a:noFill/>
        </p:spPr>
        <p:txBody>
          <a:bodyPr wrap="none" rtlCol="0">
            <a:spAutoFit/>
          </a:bodyPr>
          <a:lstStyle/>
          <a:p>
            <a:r>
              <a:rPr lang="en-GB" dirty="0" smtClean="0"/>
              <a:t>1</a:t>
            </a:r>
            <a:endParaRPr lang="en-GB" dirty="0"/>
          </a:p>
        </p:txBody>
      </p:sp>
    </p:spTree>
    <p:extLst>
      <p:ext uri="{BB962C8B-B14F-4D97-AF65-F5344CB8AC3E}">
        <p14:creationId xmlns:p14="http://schemas.microsoft.com/office/powerpoint/2010/main" val="333736784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xmlns="" id="{7A838803-ACB3-4FAB-846E-C9802C47159B}"/>
              </a:ext>
            </a:extLst>
          </p:cNvPr>
          <p:cNvSpPr>
            <a:spLocks noGrp="1" noChangeArrowheads="1"/>
          </p:cNvSpPr>
          <p:nvPr>
            <p:ph type="title"/>
          </p:nvPr>
        </p:nvSpPr>
        <p:spPr>
          <a:xfrm>
            <a:off x="2927350" y="5845175"/>
            <a:ext cx="6248400" cy="990600"/>
          </a:xfrm>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2531" name="Rectangle 3">
            <a:extLst>
              <a:ext uri="{FF2B5EF4-FFF2-40B4-BE49-F238E27FC236}">
                <a16:creationId xmlns:a16="http://schemas.microsoft.com/office/drawing/2014/main" xmlns="" id="{1984DB96-4819-4DC0-AAD2-2269085E8F74}"/>
              </a:ext>
            </a:extLst>
          </p:cNvPr>
          <p:cNvSpPr>
            <a:spLocks noChangeArrowheads="1"/>
          </p:cNvSpPr>
          <p:nvPr/>
        </p:nvSpPr>
        <p:spPr bwMode="auto">
          <a:xfrm>
            <a:off x="0" y="2933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lgn="ctr">
              <a:buClr>
                <a:srgbClr val="003399"/>
              </a:buClr>
              <a:buSzPct val="125000"/>
            </a:pPr>
            <a:endParaRPr lang="en-US" altLang="en-US" sz="2400" dirty="0">
              <a:latin typeface="Arial" panose="020B0604020202020204" pitchFamily="34" charset="0"/>
            </a:endParaRPr>
          </a:p>
        </p:txBody>
      </p:sp>
      <p:sp>
        <p:nvSpPr>
          <p:cNvPr id="22533" name="Rectangle 10">
            <a:extLst>
              <a:ext uri="{FF2B5EF4-FFF2-40B4-BE49-F238E27FC236}">
                <a16:creationId xmlns:a16="http://schemas.microsoft.com/office/drawing/2014/main" xmlns="" id="{A422AB1E-405B-40F3-8186-E68CB54EA24D}"/>
              </a:ext>
            </a:extLst>
          </p:cNvPr>
          <p:cNvSpPr>
            <a:spLocks noChangeArrowheads="1"/>
          </p:cNvSpPr>
          <p:nvPr/>
        </p:nvSpPr>
        <p:spPr bwMode="auto">
          <a:xfrm>
            <a:off x="0" y="64865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22536" name="Rectangle 10">
            <a:extLst>
              <a:ext uri="{FF2B5EF4-FFF2-40B4-BE49-F238E27FC236}">
                <a16:creationId xmlns:a16="http://schemas.microsoft.com/office/drawing/2014/main" xmlns="" id="{E534FA45-BEF8-4FBE-83A0-407D2378FF81}"/>
              </a:ext>
            </a:extLst>
          </p:cNvPr>
          <p:cNvSpPr>
            <a:spLocks noChangeArrowheads="1"/>
          </p:cNvSpPr>
          <p:nvPr/>
        </p:nvSpPr>
        <p:spPr bwMode="auto">
          <a:xfrm>
            <a:off x="0" y="1219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22537" name="TextBox 1">
            <a:extLst>
              <a:ext uri="{FF2B5EF4-FFF2-40B4-BE49-F238E27FC236}">
                <a16:creationId xmlns:a16="http://schemas.microsoft.com/office/drawing/2014/main" xmlns="" id="{E91B1264-5CC4-407E-8A7D-5587AD33ACDB}"/>
              </a:ext>
            </a:extLst>
          </p:cNvPr>
          <p:cNvSpPr txBox="1">
            <a:spLocks noChangeArrowheads="1"/>
          </p:cNvSpPr>
          <p:nvPr/>
        </p:nvSpPr>
        <p:spPr bwMode="auto">
          <a:xfrm>
            <a:off x="4082785" y="351668"/>
            <a:ext cx="24452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2400" dirty="0">
                <a:latin typeface="Calibri" panose="020F0502020204030204" pitchFamily="34" charset="0"/>
                <a:cs typeface="Calibri" panose="020F0502020204030204" pitchFamily="34" charset="0"/>
              </a:rPr>
              <a:t>Assessment plans</a:t>
            </a:r>
          </a:p>
        </p:txBody>
      </p:sp>
      <p:sp>
        <p:nvSpPr>
          <p:cNvPr id="12" name="Rectangle 11"/>
          <p:cNvSpPr/>
          <p:nvPr/>
        </p:nvSpPr>
        <p:spPr>
          <a:xfrm>
            <a:off x="8377199" y="7720965"/>
            <a:ext cx="466725" cy="257175"/>
          </a:xfrm>
          <a:prstGeom prst="rect">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 name="Rectangle 3"/>
          <p:cNvSpPr>
            <a:spLocks noChangeArrowheads="1"/>
          </p:cNvSpPr>
          <p:nvPr/>
        </p:nvSpPr>
        <p:spPr bwMode="auto">
          <a:xfrm>
            <a:off x="2471699" y="24765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Rectangle 4"/>
          <p:cNvSpPr>
            <a:spLocks noChangeArrowheads="1"/>
          </p:cNvSpPr>
          <p:nvPr/>
        </p:nvSpPr>
        <p:spPr bwMode="auto">
          <a:xfrm>
            <a:off x="2471699" y="2933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 name="TextBox 1"/>
          <p:cNvSpPr txBox="1"/>
          <p:nvPr/>
        </p:nvSpPr>
        <p:spPr>
          <a:xfrm>
            <a:off x="8604448" y="742950"/>
            <a:ext cx="356188" cy="461665"/>
          </a:xfrm>
          <a:prstGeom prst="rect">
            <a:avLst/>
          </a:prstGeom>
          <a:noFill/>
        </p:spPr>
        <p:txBody>
          <a:bodyPr wrap="none" rtlCol="0">
            <a:spAutoFit/>
          </a:bodyPr>
          <a:lstStyle/>
          <a:p>
            <a:r>
              <a:rPr lang="en-GB" dirty="0" smtClean="0"/>
              <a:t>2</a:t>
            </a:r>
            <a:endParaRPr lang="en-GB" dirty="0"/>
          </a:p>
        </p:txBody>
      </p:sp>
      <p:sp>
        <p:nvSpPr>
          <p:cNvPr id="5" name="Rectangle 2"/>
          <p:cNvSpPr>
            <a:spLocks noChangeArrowheads="1"/>
          </p:cNvSpPr>
          <p:nvPr/>
        </p:nvSpPr>
        <p:spPr bwMode="auto">
          <a:xfrm>
            <a:off x="2688437" y="1048192"/>
            <a:ext cx="6272199"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sng"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When applying multiple APs to multiple learners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If </a:t>
            </a:r>
            <a:r>
              <a:rPr kumimoji="0" lang="en-GB" altLang="en-US"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any</a:t>
            </a:r>
            <a:r>
              <a:rPr kumimoji="0" lang="en-GB"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of the selected APs was previously assigned, the new column shows that all the selected templates are already applied to a learner and the check boxes are disabled. If only some of the templates are already applied the check boxes remain enabled, but only the new templates will be applied.</a:t>
            </a:r>
            <a:endParaRPr kumimoji="0" lang="en-GB" altLang="en-US"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2529" name="Picture 9"/>
          <p:cNvPicPr>
            <a:picLocks noChangeAspect="1" noChangeArrowheads="1"/>
          </p:cNvPicPr>
          <p:nvPr/>
        </p:nvPicPr>
        <p:blipFill>
          <a:blip r:embed="rId2">
            <a:extLst>
              <a:ext uri="{28A0092B-C50C-407E-A947-70E740481C1C}">
                <a14:useLocalDpi xmlns:a14="http://schemas.microsoft.com/office/drawing/2010/main" val="0"/>
              </a:ext>
            </a:extLst>
          </a:blip>
          <a:srcRect t="-2" b="1093"/>
          <a:stretch>
            <a:fillRect/>
          </a:stretch>
        </p:blipFill>
        <p:spPr bwMode="auto">
          <a:xfrm>
            <a:off x="3097662" y="2738436"/>
            <a:ext cx="5117201" cy="29051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1907704" y="5568747"/>
            <a:ext cx="9576048"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51664073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xmlns="" id="{D8973402-45FF-4FC0-B08F-DF8EFD0FBC62}"/>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3556" name="Rectangle 7">
            <a:extLst>
              <a:ext uri="{FF2B5EF4-FFF2-40B4-BE49-F238E27FC236}">
                <a16:creationId xmlns:a16="http://schemas.microsoft.com/office/drawing/2014/main" xmlns="" id="{79C81696-2798-4A72-8D40-FDE73671BC91}"/>
              </a:ext>
            </a:extLst>
          </p:cNvPr>
          <p:cNvSpPr>
            <a:spLocks noChangeArrowheads="1"/>
          </p:cNvSpPr>
          <p:nvPr/>
        </p:nvSpPr>
        <p:spPr bwMode="auto">
          <a:xfrm>
            <a:off x="0" y="426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23557" name="TextBox 1">
            <a:extLst>
              <a:ext uri="{FF2B5EF4-FFF2-40B4-BE49-F238E27FC236}">
                <a16:creationId xmlns:a16="http://schemas.microsoft.com/office/drawing/2014/main" xmlns="" id="{449288F7-C963-4081-B739-A0CE4738373B}"/>
              </a:ext>
            </a:extLst>
          </p:cNvPr>
          <p:cNvSpPr txBox="1">
            <a:spLocks noChangeArrowheads="1"/>
          </p:cNvSpPr>
          <p:nvPr/>
        </p:nvSpPr>
        <p:spPr bwMode="auto">
          <a:xfrm>
            <a:off x="4538836" y="548680"/>
            <a:ext cx="2111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2400" dirty="0" smtClean="0">
                <a:latin typeface="Calibri" panose="020F0502020204030204" pitchFamily="34" charset="0"/>
                <a:cs typeface="Calibri" panose="020F0502020204030204" pitchFamily="34" charset="0"/>
              </a:rPr>
              <a:t>Expert Witness</a:t>
            </a:r>
            <a:endParaRPr lang="en-GB" altLang="en-US" sz="2400" dirty="0">
              <a:latin typeface="Calibri" panose="020F0502020204030204" pitchFamily="34" charset="0"/>
              <a:cs typeface="Calibri" panose="020F0502020204030204" pitchFamily="34" charset="0"/>
            </a:endParaRPr>
          </a:p>
        </p:txBody>
      </p:sp>
      <p:sp>
        <p:nvSpPr>
          <p:cNvPr id="2" name="Rectangle 1"/>
          <p:cNvSpPr/>
          <p:nvPr/>
        </p:nvSpPr>
        <p:spPr>
          <a:xfrm>
            <a:off x="2771800" y="1827558"/>
            <a:ext cx="6192688" cy="1760995"/>
          </a:xfrm>
          <a:prstGeom prst="rect">
            <a:avLst/>
          </a:prstGeom>
        </p:spPr>
        <p:txBody>
          <a:bodyPr wrap="square">
            <a:spAutoFit/>
          </a:bodyPr>
          <a:lstStyle/>
          <a:p>
            <a:pPr>
              <a:lnSpc>
                <a:spcPct val="115000"/>
              </a:lnSpc>
              <a:spcAft>
                <a:spcPts val="1000"/>
              </a:spcAft>
            </a:pPr>
            <a:r>
              <a:rPr lang="en-GB" sz="1400" u="sng" dirty="0">
                <a:latin typeface="Calibri" panose="020F0502020204030204" pitchFamily="34" charset="0"/>
                <a:ea typeface="Calibri" panose="020F0502020204030204" pitchFamily="34" charset="0"/>
                <a:cs typeface="Times New Roman" panose="02020603050405020304" pitchFamily="18" charset="0"/>
              </a:rPr>
              <a:t>Blank space issue when completing the Expert witness e-mail address field</a:t>
            </a:r>
            <a:endParaRPr lang="en-GB" sz="1400" b="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400" b="0" dirty="0">
                <a:latin typeface="Calibri" panose="020F0502020204030204" pitchFamily="34" charset="0"/>
                <a:ea typeface="Calibri" panose="020F0502020204030204" pitchFamily="34" charset="0"/>
                <a:cs typeface="Times New Roman" panose="02020603050405020304" pitchFamily="18" charset="0"/>
              </a:rPr>
              <a:t>We frequently have issues with users copying and pasting e-mail addresses into the Expert Witness fields, and picking up a space as well either at the beginning or the end. This then causes the message to the Witness to fail to be delivered.  VQM will now automatically filter out any leading or trailing spaces in emails when the data is received. It will also filter out leading and trailing spaces for any data we already have in the system. It will also do this in user profiles. </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477363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a:extLst>
              <a:ext uri="{FF2B5EF4-FFF2-40B4-BE49-F238E27FC236}">
                <a16:creationId xmlns:a16="http://schemas.microsoft.com/office/drawing/2014/main" xmlns="" id="{5FF25181-C096-4C37-8905-EC562D40E713}"/>
              </a:ext>
            </a:extLst>
          </p:cNvPr>
          <p:cNvSpPr>
            <a:spLocks noGrp="1" noChangeArrowheads="1"/>
          </p:cNvSpPr>
          <p:nvPr>
            <p:ph type="body" idx="1"/>
          </p:nvPr>
        </p:nvSpPr>
        <p:spPr>
          <a:xfrm>
            <a:off x="2916238" y="522288"/>
            <a:ext cx="6788150" cy="4114800"/>
          </a:xfrm>
        </p:spPr>
        <p:txBody>
          <a:bodyPr/>
          <a:lstStyle/>
          <a:p>
            <a:pPr marL="0" indent="0">
              <a:buFontTx/>
              <a:buNone/>
            </a:pPr>
            <a:r>
              <a:rPr lang="en-GB" altLang="en-US" sz="8800" b="1" dirty="0">
                <a:latin typeface="Calibri" panose="020F0502020204030204" pitchFamily="34" charset="0"/>
                <a:cs typeface="Calibri" panose="020F0502020204030204" pitchFamily="34" charset="0"/>
              </a:rPr>
              <a:t>Welcome</a:t>
            </a:r>
            <a:endParaRPr lang="en-GB" altLang="en-US" sz="8800" dirty="0">
              <a:latin typeface="Calibri" panose="020F0502020204030204" pitchFamily="34" charset="0"/>
              <a:cs typeface="Calibri" panose="020F0502020204030204" pitchFamily="34" charset="0"/>
            </a:endParaRPr>
          </a:p>
          <a:p>
            <a:pPr marL="0" indent="0">
              <a:buFontTx/>
              <a:buNone/>
            </a:pPr>
            <a:r>
              <a:rPr lang="en-GB" altLang="en-US" sz="5400" b="1" dirty="0">
                <a:latin typeface="Calibri" panose="020F0502020204030204" pitchFamily="34" charset="0"/>
                <a:cs typeface="Calibri" panose="020F0502020204030204" pitchFamily="34" charset="0"/>
              </a:rPr>
              <a:t>Today’s agenda:</a:t>
            </a:r>
          </a:p>
          <a:p>
            <a:pPr marL="0" indent="0">
              <a:buFontTx/>
              <a:buNone/>
            </a:pPr>
            <a:endParaRPr lang="en-GB" altLang="en-US" sz="2000" b="1" dirty="0">
              <a:latin typeface="Comic Sans MS" panose="030F0702030302020204" pitchFamily="66" charset="0"/>
            </a:endParaRPr>
          </a:p>
          <a:p>
            <a:pPr marL="0" indent="0">
              <a:buFontTx/>
              <a:buNone/>
            </a:pPr>
            <a:endParaRPr lang="en-GB" altLang="en-US" sz="2000" b="1" dirty="0">
              <a:latin typeface="Comic Sans MS" panose="030F0702030302020204" pitchFamily="66" charset="0"/>
            </a:endParaRPr>
          </a:p>
        </p:txBody>
      </p:sp>
      <p:graphicFrame>
        <p:nvGraphicFramePr>
          <p:cNvPr id="5" name="Table 4">
            <a:extLst>
              <a:ext uri="{FF2B5EF4-FFF2-40B4-BE49-F238E27FC236}">
                <a16:creationId xmlns:a16="http://schemas.microsoft.com/office/drawing/2014/main" xmlns="" id="{4FCF980A-B221-4E0A-92D8-1FD78C429414}"/>
              </a:ext>
            </a:extLst>
          </p:cNvPr>
          <p:cNvGraphicFramePr>
            <a:graphicFrameLocks noGrp="1"/>
          </p:cNvGraphicFramePr>
          <p:nvPr>
            <p:extLst>
              <p:ext uri="{D42A27DB-BD31-4B8C-83A1-F6EECF244321}">
                <p14:modId xmlns:p14="http://schemas.microsoft.com/office/powerpoint/2010/main" val="58850410"/>
              </p:ext>
            </p:extLst>
          </p:nvPr>
        </p:nvGraphicFramePr>
        <p:xfrm>
          <a:off x="2699792" y="3142457"/>
          <a:ext cx="5904210" cy="2916430"/>
        </p:xfrm>
        <a:graphic>
          <a:graphicData uri="http://schemas.openxmlformats.org/drawingml/2006/table">
            <a:tbl>
              <a:tblPr/>
              <a:tblGrid>
                <a:gridCol w="4662432">
                  <a:extLst>
                    <a:ext uri="{9D8B030D-6E8A-4147-A177-3AD203B41FA5}">
                      <a16:colId xmlns:a16="http://schemas.microsoft.com/office/drawing/2014/main" xmlns="" val="20000"/>
                    </a:ext>
                  </a:extLst>
                </a:gridCol>
                <a:gridCol w="1241778">
                  <a:extLst>
                    <a:ext uri="{9D8B030D-6E8A-4147-A177-3AD203B41FA5}">
                      <a16:colId xmlns:a16="http://schemas.microsoft.com/office/drawing/2014/main" xmlns="" val="20001"/>
                    </a:ext>
                  </a:extLst>
                </a:gridCol>
              </a:tblGrid>
              <a:tr h="323662">
                <a:tc>
                  <a:txBody>
                    <a:bodyPr/>
                    <a:lstStyle>
                      <a:lvl1pPr>
                        <a:spcBef>
                          <a:spcPct val="20000"/>
                        </a:spcBef>
                        <a:buClr>
                          <a:srgbClr val="000099"/>
                        </a:buClr>
                        <a:defRPr sz="3200">
                          <a:solidFill>
                            <a:schemeClr val="tx1"/>
                          </a:solidFill>
                          <a:latin typeface="Arial Narrow" panose="020B0606020202030204" pitchFamily="34" charset="0"/>
                        </a:defRPr>
                      </a:lvl1pPr>
                      <a:lvl2pPr marL="742950" indent="-285750">
                        <a:spcBef>
                          <a:spcPct val="20000"/>
                        </a:spcBef>
                        <a:buClr>
                          <a:srgbClr val="000099"/>
                        </a:buClr>
                        <a:buFont typeface="CommonBullets" pitchFamily="34" charset="2"/>
                        <a:defRPr sz="2800">
                          <a:solidFill>
                            <a:schemeClr val="tx1"/>
                          </a:solidFill>
                          <a:latin typeface="Arial Narrow" panose="020B0606020202030204" pitchFamily="34" charset="0"/>
                        </a:defRPr>
                      </a:lvl2pPr>
                      <a:lvl3pPr marL="1143000" indent="-228600">
                        <a:spcBef>
                          <a:spcPct val="20000"/>
                        </a:spcBef>
                        <a:buClr>
                          <a:srgbClr val="000099"/>
                        </a:buClr>
                        <a:defRPr sz="2800">
                          <a:solidFill>
                            <a:schemeClr val="tx1"/>
                          </a:solidFill>
                          <a:latin typeface="Arial Narrow" panose="020B0606020202030204" pitchFamily="34" charset="0"/>
                        </a:defRPr>
                      </a:lvl3pPr>
                      <a:lvl4pPr marL="1600200" indent="-228600">
                        <a:spcBef>
                          <a:spcPct val="20000"/>
                        </a:spcBef>
                        <a:buClr>
                          <a:srgbClr val="000099"/>
                        </a:buClr>
                        <a:defRPr sz="2800">
                          <a:solidFill>
                            <a:schemeClr val="tx1"/>
                          </a:solidFill>
                          <a:latin typeface="Arial Narrow" panose="020B0606020202030204" pitchFamily="34" charset="0"/>
                        </a:defRPr>
                      </a:lvl4pPr>
                      <a:lvl5pPr marL="2057400" indent="-228600">
                        <a:spcBef>
                          <a:spcPct val="20000"/>
                        </a:spcBef>
                        <a:buClr>
                          <a:srgbClr val="000099"/>
                        </a:buClr>
                        <a:defRPr sz="28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defRPr sz="28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defRPr sz="28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defRPr sz="28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defRPr sz="2800">
                          <a:solidFill>
                            <a:schemeClr val="tx1"/>
                          </a:solidFill>
                          <a:latin typeface="Arial Narrow" panose="020B0606020202030204" pitchFamily="34" charset="0"/>
                        </a:defRPr>
                      </a:lvl9p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GB" altLang="en-US" sz="1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Welcome - today’s aim and housekeeping</a:t>
                      </a:r>
                    </a:p>
                  </a:txBody>
                  <a:tcPr marL="68582" marR="685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GB" altLang="en-US" sz="1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Paul</a:t>
                      </a:r>
                    </a:p>
                  </a:txBody>
                  <a:tcPr marL="68582" marR="685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328473">
                <a:tc>
                  <a:txBody>
                    <a:body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GB" altLang="en-US" sz="1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Review of developed functions</a:t>
                      </a:r>
                    </a:p>
                  </a:txBody>
                  <a:tcPr marL="68582" marR="685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GB" altLang="en-US" sz="1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Kari</a:t>
                      </a:r>
                    </a:p>
                  </a:txBody>
                  <a:tcPr marL="68582" marR="685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1"/>
                  </a:ext>
                </a:extLst>
              </a:tr>
              <a:tr h="328473">
                <a:tc>
                  <a:txBody>
                    <a:bodyPr/>
                    <a:lstStyle>
                      <a:lvl1pPr>
                        <a:spcBef>
                          <a:spcPct val="20000"/>
                        </a:spcBef>
                        <a:buClr>
                          <a:srgbClr val="000099"/>
                        </a:buClr>
                        <a:defRPr sz="3200">
                          <a:solidFill>
                            <a:schemeClr val="tx1"/>
                          </a:solidFill>
                          <a:latin typeface="Arial Narrow" panose="020B0606020202030204" pitchFamily="34" charset="0"/>
                        </a:defRPr>
                      </a:lvl1pPr>
                      <a:lvl2pPr marL="742950" indent="-285750">
                        <a:spcBef>
                          <a:spcPct val="20000"/>
                        </a:spcBef>
                        <a:buClr>
                          <a:srgbClr val="000099"/>
                        </a:buClr>
                        <a:buFont typeface="CommonBullets" pitchFamily="34" charset="2"/>
                        <a:defRPr sz="2800">
                          <a:solidFill>
                            <a:schemeClr val="tx1"/>
                          </a:solidFill>
                          <a:latin typeface="Arial Narrow" panose="020B0606020202030204" pitchFamily="34" charset="0"/>
                        </a:defRPr>
                      </a:lvl2pPr>
                      <a:lvl3pPr marL="1143000" indent="-228600">
                        <a:spcBef>
                          <a:spcPct val="20000"/>
                        </a:spcBef>
                        <a:buClr>
                          <a:srgbClr val="000099"/>
                        </a:buClr>
                        <a:defRPr sz="2800">
                          <a:solidFill>
                            <a:schemeClr val="tx1"/>
                          </a:solidFill>
                          <a:latin typeface="Arial Narrow" panose="020B0606020202030204" pitchFamily="34" charset="0"/>
                        </a:defRPr>
                      </a:lvl3pPr>
                      <a:lvl4pPr marL="1600200" indent="-228600">
                        <a:spcBef>
                          <a:spcPct val="20000"/>
                        </a:spcBef>
                        <a:buClr>
                          <a:srgbClr val="000099"/>
                        </a:buClr>
                        <a:defRPr sz="2800">
                          <a:solidFill>
                            <a:schemeClr val="tx1"/>
                          </a:solidFill>
                          <a:latin typeface="Arial Narrow" panose="020B0606020202030204" pitchFamily="34" charset="0"/>
                        </a:defRPr>
                      </a:lvl4pPr>
                      <a:lvl5pPr marL="2057400" indent="-228600">
                        <a:spcBef>
                          <a:spcPct val="20000"/>
                        </a:spcBef>
                        <a:buClr>
                          <a:srgbClr val="000099"/>
                        </a:buClr>
                        <a:defRPr sz="28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defRPr sz="28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defRPr sz="28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defRPr sz="28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defRPr sz="2800">
                          <a:solidFill>
                            <a:schemeClr val="tx1"/>
                          </a:solidFill>
                          <a:latin typeface="Arial Narrow" panose="020B0606020202030204" pitchFamily="34" charset="0"/>
                        </a:defRPr>
                      </a:lvl9p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GB" altLang="en-US" sz="1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Development in progress </a:t>
                      </a:r>
                    </a:p>
                  </a:txBody>
                  <a:tcPr marL="68582" marR="685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GB" altLang="en-US" sz="1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Kari</a:t>
                      </a:r>
                    </a:p>
                  </a:txBody>
                  <a:tcPr marL="68582" marR="685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2"/>
                  </a:ext>
                </a:extLst>
              </a:tr>
              <a:tr h="314047">
                <a:tc>
                  <a:txBody>
                    <a:bodyPr/>
                    <a:lstStyle>
                      <a:lvl1pPr>
                        <a:spcBef>
                          <a:spcPct val="20000"/>
                        </a:spcBef>
                        <a:buClr>
                          <a:srgbClr val="000099"/>
                        </a:buClr>
                        <a:defRPr sz="3200">
                          <a:solidFill>
                            <a:schemeClr val="tx1"/>
                          </a:solidFill>
                          <a:latin typeface="Arial Narrow" panose="020B0606020202030204" pitchFamily="34" charset="0"/>
                        </a:defRPr>
                      </a:lvl1pPr>
                      <a:lvl2pPr marL="742950" indent="-285750">
                        <a:spcBef>
                          <a:spcPct val="20000"/>
                        </a:spcBef>
                        <a:buClr>
                          <a:srgbClr val="000099"/>
                        </a:buClr>
                        <a:buFont typeface="CommonBullets" pitchFamily="34" charset="2"/>
                        <a:defRPr sz="2800">
                          <a:solidFill>
                            <a:schemeClr val="tx1"/>
                          </a:solidFill>
                          <a:latin typeface="Arial Narrow" panose="020B0606020202030204" pitchFamily="34" charset="0"/>
                        </a:defRPr>
                      </a:lvl2pPr>
                      <a:lvl3pPr marL="1143000" indent="-228600">
                        <a:spcBef>
                          <a:spcPct val="20000"/>
                        </a:spcBef>
                        <a:buClr>
                          <a:srgbClr val="000099"/>
                        </a:buClr>
                        <a:defRPr sz="2800">
                          <a:solidFill>
                            <a:schemeClr val="tx1"/>
                          </a:solidFill>
                          <a:latin typeface="Arial Narrow" panose="020B0606020202030204" pitchFamily="34" charset="0"/>
                        </a:defRPr>
                      </a:lvl3pPr>
                      <a:lvl4pPr marL="1600200" indent="-228600">
                        <a:spcBef>
                          <a:spcPct val="20000"/>
                        </a:spcBef>
                        <a:buClr>
                          <a:srgbClr val="000099"/>
                        </a:buClr>
                        <a:defRPr sz="2800">
                          <a:solidFill>
                            <a:schemeClr val="tx1"/>
                          </a:solidFill>
                          <a:latin typeface="Arial Narrow" panose="020B0606020202030204" pitchFamily="34" charset="0"/>
                        </a:defRPr>
                      </a:lvl4pPr>
                      <a:lvl5pPr marL="2057400" indent="-228600">
                        <a:spcBef>
                          <a:spcPct val="20000"/>
                        </a:spcBef>
                        <a:buClr>
                          <a:srgbClr val="000099"/>
                        </a:buClr>
                        <a:defRPr sz="28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defRPr sz="28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defRPr sz="28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defRPr sz="28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defRPr sz="2800">
                          <a:solidFill>
                            <a:schemeClr val="tx1"/>
                          </a:solidFill>
                          <a:latin typeface="Arial Narrow" panose="020B0606020202030204" pitchFamily="34" charset="0"/>
                        </a:defRPr>
                      </a:lvl9p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GB" altLang="en-US" sz="18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Future projects</a:t>
                      </a:r>
                      <a:endParaRPr kumimoji="0" lang="en-GB" altLang="en-US" sz="1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txBody>
                  <a:tcPr marL="68582" marR="685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GB" altLang="en-US" sz="1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Paul </a:t>
                      </a:r>
                    </a:p>
                  </a:txBody>
                  <a:tcPr marL="68582" marR="685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3"/>
                  </a:ext>
                </a:extLst>
              </a:tr>
              <a:tr h="328473">
                <a:tc>
                  <a:txBody>
                    <a:bodyPr/>
                    <a:lstStyle>
                      <a:lvl1pPr>
                        <a:spcBef>
                          <a:spcPct val="20000"/>
                        </a:spcBef>
                        <a:buClr>
                          <a:srgbClr val="000099"/>
                        </a:buClr>
                        <a:defRPr sz="3200">
                          <a:solidFill>
                            <a:schemeClr val="tx1"/>
                          </a:solidFill>
                          <a:latin typeface="Arial Narrow" panose="020B0606020202030204" pitchFamily="34" charset="0"/>
                        </a:defRPr>
                      </a:lvl1pPr>
                      <a:lvl2pPr marL="742950" indent="-285750">
                        <a:spcBef>
                          <a:spcPct val="20000"/>
                        </a:spcBef>
                        <a:buClr>
                          <a:srgbClr val="000099"/>
                        </a:buClr>
                        <a:buFont typeface="CommonBullets" pitchFamily="34" charset="2"/>
                        <a:defRPr sz="2800">
                          <a:solidFill>
                            <a:schemeClr val="tx1"/>
                          </a:solidFill>
                          <a:latin typeface="Arial Narrow" panose="020B0606020202030204" pitchFamily="34" charset="0"/>
                        </a:defRPr>
                      </a:lvl2pPr>
                      <a:lvl3pPr marL="1143000" indent="-228600">
                        <a:spcBef>
                          <a:spcPct val="20000"/>
                        </a:spcBef>
                        <a:buClr>
                          <a:srgbClr val="000099"/>
                        </a:buClr>
                        <a:defRPr sz="2800">
                          <a:solidFill>
                            <a:schemeClr val="tx1"/>
                          </a:solidFill>
                          <a:latin typeface="Arial Narrow" panose="020B0606020202030204" pitchFamily="34" charset="0"/>
                        </a:defRPr>
                      </a:lvl3pPr>
                      <a:lvl4pPr marL="1600200" indent="-228600">
                        <a:spcBef>
                          <a:spcPct val="20000"/>
                        </a:spcBef>
                        <a:buClr>
                          <a:srgbClr val="000099"/>
                        </a:buClr>
                        <a:defRPr sz="2800">
                          <a:solidFill>
                            <a:schemeClr val="tx1"/>
                          </a:solidFill>
                          <a:latin typeface="Arial Narrow" panose="020B0606020202030204" pitchFamily="34" charset="0"/>
                        </a:defRPr>
                      </a:lvl4pPr>
                      <a:lvl5pPr marL="2057400" indent="-228600">
                        <a:spcBef>
                          <a:spcPct val="20000"/>
                        </a:spcBef>
                        <a:buClr>
                          <a:srgbClr val="000099"/>
                        </a:buClr>
                        <a:defRPr sz="28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defRPr sz="28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defRPr sz="28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defRPr sz="28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defRPr sz="2800">
                          <a:solidFill>
                            <a:schemeClr val="tx1"/>
                          </a:solidFill>
                          <a:latin typeface="Arial Narrow" panose="020B0606020202030204" pitchFamily="34" charset="0"/>
                        </a:defRPr>
                      </a:lvl9p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GB" altLang="en-US" sz="1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Suggestions for future development  </a:t>
                      </a:r>
                    </a:p>
                  </a:txBody>
                  <a:tcPr marL="68582" marR="685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GB" altLang="en-US" sz="1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Jo</a:t>
                      </a:r>
                    </a:p>
                  </a:txBody>
                  <a:tcPr marL="68582" marR="685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4"/>
                  </a:ext>
                </a:extLst>
              </a:tr>
              <a:tr h="328473">
                <a:tc>
                  <a:txBody>
                    <a:bodyPr/>
                    <a:lstStyle>
                      <a:lvl1pPr>
                        <a:spcBef>
                          <a:spcPct val="20000"/>
                        </a:spcBef>
                        <a:buClr>
                          <a:srgbClr val="000099"/>
                        </a:buClr>
                        <a:defRPr sz="3200">
                          <a:solidFill>
                            <a:schemeClr val="tx1"/>
                          </a:solidFill>
                          <a:latin typeface="Arial Narrow" panose="020B0606020202030204" pitchFamily="34" charset="0"/>
                        </a:defRPr>
                      </a:lvl1pPr>
                      <a:lvl2pPr marL="742950" indent="-285750">
                        <a:spcBef>
                          <a:spcPct val="20000"/>
                        </a:spcBef>
                        <a:buClr>
                          <a:srgbClr val="000099"/>
                        </a:buClr>
                        <a:buFont typeface="CommonBullets" pitchFamily="34" charset="2"/>
                        <a:defRPr sz="2800">
                          <a:solidFill>
                            <a:schemeClr val="tx1"/>
                          </a:solidFill>
                          <a:latin typeface="Arial Narrow" panose="020B0606020202030204" pitchFamily="34" charset="0"/>
                        </a:defRPr>
                      </a:lvl2pPr>
                      <a:lvl3pPr marL="1143000" indent="-228600">
                        <a:spcBef>
                          <a:spcPct val="20000"/>
                        </a:spcBef>
                        <a:buClr>
                          <a:srgbClr val="000099"/>
                        </a:buClr>
                        <a:defRPr sz="2800">
                          <a:solidFill>
                            <a:schemeClr val="tx1"/>
                          </a:solidFill>
                          <a:latin typeface="Arial Narrow" panose="020B0606020202030204" pitchFamily="34" charset="0"/>
                        </a:defRPr>
                      </a:lvl3pPr>
                      <a:lvl4pPr marL="1600200" indent="-228600">
                        <a:spcBef>
                          <a:spcPct val="20000"/>
                        </a:spcBef>
                        <a:buClr>
                          <a:srgbClr val="000099"/>
                        </a:buClr>
                        <a:defRPr sz="2800">
                          <a:solidFill>
                            <a:schemeClr val="tx1"/>
                          </a:solidFill>
                          <a:latin typeface="Arial Narrow" panose="020B0606020202030204" pitchFamily="34" charset="0"/>
                        </a:defRPr>
                      </a:lvl4pPr>
                      <a:lvl5pPr marL="2057400" indent="-228600">
                        <a:spcBef>
                          <a:spcPct val="20000"/>
                        </a:spcBef>
                        <a:buClr>
                          <a:srgbClr val="000099"/>
                        </a:buClr>
                        <a:defRPr sz="28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defRPr sz="28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defRPr sz="28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defRPr sz="28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defRPr sz="2800">
                          <a:solidFill>
                            <a:schemeClr val="tx1"/>
                          </a:solidFill>
                          <a:latin typeface="Arial Narrow" panose="020B0606020202030204" pitchFamily="34" charset="0"/>
                        </a:defRPr>
                      </a:lvl9p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GB" altLang="en-US" sz="1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Lunch</a:t>
                      </a:r>
                    </a:p>
                  </a:txBody>
                  <a:tcPr marL="68582" marR="685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GB" altLang="en-US" sz="1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All</a:t>
                      </a:r>
                    </a:p>
                  </a:txBody>
                  <a:tcPr marL="68582" marR="685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5"/>
                  </a:ext>
                </a:extLst>
              </a:tr>
              <a:tr h="328473">
                <a:tc>
                  <a:txBody>
                    <a:bodyPr/>
                    <a:lstStyle>
                      <a:lvl1pPr>
                        <a:spcBef>
                          <a:spcPct val="20000"/>
                        </a:spcBef>
                        <a:buClr>
                          <a:srgbClr val="000099"/>
                        </a:buClr>
                        <a:defRPr sz="3200">
                          <a:solidFill>
                            <a:schemeClr val="tx1"/>
                          </a:solidFill>
                          <a:latin typeface="Arial Narrow" panose="020B0606020202030204" pitchFamily="34" charset="0"/>
                        </a:defRPr>
                      </a:lvl1pPr>
                      <a:lvl2pPr marL="742950" indent="-285750">
                        <a:spcBef>
                          <a:spcPct val="20000"/>
                        </a:spcBef>
                        <a:buClr>
                          <a:srgbClr val="000099"/>
                        </a:buClr>
                        <a:buFont typeface="CommonBullets" pitchFamily="34" charset="2"/>
                        <a:defRPr sz="2800">
                          <a:solidFill>
                            <a:schemeClr val="tx1"/>
                          </a:solidFill>
                          <a:latin typeface="Arial Narrow" panose="020B0606020202030204" pitchFamily="34" charset="0"/>
                        </a:defRPr>
                      </a:lvl2pPr>
                      <a:lvl3pPr marL="1143000" indent="-228600">
                        <a:spcBef>
                          <a:spcPct val="20000"/>
                        </a:spcBef>
                        <a:buClr>
                          <a:srgbClr val="000099"/>
                        </a:buClr>
                        <a:defRPr sz="2800">
                          <a:solidFill>
                            <a:schemeClr val="tx1"/>
                          </a:solidFill>
                          <a:latin typeface="Arial Narrow" panose="020B0606020202030204" pitchFamily="34" charset="0"/>
                        </a:defRPr>
                      </a:lvl3pPr>
                      <a:lvl4pPr marL="1600200" indent="-228600">
                        <a:spcBef>
                          <a:spcPct val="20000"/>
                        </a:spcBef>
                        <a:buClr>
                          <a:srgbClr val="000099"/>
                        </a:buClr>
                        <a:defRPr sz="2800">
                          <a:solidFill>
                            <a:schemeClr val="tx1"/>
                          </a:solidFill>
                          <a:latin typeface="Arial Narrow" panose="020B0606020202030204" pitchFamily="34" charset="0"/>
                        </a:defRPr>
                      </a:lvl4pPr>
                      <a:lvl5pPr marL="2057400" indent="-228600">
                        <a:spcBef>
                          <a:spcPct val="20000"/>
                        </a:spcBef>
                        <a:buClr>
                          <a:srgbClr val="000099"/>
                        </a:buClr>
                        <a:defRPr sz="28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defRPr sz="28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defRPr sz="28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defRPr sz="28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defRPr sz="2800">
                          <a:solidFill>
                            <a:schemeClr val="tx1"/>
                          </a:solidFill>
                          <a:latin typeface="Arial Narrow" panose="020B0606020202030204" pitchFamily="34" charset="0"/>
                        </a:defRPr>
                      </a:lvl9p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GB" altLang="en-US" sz="18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Voting</a:t>
                      </a:r>
                      <a:endParaRPr kumimoji="0" lang="en-GB" altLang="en-US" sz="1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txBody>
                  <a:tcPr marL="68582" marR="685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GB" altLang="en-US" sz="1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Jo</a:t>
                      </a:r>
                    </a:p>
                  </a:txBody>
                  <a:tcPr marL="68582" marR="685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6"/>
                  </a:ext>
                </a:extLst>
              </a:tr>
              <a:tr h="307883">
                <a:tc>
                  <a:txBody>
                    <a:bodyPr/>
                    <a:lstStyle>
                      <a:lvl1pPr>
                        <a:spcBef>
                          <a:spcPct val="20000"/>
                        </a:spcBef>
                        <a:buClr>
                          <a:srgbClr val="000099"/>
                        </a:buClr>
                        <a:defRPr sz="3200">
                          <a:solidFill>
                            <a:schemeClr val="tx1"/>
                          </a:solidFill>
                          <a:latin typeface="Arial Narrow" panose="020B0606020202030204" pitchFamily="34" charset="0"/>
                        </a:defRPr>
                      </a:lvl1pPr>
                      <a:lvl2pPr marL="742950" indent="-285750">
                        <a:spcBef>
                          <a:spcPct val="20000"/>
                        </a:spcBef>
                        <a:buClr>
                          <a:srgbClr val="000099"/>
                        </a:buClr>
                        <a:buFont typeface="CommonBullets" pitchFamily="34" charset="2"/>
                        <a:defRPr sz="2800">
                          <a:solidFill>
                            <a:schemeClr val="tx1"/>
                          </a:solidFill>
                          <a:latin typeface="Arial Narrow" panose="020B0606020202030204" pitchFamily="34" charset="0"/>
                        </a:defRPr>
                      </a:lvl2pPr>
                      <a:lvl3pPr marL="1143000" indent="-228600">
                        <a:spcBef>
                          <a:spcPct val="20000"/>
                        </a:spcBef>
                        <a:buClr>
                          <a:srgbClr val="000099"/>
                        </a:buClr>
                        <a:defRPr sz="2800">
                          <a:solidFill>
                            <a:schemeClr val="tx1"/>
                          </a:solidFill>
                          <a:latin typeface="Arial Narrow" panose="020B0606020202030204" pitchFamily="34" charset="0"/>
                        </a:defRPr>
                      </a:lvl3pPr>
                      <a:lvl4pPr marL="1600200" indent="-228600">
                        <a:spcBef>
                          <a:spcPct val="20000"/>
                        </a:spcBef>
                        <a:buClr>
                          <a:srgbClr val="000099"/>
                        </a:buClr>
                        <a:defRPr sz="2800">
                          <a:solidFill>
                            <a:schemeClr val="tx1"/>
                          </a:solidFill>
                          <a:latin typeface="Arial Narrow" panose="020B0606020202030204" pitchFamily="34" charset="0"/>
                        </a:defRPr>
                      </a:lvl4pPr>
                      <a:lvl5pPr marL="2057400" indent="-228600">
                        <a:spcBef>
                          <a:spcPct val="20000"/>
                        </a:spcBef>
                        <a:buClr>
                          <a:srgbClr val="000099"/>
                        </a:buClr>
                        <a:defRPr sz="28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defRPr sz="28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defRPr sz="28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defRPr sz="28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defRPr sz="2800">
                          <a:solidFill>
                            <a:schemeClr val="tx1"/>
                          </a:solidFill>
                          <a:latin typeface="Arial Narrow" panose="020B0606020202030204" pitchFamily="34" charset="0"/>
                        </a:defRPr>
                      </a:lvl9p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GB" altLang="en-US" sz="18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Ofsted</a:t>
                      </a:r>
                      <a:endParaRPr kumimoji="0" lang="en-GB" altLang="en-US" sz="1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txBody>
                  <a:tcPr marL="68582" marR="685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GB" altLang="en-US" sz="1800" b="1" i="0" u="none" strike="noStrike" cap="none" normalizeH="0" baseline="0" dirty="0" smtClean="0">
                          <a:ln>
                            <a:noFill/>
                          </a:ln>
                          <a:solidFill>
                            <a:srgbClr val="FFFFFF"/>
                          </a:solidFill>
                          <a:effectLst/>
                          <a:latin typeface="Calibri" panose="020F0502020204030204" pitchFamily="34" charset="0"/>
                          <a:cs typeface="Calibri" panose="020F0502020204030204" pitchFamily="34" charset="0"/>
                        </a:rPr>
                        <a:t>Kari &amp; Jo M</a:t>
                      </a:r>
                      <a:endParaRPr kumimoji="0" lang="en-GB" altLang="en-US" sz="1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txBody>
                  <a:tcPr marL="68582" marR="685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7"/>
                  </a:ext>
                </a:extLst>
              </a:tr>
              <a:tr h="328473">
                <a:tc>
                  <a:txBody>
                    <a:bodyPr/>
                    <a:lstStyle>
                      <a:lvl1pPr>
                        <a:spcBef>
                          <a:spcPct val="20000"/>
                        </a:spcBef>
                        <a:buClr>
                          <a:srgbClr val="000099"/>
                        </a:buClr>
                        <a:defRPr sz="3200">
                          <a:solidFill>
                            <a:schemeClr val="tx1"/>
                          </a:solidFill>
                          <a:latin typeface="Arial Narrow" panose="020B0606020202030204" pitchFamily="34" charset="0"/>
                        </a:defRPr>
                      </a:lvl1pPr>
                      <a:lvl2pPr marL="742950" indent="-285750">
                        <a:spcBef>
                          <a:spcPct val="20000"/>
                        </a:spcBef>
                        <a:buClr>
                          <a:srgbClr val="000099"/>
                        </a:buClr>
                        <a:buFont typeface="CommonBullets" pitchFamily="34" charset="2"/>
                        <a:defRPr sz="2800">
                          <a:solidFill>
                            <a:schemeClr val="tx1"/>
                          </a:solidFill>
                          <a:latin typeface="Arial Narrow" panose="020B0606020202030204" pitchFamily="34" charset="0"/>
                        </a:defRPr>
                      </a:lvl2pPr>
                      <a:lvl3pPr marL="1143000" indent="-228600">
                        <a:spcBef>
                          <a:spcPct val="20000"/>
                        </a:spcBef>
                        <a:buClr>
                          <a:srgbClr val="000099"/>
                        </a:buClr>
                        <a:defRPr sz="2800">
                          <a:solidFill>
                            <a:schemeClr val="tx1"/>
                          </a:solidFill>
                          <a:latin typeface="Arial Narrow" panose="020B0606020202030204" pitchFamily="34" charset="0"/>
                        </a:defRPr>
                      </a:lvl3pPr>
                      <a:lvl4pPr marL="1600200" indent="-228600">
                        <a:spcBef>
                          <a:spcPct val="20000"/>
                        </a:spcBef>
                        <a:buClr>
                          <a:srgbClr val="000099"/>
                        </a:buClr>
                        <a:defRPr sz="2800">
                          <a:solidFill>
                            <a:schemeClr val="tx1"/>
                          </a:solidFill>
                          <a:latin typeface="Arial Narrow" panose="020B0606020202030204" pitchFamily="34" charset="0"/>
                        </a:defRPr>
                      </a:lvl4pPr>
                      <a:lvl5pPr marL="2057400" indent="-228600">
                        <a:spcBef>
                          <a:spcPct val="20000"/>
                        </a:spcBef>
                        <a:buClr>
                          <a:srgbClr val="000099"/>
                        </a:buClr>
                        <a:defRPr sz="28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defRPr sz="28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defRPr sz="28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defRPr sz="28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defRPr sz="2800">
                          <a:solidFill>
                            <a:schemeClr val="tx1"/>
                          </a:solidFill>
                          <a:latin typeface="Arial Narrow" panose="020B0606020202030204" pitchFamily="34" charset="0"/>
                        </a:defRPr>
                      </a:lvl9p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GB" altLang="en-US" sz="1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Close </a:t>
                      </a:r>
                    </a:p>
                  </a:txBody>
                  <a:tcPr marL="68582" marR="685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en-GB" altLang="en-US" sz="1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Paul</a:t>
                      </a:r>
                    </a:p>
                  </a:txBody>
                  <a:tcPr marL="68582" marR="6858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8"/>
                  </a:ext>
                </a:extLst>
              </a:tr>
            </a:tbl>
          </a:graphicData>
        </a:graphic>
      </p:graphicFrame>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xmlns="" id="{568C2233-6223-4AE5-8322-BDE340E59742}"/>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48131" name="Rectangle 3">
            <a:extLst>
              <a:ext uri="{FF2B5EF4-FFF2-40B4-BE49-F238E27FC236}">
                <a16:creationId xmlns:a16="http://schemas.microsoft.com/office/drawing/2014/main" xmlns="" id="{9AAC3C40-7660-4155-91A6-4E7F32C400B3}"/>
              </a:ext>
            </a:extLst>
          </p:cNvPr>
          <p:cNvSpPr>
            <a:spLocks noChangeArrowheads="1"/>
          </p:cNvSpPr>
          <p:nvPr/>
        </p:nvSpPr>
        <p:spPr bwMode="auto">
          <a:xfrm>
            <a:off x="0" y="2933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lgn="ctr">
              <a:buClr>
                <a:srgbClr val="003399"/>
              </a:buClr>
              <a:buSzPct val="125000"/>
            </a:pPr>
            <a:endParaRPr lang="en-US" altLang="en-US" sz="2400" dirty="0">
              <a:latin typeface="Arial" panose="020B0604020202020204" pitchFamily="34" charset="0"/>
            </a:endParaRPr>
          </a:p>
        </p:txBody>
      </p:sp>
      <p:sp>
        <p:nvSpPr>
          <p:cNvPr id="48132" name="Rectangle 23">
            <a:extLst>
              <a:ext uri="{FF2B5EF4-FFF2-40B4-BE49-F238E27FC236}">
                <a16:creationId xmlns:a16="http://schemas.microsoft.com/office/drawing/2014/main" xmlns="" id="{C7D7917A-2688-40F2-9179-401F6756ED42}"/>
              </a:ext>
            </a:extLst>
          </p:cNvPr>
          <p:cNvSpPr>
            <a:spLocks noChangeArrowheads="1"/>
          </p:cNvSpPr>
          <p:nvPr/>
        </p:nvSpPr>
        <p:spPr bwMode="auto">
          <a:xfrm>
            <a:off x="0" y="13352463"/>
            <a:ext cx="2484438"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1200" dirty="0">
                <a:latin typeface="Calibri" panose="020F0502020204030204" pitchFamily="34" charset="0"/>
                <a:ea typeface="Calibri" panose="020F0502020204030204" pitchFamily="34" charset="0"/>
                <a:cs typeface="Times New Roman" panose="02020603050405020304" pitchFamily="18" charset="0"/>
              </a:rPr>
              <a:t>   </a:t>
            </a:r>
            <a:r>
              <a:rPr lang="en-GB" altLang="en-US" sz="1100" dirty="0">
                <a:latin typeface="Calibri" panose="020F0502020204030204" pitchFamily="34" charset="0"/>
                <a:ea typeface="Calibri" panose="020F0502020204030204" pitchFamily="34" charset="0"/>
                <a:cs typeface="Times New Roman" panose="02020603050405020304" pitchFamily="18" charset="0"/>
              </a:rPr>
              <a:t>         </a:t>
            </a:r>
            <a:endParaRPr lang="en-GB" altLang="en-US" sz="2400" dirty="0">
              <a:latin typeface="Arial" panose="020B0604020202020204" pitchFamily="34" charset="0"/>
              <a:ea typeface="Calibri" panose="020F0502020204030204" pitchFamily="34" charset="0"/>
              <a:cs typeface="Times New Roman" panose="02020603050405020304" pitchFamily="18" charset="0"/>
            </a:endParaRPr>
          </a:p>
        </p:txBody>
      </p:sp>
      <p:sp>
        <p:nvSpPr>
          <p:cNvPr id="48133" name="Rectangle 24">
            <a:extLst>
              <a:ext uri="{FF2B5EF4-FFF2-40B4-BE49-F238E27FC236}">
                <a16:creationId xmlns:a16="http://schemas.microsoft.com/office/drawing/2014/main" xmlns="" id="{D5633145-A805-40F9-9134-8F229B3220FA}"/>
              </a:ext>
            </a:extLst>
          </p:cNvPr>
          <p:cNvSpPr>
            <a:spLocks noChangeArrowheads="1"/>
          </p:cNvSpPr>
          <p:nvPr/>
        </p:nvSpPr>
        <p:spPr bwMode="auto">
          <a:xfrm>
            <a:off x="0" y="14036675"/>
            <a:ext cx="2484438"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1100" dirty="0">
                <a:latin typeface="Calibri" panose="020F0502020204030204" pitchFamily="34" charset="0"/>
                <a:ea typeface="Calibri" panose="020F0502020204030204" pitchFamily="34" charset="0"/>
                <a:cs typeface="Times New Roman" panose="02020603050405020304" pitchFamily="18" charset="0"/>
              </a:rPr>
              <a:t>          </a:t>
            </a:r>
            <a:endParaRPr lang="en-GB" altLang="en-US" sz="2400" dirty="0">
              <a:latin typeface="Arial" panose="020B0604020202020204" pitchFamily="34" charset="0"/>
              <a:ea typeface="Calibri" panose="020F0502020204030204" pitchFamily="34" charset="0"/>
              <a:cs typeface="Times New Roman" panose="02020603050405020304" pitchFamily="18" charset="0"/>
            </a:endParaRPr>
          </a:p>
        </p:txBody>
      </p:sp>
      <p:sp>
        <p:nvSpPr>
          <p:cNvPr id="48134" name="Rectangle 26">
            <a:extLst>
              <a:ext uri="{FF2B5EF4-FFF2-40B4-BE49-F238E27FC236}">
                <a16:creationId xmlns:a16="http://schemas.microsoft.com/office/drawing/2014/main" xmlns="" id="{05F3E31D-6C22-4EEA-B0A9-8551B6439C51}"/>
              </a:ext>
            </a:extLst>
          </p:cNvPr>
          <p:cNvSpPr>
            <a:spLocks noChangeArrowheads="1"/>
          </p:cNvSpPr>
          <p:nvPr/>
        </p:nvSpPr>
        <p:spPr bwMode="auto">
          <a:xfrm>
            <a:off x="0" y="15789275"/>
            <a:ext cx="2484438"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1100" dirty="0">
                <a:latin typeface="Arial" panose="020B0604020202020204" pitchFamily="34" charset="0"/>
                <a:ea typeface="Calibri" panose="020F0502020204030204" pitchFamily="34" charset="0"/>
                <a:cs typeface="Consolas" panose="020B0609020204030204" pitchFamily="49" charset="0"/>
              </a:rPr>
              <a:t>            </a:t>
            </a:r>
            <a:endParaRPr lang="en-GB" altLang="en-US" sz="2400" dirty="0">
              <a:latin typeface="Arial" panose="020B0604020202020204" pitchFamily="34" charset="0"/>
              <a:ea typeface="Calibri" panose="020F0502020204030204" pitchFamily="34" charset="0"/>
              <a:cs typeface="Consolas" panose="020B0609020204030204" pitchFamily="49" charset="0"/>
            </a:endParaRPr>
          </a:p>
        </p:txBody>
      </p:sp>
      <p:sp>
        <p:nvSpPr>
          <p:cNvPr id="48135" name="Rectangle 27">
            <a:extLst>
              <a:ext uri="{FF2B5EF4-FFF2-40B4-BE49-F238E27FC236}">
                <a16:creationId xmlns:a16="http://schemas.microsoft.com/office/drawing/2014/main" xmlns="" id="{03C236E8-8339-41A1-9924-8C7D8DCC82F8}"/>
              </a:ext>
            </a:extLst>
          </p:cNvPr>
          <p:cNvSpPr>
            <a:spLocks noChangeArrowheads="1"/>
          </p:cNvSpPr>
          <p:nvPr/>
        </p:nvSpPr>
        <p:spPr bwMode="auto">
          <a:xfrm>
            <a:off x="0" y="16964025"/>
            <a:ext cx="2484438"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48136" name="Rectangle 12">
            <a:extLst>
              <a:ext uri="{FF2B5EF4-FFF2-40B4-BE49-F238E27FC236}">
                <a16:creationId xmlns:a16="http://schemas.microsoft.com/office/drawing/2014/main" xmlns="" id="{4383D5DF-0232-43E2-8AD4-30C79E2DBEF6}"/>
              </a:ext>
            </a:extLst>
          </p:cNvPr>
          <p:cNvSpPr>
            <a:spLocks noChangeArrowheads="1"/>
          </p:cNvSpPr>
          <p:nvPr/>
        </p:nvSpPr>
        <p:spPr bwMode="auto">
          <a:xfrm>
            <a:off x="0" y="20097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48139" name="Rectangle 14">
            <a:extLst>
              <a:ext uri="{FF2B5EF4-FFF2-40B4-BE49-F238E27FC236}">
                <a16:creationId xmlns:a16="http://schemas.microsoft.com/office/drawing/2014/main" xmlns="" id="{8243CCEA-E01A-4839-89CF-05175B242B9F}"/>
              </a:ext>
            </a:extLst>
          </p:cNvPr>
          <p:cNvSpPr>
            <a:spLocks noChangeArrowheads="1"/>
          </p:cNvSpPr>
          <p:nvPr/>
        </p:nvSpPr>
        <p:spPr bwMode="auto">
          <a:xfrm>
            <a:off x="2771775" y="4532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48140" name="TextBox 5">
            <a:extLst>
              <a:ext uri="{FF2B5EF4-FFF2-40B4-BE49-F238E27FC236}">
                <a16:creationId xmlns:a16="http://schemas.microsoft.com/office/drawing/2014/main" xmlns="" id="{635D15E8-E5B9-4B82-87BD-A9B096922597}"/>
              </a:ext>
            </a:extLst>
          </p:cNvPr>
          <p:cNvSpPr txBox="1">
            <a:spLocks noChangeArrowheads="1"/>
          </p:cNvSpPr>
          <p:nvPr/>
        </p:nvSpPr>
        <p:spPr bwMode="auto">
          <a:xfrm>
            <a:off x="4298950" y="520700"/>
            <a:ext cx="25556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2400" dirty="0">
                <a:latin typeface="Calibri" panose="020F0502020204030204" pitchFamily="34" charset="0"/>
                <a:cs typeface="Calibri" panose="020F0502020204030204" pitchFamily="34" charset="0"/>
              </a:rPr>
              <a:t>Email notifications</a:t>
            </a:r>
          </a:p>
        </p:txBody>
      </p:sp>
      <p:sp>
        <p:nvSpPr>
          <p:cNvPr id="2" name="Rectangle 1"/>
          <p:cNvSpPr/>
          <p:nvPr/>
        </p:nvSpPr>
        <p:spPr>
          <a:xfrm>
            <a:off x="3077344" y="1044412"/>
            <a:ext cx="5884912" cy="4825937"/>
          </a:xfrm>
          <a:prstGeom prst="rect">
            <a:avLst/>
          </a:prstGeom>
        </p:spPr>
        <p:txBody>
          <a:bodyPr wrap="square">
            <a:spAutoFit/>
          </a:bodyPr>
          <a:lstStyle/>
          <a:p>
            <a:pPr>
              <a:lnSpc>
                <a:spcPct val="115000"/>
              </a:lnSpc>
              <a:spcAft>
                <a:spcPts val="1000"/>
              </a:spcAft>
            </a:pPr>
            <a:r>
              <a:rPr lang="en-GB" sz="1400" u="sng" dirty="0">
                <a:latin typeface="Calibri" panose="020F0502020204030204" pitchFamily="34" charset="0"/>
                <a:ea typeface="Calibri" panose="020F0502020204030204" pitchFamily="34" charset="0"/>
                <a:cs typeface="Calibri" panose="020F0502020204030204" pitchFamily="34" charset="0"/>
              </a:rPr>
              <a:t>New default option to set centre default so that e-mails into the system go to the assessor</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b="0" dirty="0">
                <a:latin typeface="Calibri" panose="020F0502020204030204" pitchFamily="34" charset="0"/>
                <a:ea typeface="Calibri" panose="020F0502020204030204" pitchFamily="34" charset="0"/>
                <a:cs typeface="Calibri" panose="020F0502020204030204" pitchFamily="34" charset="0"/>
              </a:rPr>
              <a:t>A while ago, we made a change, requested by the user group, so learners could choose where their emails into the system went, either to themselves or their assessor. The default setting at centre level for all new learners was so that the learner’s emails went to themselves but this could be changed by the learner if required in the Personal Details tab.</a:t>
            </a:r>
            <a:endParaRPr lang="en-GB" sz="1400" b="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b="0" dirty="0">
                <a:latin typeface="Calibri" panose="020F0502020204030204" pitchFamily="34" charset="0"/>
                <a:ea typeface="Calibri" panose="020F0502020204030204" pitchFamily="34" charset="0"/>
                <a:cs typeface="Calibri" panose="020F0502020204030204" pitchFamily="34" charset="0"/>
              </a:rPr>
              <a:t>We have added a switch which allows for the default for new learners added to the system to be set for either learner emails go to the learner as before, or now the learners emails go to the assessor.  The individual learners can still change this preference in the Personal Details tab as before.</a:t>
            </a:r>
            <a:endParaRPr lang="en-GB" sz="1400" b="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b="0" dirty="0">
                <a:latin typeface="Calibri" panose="020F0502020204030204" pitchFamily="34" charset="0"/>
                <a:ea typeface="Calibri" panose="020F0502020204030204" pitchFamily="34" charset="0"/>
                <a:cs typeface="Calibri" panose="020F0502020204030204" pitchFamily="34" charset="0"/>
              </a:rPr>
              <a:t>Please let </a:t>
            </a:r>
            <a:r>
              <a:rPr lang="en-GB" sz="1400" b="0" dirty="0" err="1">
                <a:latin typeface="Calibri" panose="020F0502020204030204" pitchFamily="34" charset="0"/>
                <a:ea typeface="Calibri" panose="020F0502020204030204" pitchFamily="34" charset="0"/>
                <a:cs typeface="Calibri" panose="020F0502020204030204" pitchFamily="34" charset="0"/>
              </a:rPr>
              <a:t>SkillWise</a:t>
            </a:r>
            <a:r>
              <a:rPr lang="en-GB" sz="1400" b="0" dirty="0">
                <a:latin typeface="Calibri" panose="020F0502020204030204" pitchFamily="34" charset="0"/>
                <a:ea typeface="Calibri" panose="020F0502020204030204" pitchFamily="34" charset="0"/>
                <a:cs typeface="Calibri" panose="020F0502020204030204" pitchFamily="34" charset="0"/>
              </a:rPr>
              <a:t> know if you require your default setting to be changed from:</a:t>
            </a:r>
            <a:endParaRPr lang="en-GB" sz="1400" b="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b="0" dirty="0">
                <a:latin typeface="Calibri" panose="020F0502020204030204" pitchFamily="34" charset="0"/>
                <a:ea typeface="Calibri" panose="020F0502020204030204" pitchFamily="34" charset="0"/>
                <a:cs typeface="Calibri" panose="020F0502020204030204" pitchFamily="34" charset="0"/>
              </a:rPr>
              <a:t>Learner to learner’s e-portfolio (your current default setting)</a:t>
            </a:r>
            <a:endParaRPr lang="en-GB" sz="1400" b="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b="0" dirty="0">
                <a:latin typeface="Calibri" panose="020F0502020204030204" pitchFamily="34" charset="0"/>
                <a:ea typeface="Calibri" panose="020F0502020204030204" pitchFamily="34" charset="0"/>
                <a:cs typeface="Calibri" panose="020F0502020204030204" pitchFamily="34" charset="0"/>
              </a:rPr>
              <a:t>To </a:t>
            </a:r>
            <a:endParaRPr lang="en-GB" sz="1400" b="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b="0" dirty="0">
                <a:latin typeface="Calibri" panose="020F0502020204030204" pitchFamily="34" charset="0"/>
                <a:ea typeface="Calibri" panose="020F0502020204030204" pitchFamily="34" charset="0"/>
                <a:cs typeface="Calibri" panose="020F0502020204030204" pitchFamily="34" charset="0"/>
              </a:rPr>
              <a:t>Learner to assessor’s e-portfolio (the new option)</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357544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xmlns="" id="{D8973402-45FF-4FC0-B08F-DF8EFD0FBC62}"/>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3556" name="Rectangle 7">
            <a:extLst>
              <a:ext uri="{FF2B5EF4-FFF2-40B4-BE49-F238E27FC236}">
                <a16:creationId xmlns:a16="http://schemas.microsoft.com/office/drawing/2014/main" xmlns="" id="{79C81696-2798-4A72-8D40-FDE73671BC91}"/>
              </a:ext>
            </a:extLst>
          </p:cNvPr>
          <p:cNvSpPr>
            <a:spLocks noChangeArrowheads="1"/>
          </p:cNvSpPr>
          <p:nvPr/>
        </p:nvSpPr>
        <p:spPr bwMode="auto">
          <a:xfrm>
            <a:off x="0" y="426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23557" name="TextBox 1">
            <a:extLst>
              <a:ext uri="{FF2B5EF4-FFF2-40B4-BE49-F238E27FC236}">
                <a16:creationId xmlns:a16="http://schemas.microsoft.com/office/drawing/2014/main" xmlns="" id="{449288F7-C963-4081-B739-A0CE4738373B}"/>
              </a:ext>
            </a:extLst>
          </p:cNvPr>
          <p:cNvSpPr txBox="1">
            <a:spLocks noChangeArrowheads="1"/>
          </p:cNvSpPr>
          <p:nvPr/>
        </p:nvSpPr>
        <p:spPr bwMode="auto">
          <a:xfrm>
            <a:off x="4538836" y="548680"/>
            <a:ext cx="2111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2400" dirty="0" smtClean="0">
                <a:latin typeface="Calibri" panose="020F0502020204030204" pitchFamily="34" charset="0"/>
                <a:cs typeface="Calibri" panose="020F0502020204030204" pitchFamily="34" charset="0"/>
              </a:rPr>
              <a:t>Expert Witness</a:t>
            </a:r>
            <a:endParaRPr lang="en-GB" altLang="en-US" sz="2400" dirty="0">
              <a:latin typeface="Calibri" panose="020F0502020204030204" pitchFamily="34" charset="0"/>
              <a:cs typeface="Calibri" panose="020F0502020204030204" pitchFamily="34" charset="0"/>
            </a:endParaRPr>
          </a:p>
        </p:txBody>
      </p:sp>
      <p:sp>
        <p:nvSpPr>
          <p:cNvPr id="2" name="Rectangle 2"/>
          <p:cNvSpPr>
            <a:spLocks noChangeArrowheads="1"/>
          </p:cNvSpPr>
          <p:nvPr/>
        </p:nvSpPr>
        <p:spPr bwMode="auto">
          <a:xfrm>
            <a:off x="2895600" y="1361724"/>
            <a:ext cx="5996880"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sng"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 new pop-up reminder for Expert Witness if they have not left comments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Expert Witnesses now have a pop up reminder, when they are approving or rejecting an evidence item, if they have not left any comments. The message says ‘You have not left a comment. Click cancel if you want to continue working on this evidence before saving it.’</a:t>
            </a:r>
            <a:endParaRPr kumimoji="0" lang="en-GB" altLang="en-US" sz="1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4577"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8073" y="3084824"/>
            <a:ext cx="4953000"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5233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xmlns="" id="{D8973402-45FF-4FC0-B08F-DF8EFD0FBC62}"/>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3556" name="Rectangle 7">
            <a:extLst>
              <a:ext uri="{FF2B5EF4-FFF2-40B4-BE49-F238E27FC236}">
                <a16:creationId xmlns:a16="http://schemas.microsoft.com/office/drawing/2014/main" xmlns="" id="{79C81696-2798-4A72-8D40-FDE73671BC91}"/>
              </a:ext>
            </a:extLst>
          </p:cNvPr>
          <p:cNvSpPr>
            <a:spLocks noChangeArrowheads="1"/>
          </p:cNvSpPr>
          <p:nvPr/>
        </p:nvSpPr>
        <p:spPr bwMode="auto">
          <a:xfrm>
            <a:off x="0" y="426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23557" name="TextBox 1">
            <a:extLst>
              <a:ext uri="{FF2B5EF4-FFF2-40B4-BE49-F238E27FC236}">
                <a16:creationId xmlns:a16="http://schemas.microsoft.com/office/drawing/2014/main" xmlns="" id="{449288F7-C963-4081-B739-A0CE4738373B}"/>
              </a:ext>
            </a:extLst>
          </p:cNvPr>
          <p:cNvSpPr txBox="1">
            <a:spLocks noChangeArrowheads="1"/>
          </p:cNvSpPr>
          <p:nvPr/>
        </p:nvSpPr>
        <p:spPr bwMode="auto">
          <a:xfrm>
            <a:off x="4283968" y="404664"/>
            <a:ext cx="25925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2400" dirty="0" smtClean="0">
                <a:latin typeface="Calibri" panose="020F0502020204030204" pitchFamily="34" charset="0"/>
                <a:cs typeface="Calibri" panose="020F0502020204030204" pitchFamily="34" charset="0"/>
              </a:rPr>
              <a:t>Email Notifications</a:t>
            </a:r>
            <a:endParaRPr lang="en-GB" altLang="en-US" sz="2400" dirty="0">
              <a:latin typeface="Calibri" panose="020F0502020204030204" pitchFamily="34" charset="0"/>
              <a:cs typeface="Calibri" panose="020F0502020204030204" pitchFamily="34" charset="0"/>
            </a:endParaRPr>
          </a:p>
        </p:txBody>
      </p:sp>
      <p:sp>
        <p:nvSpPr>
          <p:cNvPr id="2" name="Rectangle 2"/>
          <p:cNvSpPr>
            <a:spLocks noChangeArrowheads="1"/>
          </p:cNvSpPr>
          <p:nvPr/>
        </p:nvSpPr>
        <p:spPr bwMode="auto">
          <a:xfrm>
            <a:off x="2895600" y="1091074"/>
            <a:ext cx="6264339"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sng"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E-mail notification for missed target dates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Learners, assessors and line managers will now be able to opt in to e-mail notifications of missed target dates for assessment plans and progress reviews. They can choose a day of the week, or daily. </a:t>
            </a:r>
            <a:endParaRPr kumimoji="0" lang="en-GB" altLang="en-US" sz="1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536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2708920"/>
            <a:ext cx="4619625" cy="27622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3131840" y="477624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30409355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7">
            <a:extLst>
              <a:ext uri="{FF2B5EF4-FFF2-40B4-BE49-F238E27FC236}">
                <a16:creationId xmlns:a16="http://schemas.microsoft.com/office/drawing/2014/main" xmlns="" id="{79C81696-2798-4A72-8D40-FDE73671BC91}"/>
              </a:ext>
            </a:extLst>
          </p:cNvPr>
          <p:cNvSpPr>
            <a:spLocks noChangeArrowheads="1"/>
          </p:cNvSpPr>
          <p:nvPr/>
        </p:nvSpPr>
        <p:spPr bwMode="auto">
          <a:xfrm>
            <a:off x="0" y="426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23557" name="TextBox 1">
            <a:extLst>
              <a:ext uri="{FF2B5EF4-FFF2-40B4-BE49-F238E27FC236}">
                <a16:creationId xmlns:a16="http://schemas.microsoft.com/office/drawing/2014/main" xmlns="" id="{449288F7-C963-4081-B739-A0CE4738373B}"/>
              </a:ext>
            </a:extLst>
          </p:cNvPr>
          <p:cNvSpPr txBox="1">
            <a:spLocks noChangeArrowheads="1"/>
          </p:cNvSpPr>
          <p:nvPr/>
        </p:nvSpPr>
        <p:spPr bwMode="auto">
          <a:xfrm>
            <a:off x="4195404" y="175705"/>
            <a:ext cx="25925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2400" dirty="0" smtClean="0">
                <a:latin typeface="Calibri" panose="020F0502020204030204" pitchFamily="34" charset="0"/>
                <a:cs typeface="Calibri" panose="020F0502020204030204" pitchFamily="34" charset="0"/>
              </a:rPr>
              <a:t>Email Notifications</a:t>
            </a:r>
            <a:endParaRPr lang="en-GB" altLang="en-US" sz="2400" dirty="0">
              <a:latin typeface="Calibri" panose="020F0502020204030204" pitchFamily="34" charset="0"/>
              <a:cs typeface="Calibri" panose="020F0502020204030204" pitchFamily="34" charset="0"/>
            </a:endParaRPr>
          </a:p>
        </p:txBody>
      </p:sp>
      <p:sp>
        <p:nvSpPr>
          <p:cNvPr id="3" name="Rectangle 3"/>
          <p:cNvSpPr>
            <a:spLocks noChangeArrowheads="1"/>
          </p:cNvSpPr>
          <p:nvPr/>
        </p:nvSpPr>
        <p:spPr bwMode="auto">
          <a:xfrm>
            <a:off x="3131840" y="477624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6626"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8584" y="3537229"/>
            <a:ext cx="5734050" cy="1333500"/>
          </a:xfrm>
          <a:prstGeom prst="rect">
            <a:avLst/>
          </a:prstGeom>
          <a:noFill/>
          <a:extLst>
            <a:ext uri="{909E8E84-426E-40DD-AFC4-6F175D3DCCD1}">
              <a14:hiddenFill xmlns:a14="http://schemas.microsoft.com/office/drawing/2010/main">
                <a:solidFill>
                  <a:srgbClr val="FFFFFF"/>
                </a:solidFill>
              </a14:hiddenFill>
            </a:ext>
          </a:extLst>
        </p:spPr>
      </p:pic>
      <p:pic>
        <p:nvPicPr>
          <p:cNvPr id="26625" name="Picture 12"/>
          <p:cNvPicPr>
            <a:picLocks noChangeAspect="1" noChangeArrowheads="1"/>
          </p:cNvPicPr>
          <p:nvPr/>
        </p:nvPicPr>
        <p:blipFill rotWithShape="1">
          <a:blip r:embed="rId3">
            <a:extLst>
              <a:ext uri="{28A0092B-C50C-407E-A947-70E740481C1C}">
                <a14:useLocalDpi xmlns:a14="http://schemas.microsoft.com/office/drawing/2010/main" val="0"/>
              </a:ext>
            </a:extLst>
          </a:blip>
          <a:srcRect b="31849"/>
          <a:stretch/>
        </p:blipFill>
        <p:spPr bwMode="auto">
          <a:xfrm>
            <a:off x="2898231" y="4998007"/>
            <a:ext cx="5724525" cy="170073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2993654" y="658250"/>
            <a:ext cx="6150346" cy="3462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sng"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Add categories to process e-mails sent into VQM </a:t>
            </a:r>
            <a:endParaRPr kumimoji="0" lang="en-GB" altLang="en-US" sz="1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When using the “emailing into the e-portfolio” function you are currently able to process the email in a variety of ways.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As a learner you can add the email as:</a:t>
            </a:r>
            <a:endParaRPr kumimoji="0" lang="en-GB" altLang="en-US" sz="1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4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Evidence</a:t>
            </a:r>
            <a:endParaRPr kumimoji="0" lang="en-GB" altLang="en-US" sz="1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4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Learner activity log</a:t>
            </a:r>
            <a:endParaRPr kumimoji="0" lang="en-GB" altLang="en-US" sz="1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As an assessor you the two above and also these additional categories:</a:t>
            </a:r>
            <a:endParaRPr kumimoji="0" lang="en-GB" altLang="en-US" sz="1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4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Existing progress review (add to)</a:t>
            </a:r>
            <a:endParaRPr kumimoji="0" lang="en-GB" altLang="en-US" sz="1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4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New progress review</a:t>
            </a:r>
            <a:endParaRPr kumimoji="0" lang="en-GB" altLang="en-US" sz="1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We have now added the following for learners and assessors:</a:t>
            </a:r>
            <a:endParaRPr kumimoji="0" lang="en-GB" altLang="en-US" sz="1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4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Learner diary</a:t>
            </a:r>
            <a:endParaRPr kumimoji="0" lang="en-GB" altLang="en-US" sz="1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And for assessor alone:</a:t>
            </a:r>
            <a:endParaRPr kumimoji="0" lang="en-GB" altLang="en-US" sz="1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4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Assessor activity log</a:t>
            </a:r>
            <a:r>
              <a:rPr kumimoji="0" lang="en-GB" altLang="en-US" sz="11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r>
            <a:br>
              <a:rPr kumimoji="0" lang="en-GB" altLang="en-US" sz="11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kumimoji="0" lang="en-GB" altLang="en-US" sz="11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r>
            <a:br>
              <a:rPr kumimoji="0" lang="en-GB" altLang="en-US" sz="11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endParaRPr kumimoji="0" lang="en-GB"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5"/>
          <p:cNvSpPr>
            <a:spLocks noChangeArrowheads="1"/>
          </p:cNvSpPr>
          <p:nvPr/>
        </p:nvSpPr>
        <p:spPr bwMode="auto">
          <a:xfrm>
            <a:off x="0" y="42862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3" name="Rectangle 12"/>
          <p:cNvSpPr>
            <a:spLocks noChangeArrowheads="1"/>
          </p:cNvSpPr>
          <p:nvPr/>
        </p:nvSpPr>
        <p:spPr bwMode="auto">
          <a:xfrm>
            <a:off x="1517999" y="5065970"/>
            <a:ext cx="147565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Assessor view</a:t>
            </a:r>
            <a:r>
              <a:rPr kumimoji="0" lang="en-GB" altLang="en-US" sz="11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kumimoji="0" lang="en-GB"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6"/>
          <p:cNvSpPr/>
          <p:nvPr/>
        </p:nvSpPr>
        <p:spPr>
          <a:xfrm>
            <a:off x="1494841" y="3637468"/>
            <a:ext cx="1174424" cy="307777"/>
          </a:xfrm>
          <a:prstGeom prst="rect">
            <a:avLst/>
          </a:prstGeom>
        </p:spPr>
        <p:txBody>
          <a:bodyPr wrap="none">
            <a:spAutoFit/>
          </a:bodyPr>
          <a:lstStyle/>
          <a:p>
            <a:pPr lvl="0"/>
            <a:r>
              <a:rPr lang="en-GB" altLang="en-US" sz="1400" b="0" dirty="0">
                <a:solidFill>
                  <a:srgbClr val="000000"/>
                </a:solidFill>
                <a:latin typeface="Calibri" panose="020F0502020204030204" pitchFamily="34" charset="0"/>
                <a:ea typeface="Calibri" panose="020F0502020204030204" pitchFamily="34" charset="0"/>
                <a:cs typeface="Calibri" panose="020F0502020204030204" pitchFamily="34" charset="0"/>
              </a:rPr>
              <a:t>Learner view:</a:t>
            </a:r>
            <a:endParaRPr lang="en-GB" altLang="en-US" sz="1400" b="0" dirty="0"/>
          </a:p>
        </p:txBody>
      </p:sp>
    </p:spTree>
    <p:extLst>
      <p:ext uri="{BB962C8B-B14F-4D97-AF65-F5344CB8AC3E}">
        <p14:creationId xmlns:p14="http://schemas.microsoft.com/office/powerpoint/2010/main" val="10866653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xmlns="" id="{D8973402-45FF-4FC0-B08F-DF8EFD0FBC62}"/>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3556" name="Rectangle 7">
            <a:extLst>
              <a:ext uri="{FF2B5EF4-FFF2-40B4-BE49-F238E27FC236}">
                <a16:creationId xmlns:a16="http://schemas.microsoft.com/office/drawing/2014/main" xmlns="" id="{79C81696-2798-4A72-8D40-FDE73671BC91}"/>
              </a:ext>
            </a:extLst>
          </p:cNvPr>
          <p:cNvSpPr>
            <a:spLocks noChangeArrowheads="1"/>
          </p:cNvSpPr>
          <p:nvPr/>
        </p:nvSpPr>
        <p:spPr bwMode="auto">
          <a:xfrm>
            <a:off x="0" y="426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23557" name="TextBox 1">
            <a:extLst>
              <a:ext uri="{FF2B5EF4-FFF2-40B4-BE49-F238E27FC236}">
                <a16:creationId xmlns:a16="http://schemas.microsoft.com/office/drawing/2014/main" xmlns="" id="{449288F7-C963-4081-B739-A0CE4738373B}"/>
              </a:ext>
            </a:extLst>
          </p:cNvPr>
          <p:cNvSpPr txBox="1">
            <a:spLocks noChangeArrowheads="1"/>
          </p:cNvSpPr>
          <p:nvPr/>
        </p:nvSpPr>
        <p:spPr bwMode="auto">
          <a:xfrm>
            <a:off x="4283968" y="404664"/>
            <a:ext cx="25925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2400" dirty="0" smtClean="0">
                <a:latin typeface="Calibri" panose="020F0502020204030204" pitchFamily="34" charset="0"/>
                <a:cs typeface="Calibri" panose="020F0502020204030204" pitchFamily="34" charset="0"/>
              </a:rPr>
              <a:t>Email Notifications</a:t>
            </a:r>
            <a:endParaRPr lang="en-GB" altLang="en-US" sz="2400" dirty="0">
              <a:latin typeface="Calibri" panose="020F0502020204030204" pitchFamily="34" charset="0"/>
              <a:cs typeface="Calibri" panose="020F0502020204030204" pitchFamily="34" charset="0"/>
            </a:endParaRPr>
          </a:p>
        </p:txBody>
      </p:sp>
      <p:sp>
        <p:nvSpPr>
          <p:cNvPr id="3" name="Rectangle 3"/>
          <p:cNvSpPr>
            <a:spLocks noChangeArrowheads="1"/>
          </p:cNvSpPr>
          <p:nvPr/>
        </p:nvSpPr>
        <p:spPr bwMode="auto">
          <a:xfrm>
            <a:off x="3131840" y="477624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Rectangle 4"/>
          <p:cNvSpPr>
            <a:spLocks noChangeArrowheads="1"/>
          </p:cNvSpPr>
          <p:nvPr/>
        </p:nvSpPr>
        <p:spPr bwMode="auto">
          <a:xfrm>
            <a:off x="2582037" y="1031490"/>
            <a:ext cx="6561963" cy="338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sng"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Set e-mail destination preference by user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The emailing into the e-portfolio function has been altered slightly.  Traditionally the arrival location of the emails was set at Centre level and the default is set at the first option but can be altered upon request.  The options are that the learner’s email either:</a:t>
            </a:r>
            <a:endParaRPr kumimoji="0" lang="en-GB" altLang="en-US" sz="1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4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was received and processed by the learner</a:t>
            </a:r>
            <a:endParaRPr kumimoji="0" lang="en-GB" altLang="en-US" sz="1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4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was received and processed by their assessor</a:t>
            </a:r>
          </a:p>
          <a:p>
            <a:pPr marL="0" marR="0" lvl="0" indent="0" algn="l" defTabSz="914400" rtl="0" eaLnBrk="0" fontAlgn="base" latinLnBrk="0" hangingPunct="0">
              <a:lnSpc>
                <a:spcPct val="100000"/>
              </a:lnSpc>
              <a:spcBef>
                <a:spcPct val="0"/>
              </a:spcBef>
              <a:spcAft>
                <a:spcPct val="0"/>
              </a:spcAft>
              <a:buClrTx/>
              <a:buSzTx/>
              <a:tabLst/>
            </a:pPr>
            <a:endParaRPr kumimoji="0" lang="en-GB" altLang="en-US" sz="1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r>
              <a:rPr kumimoji="0" lang="en-GB" altLang="en-US" sz="14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Because  the learners were so diverse, although the default</a:t>
            </a:r>
            <a:r>
              <a:rPr kumimoji="0" lang="en-GB" altLang="en-US" sz="1400" b="0" i="0" u="none" strike="noStrike" cap="none" normalizeH="0" dirty="0" smtClean="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setting at CA level can be either of these, t</a:t>
            </a:r>
            <a:r>
              <a:rPr kumimoji="0" lang="en-GB" altLang="en-US" sz="14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he learner can now in their “Personal details” tab elect whether they wish to receive the email themselves or send it directly on to their assessor.</a:t>
            </a:r>
            <a:r>
              <a:rPr lang="en-GB" altLang="en-US" sz="1400" b="0" dirty="0">
                <a:solidFill>
                  <a:srgbClr val="000000"/>
                </a:solidFill>
                <a:latin typeface="Calibri" panose="020F0502020204030204" pitchFamily="34" charset="0"/>
                <a:ea typeface="Calibri" panose="020F0502020204030204" pitchFamily="34" charset="0"/>
                <a:cs typeface="Calibri" panose="020F0502020204030204" pitchFamily="34" charset="0"/>
              </a:rPr>
              <a:t> The learner can change this setting as often as they wish. </a:t>
            </a:r>
            <a:endParaRPr lang="en-GB" altLang="en-US" sz="1400" b="0" dirty="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kumimoji="0" lang="en-GB" altLang="en-US" sz="1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The new area looks like this:</a:t>
            </a:r>
            <a:endParaRPr kumimoji="0" lang="en-GB" altLang="en-US" sz="1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5"/>
          <p:cNvSpPr>
            <a:spLocks noChangeArrowheads="1"/>
          </p:cNvSpPr>
          <p:nvPr/>
        </p:nvSpPr>
        <p:spPr bwMode="auto">
          <a:xfrm>
            <a:off x="0" y="257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6"/>
          <p:cNvSpPr>
            <a:spLocks noChangeArrowheads="1"/>
          </p:cNvSpPr>
          <p:nvPr/>
        </p:nvSpPr>
        <p:spPr bwMode="auto">
          <a:xfrm>
            <a:off x="0" y="257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5" name="Picture 10"/>
          <p:cNvPicPr>
            <a:picLocks noChangeAspect="1" noChangeArrowheads="1"/>
          </p:cNvPicPr>
          <p:nvPr/>
        </p:nvPicPr>
        <p:blipFill rotWithShape="1">
          <a:blip r:embed="rId2">
            <a:extLst>
              <a:ext uri="{28A0092B-C50C-407E-A947-70E740481C1C}">
                <a14:useLocalDpi xmlns:a14="http://schemas.microsoft.com/office/drawing/2010/main" val="0"/>
              </a:ext>
            </a:extLst>
          </a:blip>
          <a:srcRect b="20513"/>
          <a:stretch/>
        </p:blipFill>
        <p:spPr bwMode="auto">
          <a:xfrm>
            <a:off x="2367244" y="4349193"/>
            <a:ext cx="6425952" cy="1637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00183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xmlns="" id="{D8973402-45FF-4FC0-B08F-DF8EFD0FBC62}"/>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3556" name="Rectangle 7">
            <a:extLst>
              <a:ext uri="{FF2B5EF4-FFF2-40B4-BE49-F238E27FC236}">
                <a16:creationId xmlns:a16="http://schemas.microsoft.com/office/drawing/2014/main" xmlns="" id="{79C81696-2798-4A72-8D40-FDE73671BC91}"/>
              </a:ext>
            </a:extLst>
          </p:cNvPr>
          <p:cNvSpPr>
            <a:spLocks noChangeArrowheads="1"/>
          </p:cNvSpPr>
          <p:nvPr/>
        </p:nvSpPr>
        <p:spPr bwMode="auto">
          <a:xfrm>
            <a:off x="0" y="426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23557" name="TextBox 1">
            <a:extLst>
              <a:ext uri="{FF2B5EF4-FFF2-40B4-BE49-F238E27FC236}">
                <a16:creationId xmlns:a16="http://schemas.microsoft.com/office/drawing/2014/main" xmlns="" id="{449288F7-C963-4081-B739-A0CE4738373B}"/>
              </a:ext>
            </a:extLst>
          </p:cNvPr>
          <p:cNvSpPr txBox="1">
            <a:spLocks noChangeArrowheads="1"/>
          </p:cNvSpPr>
          <p:nvPr/>
        </p:nvSpPr>
        <p:spPr bwMode="auto">
          <a:xfrm>
            <a:off x="4572000" y="552538"/>
            <a:ext cx="2205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2400" dirty="0" smtClean="0">
                <a:latin typeface="Calibri" panose="020F0502020204030204" pitchFamily="34" charset="0"/>
                <a:cs typeface="Calibri" panose="020F0502020204030204" pitchFamily="34" charset="0"/>
              </a:rPr>
              <a:t>Progress review</a:t>
            </a:r>
            <a:endParaRPr lang="en-GB" altLang="en-US" sz="2400" dirty="0">
              <a:latin typeface="Calibri" panose="020F0502020204030204" pitchFamily="34" charset="0"/>
              <a:cs typeface="Calibri" panose="020F0502020204030204" pitchFamily="34" charset="0"/>
            </a:endParaRPr>
          </a:p>
        </p:txBody>
      </p:sp>
      <p:pic>
        <p:nvPicPr>
          <p:cNvPr id="10241" name="Picture 22"/>
          <p:cNvPicPr>
            <a:picLocks noChangeAspect="1" noChangeArrowheads="1"/>
          </p:cNvPicPr>
          <p:nvPr/>
        </p:nvPicPr>
        <p:blipFill rotWithShape="1">
          <a:blip r:embed="rId2">
            <a:extLst>
              <a:ext uri="{28A0092B-C50C-407E-A947-70E740481C1C}">
                <a14:useLocalDpi xmlns:a14="http://schemas.microsoft.com/office/drawing/2010/main" val="0"/>
              </a:ext>
            </a:extLst>
          </a:blip>
          <a:srcRect l="1988" t="46749" r="-1988" b="-2311"/>
          <a:stretch/>
        </p:blipFill>
        <p:spPr bwMode="auto">
          <a:xfrm>
            <a:off x="3124848" y="2444907"/>
            <a:ext cx="5457825" cy="299541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083213" y="3919547"/>
            <a:ext cx="3895725" cy="276225"/>
          </a:xfrm>
          <a:prstGeom prst="rect">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 name="Rectangle 3"/>
          <p:cNvSpPr>
            <a:spLocks noChangeArrowheads="1"/>
          </p:cNvSpPr>
          <p:nvPr/>
        </p:nvSpPr>
        <p:spPr bwMode="auto">
          <a:xfrm>
            <a:off x="3124848" y="1161742"/>
            <a:ext cx="5901913"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sng"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Progress Review Report – new assessor filter added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You are now able to filter this report by assessor, in the same way you can already filter by Employer and Curriculum Area.</a:t>
            </a:r>
            <a:endParaRPr kumimoji="0" lang="en-GB" altLang="en-US" sz="1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 name="Rectangle 4"/>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Rectangle 5"/>
          <p:cNvSpPr>
            <a:spLocks noChangeArrowheads="1"/>
          </p:cNvSpPr>
          <p:nvPr/>
        </p:nvSpPr>
        <p:spPr bwMode="auto">
          <a:xfrm>
            <a:off x="3024205" y="5480088"/>
            <a:ext cx="506972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This assessor filter has been applied to Centre Admin, EQA and IQA</a:t>
            </a:r>
            <a:endParaRPr kumimoji="0" lang="en-GB" altLang="en-US" sz="14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36151952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xmlns="" id="{AF35A27A-DE33-4C59-BAA5-4AB1D6E9EACC}"/>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44037" name="TextBox 1">
            <a:extLst>
              <a:ext uri="{FF2B5EF4-FFF2-40B4-BE49-F238E27FC236}">
                <a16:creationId xmlns:a16="http://schemas.microsoft.com/office/drawing/2014/main" xmlns="" id="{583B0AC3-256E-43C0-8D63-17A7A2C963F3}"/>
              </a:ext>
            </a:extLst>
          </p:cNvPr>
          <p:cNvSpPr txBox="1">
            <a:spLocks noChangeArrowheads="1"/>
          </p:cNvSpPr>
          <p:nvPr/>
        </p:nvSpPr>
        <p:spPr bwMode="auto">
          <a:xfrm>
            <a:off x="2543909" y="444761"/>
            <a:ext cx="53536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2400" dirty="0" smtClean="0">
                <a:latin typeface="Calibri" panose="020F0502020204030204" pitchFamily="34" charset="0"/>
                <a:cs typeface="Calibri" panose="020F0502020204030204" pitchFamily="34" charset="0"/>
              </a:rPr>
              <a:t>Learners and Line Managers (Employers)</a:t>
            </a:r>
            <a:endParaRPr lang="en-GB" altLang="en-US" sz="2400" dirty="0">
              <a:latin typeface="Calibri" panose="020F0502020204030204" pitchFamily="34" charset="0"/>
              <a:cs typeface="Calibri" panose="020F0502020204030204" pitchFamily="34" charset="0"/>
            </a:endParaRPr>
          </a:p>
        </p:txBody>
      </p:sp>
      <p:sp>
        <p:nvSpPr>
          <p:cNvPr id="3" name="Rectangle 2"/>
          <p:cNvSpPr>
            <a:spLocks noChangeArrowheads="1"/>
          </p:cNvSpPr>
          <p:nvPr/>
        </p:nvSpPr>
        <p:spPr bwMode="auto">
          <a:xfrm>
            <a:off x="2418656" y="3237780"/>
            <a:ext cx="2105513"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Learner: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My Progress Summary</a:t>
            </a:r>
            <a:endParaRPr kumimoji="0" lang="en-GB" altLang="en-US" sz="1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0481"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t="43869"/>
          <a:stretch/>
        </p:blipFill>
        <p:spPr bwMode="auto">
          <a:xfrm>
            <a:off x="2895600" y="3838576"/>
            <a:ext cx="4556720" cy="169019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3131840" y="5649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4"/>
          <p:cNvSpPr/>
          <p:nvPr/>
        </p:nvSpPr>
        <p:spPr>
          <a:xfrm>
            <a:off x="2487216" y="5571219"/>
            <a:ext cx="4572000" cy="954107"/>
          </a:xfrm>
          <a:prstGeom prst="rect">
            <a:avLst/>
          </a:prstGeom>
        </p:spPr>
        <p:txBody>
          <a:bodyPr>
            <a:spAutoFit/>
          </a:bodyPr>
          <a:lstStyle/>
          <a:p>
            <a:pPr>
              <a:spcAft>
                <a:spcPts val="0"/>
              </a:spcAft>
            </a:pPr>
            <a:r>
              <a:rPr lang="en-GB" sz="1400" b="0" dirty="0">
                <a:latin typeface="Calibri" panose="020F0502020204030204" pitchFamily="34" charset="0"/>
                <a:ea typeface="Calibri" panose="020F0502020204030204" pitchFamily="34" charset="0"/>
                <a:cs typeface="Calibri" panose="020F0502020204030204" pitchFamily="34" charset="0"/>
              </a:rPr>
              <a:t>Line Manager</a:t>
            </a:r>
            <a:r>
              <a:rPr lang="en-GB" sz="1400" b="0" dirty="0" smtClean="0">
                <a:latin typeface="Calibri" panose="020F0502020204030204" pitchFamily="34" charset="0"/>
                <a:ea typeface="Calibri" panose="020F0502020204030204" pitchFamily="34" charset="0"/>
                <a:cs typeface="Calibri" panose="020F0502020204030204" pitchFamily="34" charset="0"/>
              </a:rPr>
              <a:t>: </a:t>
            </a:r>
          </a:p>
          <a:p>
            <a:pPr marL="285750" indent="-285750">
              <a:spcAft>
                <a:spcPts val="0"/>
              </a:spcAft>
              <a:buFont typeface="Arial" panose="020B0604020202020204" pitchFamily="34" charset="0"/>
              <a:buChar char="•"/>
            </a:pPr>
            <a:r>
              <a:rPr lang="en-GB" sz="1400" b="0" dirty="0" smtClean="0">
                <a:latin typeface="Calibri" panose="020F0502020204030204" pitchFamily="34" charset="0"/>
                <a:ea typeface="Calibri" panose="020F0502020204030204" pitchFamily="34" charset="0"/>
                <a:cs typeface="Calibri" panose="020F0502020204030204" pitchFamily="34" charset="0"/>
              </a:rPr>
              <a:t>Dashboard </a:t>
            </a:r>
            <a:r>
              <a:rPr lang="en-GB" sz="1400" b="0" dirty="0">
                <a:latin typeface="Calibri" panose="020F0502020204030204" pitchFamily="34" charset="0"/>
                <a:ea typeface="Calibri" panose="020F0502020204030204" pitchFamily="34" charset="0"/>
                <a:cs typeface="Calibri" panose="020F0502020204030204" pitchFamily="34" charset="0"/>
              </a:rPr>
              <a:t>– All </a:t>
            </a:r>
            <a:r>
              <a:rPr lang="en-GB" sz="1400" b="0" dirty="0" smtClean="0">
                <a:latin typeface="Calibri" panose="020F0502020204030204" pitchFamily="34" charset="0"/>
                <a:ea typeface="Calibri" panose="020F0502020204030204" pitchFamily="34" charset="0"/>
                <a:cs typeface="Calibri" panose="020F0502020204030204" pitchFamily="34" charset="0"/>
              </a:rPr>
              <a:t>learners and </a:t>
            </a:r>
            <a:r>
              <a:rPr lang="en-GB" sz="1400" b="0" dirty="0" smtClean="0">
                <a:latin typeface="Calibri" panose="020F0502020204030204" pitchFamily="34" charset="0"/>
                <a:cs typeface="Calibri" panose="020F0502020204030204" pitchFamily="34" charset="0"/>
              </a:rPr>
              <a:t>Total </a:t>
            </a:r>
            <a:r>
              <a:rPr lang="en-GB" sz="1400" b="0" dirty="0">
                <a:latin typeface="Calibri" panose="020F0502020204030204" pitchFamily="34" charset="0"/>
                <a:cs typeface="Calibri" panose="020F0502020204030204" pitchFamily="34" charset="0"/>
              </a:rPr>
              <a:t>learners per </a:t>
            </a:r>
            <a:r>
              <a:rPr lang="en-GB" sz="1400" b="0" dirty="0" smtClean="0">
                <a:latin typeface="Calibri" panose="020F0502020204030204" pitchFamily="34" charset="0"/>
                <a:cs typeface="Calibri" panose="020F0502020204030204" pitchFamily="34" charset="0"/>
              </a:rPr>
              <a:t>assessor</a:t>
            </a:r>
          </a:p>
          <a:p>
            <a:pPr marL="285750" indent="-285750">
              <a:spcAft>
                <a:spcPts val="0"/>
              </a:spcAft>
              <a:buFont typeface="Arial" panose="020B0604020202020204" pitchFamily="34" charset="0"/>
              <a:buChar char="•"/>
            </a:pPr>
            <a:r>
              <a:rPr lang="en-GB" sz="1400" b="0" dirty="0">
                <a:latin typeface="Calibri" panose="020F0502020204030204" pitchFamily="34" charset="0"/>
                <a:cs typeface="Calibri" panose="020F0502020204030204" pitchFamily="34" charset="0"/>
              </a:rPr>
              <a:t>Reports – Qualification </a:t>
            </a:r>
            <a:r>
              <a:rPr lang="en-GB" sz="1400" b="0" dirty="0" smtClean="0">
                <a:latin typeface="Calibri" panose="020F0502020204030204" pitchFamily="34" charset="0"/>
                <a:cs typeface="Calibri" panose="020F0502020204030204" pitchFamily="34" charset="0"/>
              </a:rPr>
              <a:t>Tracker and </a:t>
            </a:r>
            <a:r>
              <a:rPr lang="en-GB" sz="1400" b="0" dirty="0">
                <a:latin typeface="Calibri" panose="020F0502020204030204" pitchFamily="34" charset="0"/>
                <a:cs typeface="Calibri" panose="020F0502020204030204" pitchFamily="34" charset="0"/>
              </a:rPr>
              <a:t>Off the Job Training</a:t>
            </a:r>
          </a:p>
          <a:p>
            <a:pPr>
              <a:spcAft>
                <a:spcPts val="0"/>
              </a:spcAft>
            </a:pP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2543909" y="1005530"/>
            <a:ext cx="6615101" cy="2191882"/>
          </a:xfrm>
          <a:prstGeom prst="rect">
            <a:avLst/>
          </a:prstGeom>
        </p:spPr>
        <p:txBody>
          <a:bodyPr wrap="square">
            <a:spAutoFit/>
          </a:bodyPr>
          <a:lstStyle/>
          <a:p>
            <a:pPr>
              <a:lnSpc>
                <a:spcPct val="115000"/>
              </a:lnSpc>
              <a:spcAft>
                <a:spcPts val="1000"/>
              </a:spcAft>
            </a:pPr>
            <a:r>
              <a:rPr lang="en-GB" sz="1400" u="sng" dirty="0">
                <a:latin typeface="Calibri" panose="020F0502020204030204" pitchFamily="34" charset="0"/>
                <a:ea typeface="Calibri" panose="020F0502020204030204" pitchFamily="34" charset="0"/>
                <a:cs typeface="Calibri" panose="020F0502020204030204" pitchFamily="34" charset="0"/>
              </a:rPr>
              <a:t>Change of colours and wording for 'at risk/off target' for learners and LMs </a:t>
            </a:r>
            <a:endParaRPr lang="en-GB" sz="1400" b="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400" b="0" dirty="0">
                <a:latin typeface="Calibri" panose="020F0502020204030204" pitchFamily="34" charset="0"/>
                <a:ea typeface="Calibri" panose="020F0502020204030204" pitchFamily="34" charset="0"/>
                <a:cs typeface="Calibri" panose="020F0502020204030204" pitchFamily="34" charset="0"/>
              </a:rPr>
              <a:t>This development is as a result of an inspection </a:t>
            </a:r>
            <a:r>
              <a:rPr lang="en-GB" sz="1400" b="0" dirty="0" smtClean="0">
                <a:latin typeface="Calibri" panose="020F0502020204030204" pitchFamily="34" charset="0"/>
                <a:ea typeface="Calibri" panose="020F0502020204030204" pitchFamily="34" charset="0"/>
                <a:cs typeface="Calibri" panose="020F0502020204030204" pitchFamily="34" charset="0"/>
              </a:rPr>
              <a:t>with </a:t>
            </a:r>
            <a:r>
              <a:rPr lang="en-GB" sz="1400" b="0" dirty="0">
                <a:latin typeface="Calibri" panose="020F0502020204030204" pitchFamily="34" charset="0"/>
                <a:ea typeface="Calibri" panose="020F0502020204030204" pitchFamily="34" charset="0"/>
                <a:cs typeface="Calibri" panose="020F0502020204030204" pitchFamily="34" charset="0"/>
              </a:rPr>
              <a:t>a client.  The wording 'at risk' and the red on the reports was felt to be discouraging or disconcerting to learners and line managers, who don't necessarily know the background of why the reports are showing that. This is especially true when the learners sometimes do not start their qualification in earnest until several weeks after their enrolment date.  We have changed the red colouring to light green and changed the wording from ‘At risk’ or 'Off target' to ‘Commenced’</a:t>
            </a:r>
            <a:endParaRPr lang="en-GB" sz="1400" b="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400" b="0" dirty="0">
                <a:latin typeface="Calibri" panose="020F0502020204030204" pitchFamily="34" charset="0"/>
                <a:ea typeface="Calibri" panose="020F0502020204030204" pitchFamily="34" charset="0"/>
                <a:cs typeface="Calibri" panose="020F0502020204030204" pitchFamily="34" charset="0"/>
              </a:rPr>
              <a:t>Pages which have been altered are as follows:</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596534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xmlns="" id="{AF35A27A-DE33-4C59-BAA5-4AB1D6E9EACC}"/>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44037" name="TextBox 1">
            <a:extLst>
              <a:ext uri="{FF2B5EF4-FFF2-40B4-BE49-F238E27FC236}">
                <a16:creationId xmlns:a16="http://schemas.microsoft.com/office/drawing/2014/main" xmlns="" id="{583B0AC3-256E-43C0-8D63-17A7A2C963F3}"/>
              </a:ext>
            </a:extLst>
          </p:cNvPr>
          <p:cNvSpPr txBox="1">
            <a:spLocks noChangeArrowheads="1"/>
          </p:cNvSpPr>
          <p:nvPr/>
        </p:nvSpPr>
        <p:spPr bwMode="auto">
          <a:xfrm>
            <a:off x="4859338" y="819150"/>
            <a:ext cx="12531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2400" dirty="0">
                <a:latin typeface="Calibri" panose="020F0502020204030204" pitchFamily="34" charset="0"/>
                <a:cs typeface="Calibri" panose="020F0502020204030204" pitchFamily="34" charset="0"/>
              </a:rPr>
              <a:t>IQA/IV’s</a:t>
            </a:r>
          </a:p>
        </p:txBody>
      </p:sp>
      <p:sp>
        <p:nvSpPr>
          <p:cNvPr id="2" name="Rectangle 1"/>
          <p:cNvSpPr/>
          <p:nvPr/>
        </p:nvSpPr>
        <p:spPr>
          <a:xfrm>
            <a:off x="2573338" y="2225922"/>
            <a:ext cx="6103118" cy="1707134"/>
          </a:xfrm>
          <a:prstGeom prst="rect">
            <a:avLst/>
          </a:prstGeom>
        </p:spPr>
        <p:txBody>
          <a:bodyPr wrap="square">
            <a:spAutoFit/>
          </a:bodyPr>
          <a:lstStyle/>
          <a:p>
            <a:pPr>
              <a:lnSpc>
                <a:spcPct val="115000"/>
              </a:lnSpc>
              <a:spcAft>
                <a:spcPts val="1000"/>
              </a:spcAft>
            </a:pPr>
            <a:r>
              <a:rPr lang="en-GB" sz="1400" u="sng" dirty="0">
                <a:latin typeface="Calibri" panose="020F0502020204030204" pitchFamily="34" charset="0"/>
                <a:ea typeface="Calibri" panose="020F0502020204030204" pitchFamily="34" charset="0"/>
                <a:cs typeface="Times New Roman" panose="02020603050405020304" pitchFamily="18" charset="0"/>
              </a:rPr>
              <a:t>IQAs linked to trainee assessors to see unit sign off notifications</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b="0" dirty="0">
                <a:latin typeface="Calibri" panose="020F0502020204030204" pitchFamily="34" charset="0"/>
                <a:ea typeface="Calibri" panose="020F0502020204030204" pitchFamily="34" charset="0"/>
                <a:cs typeface="Times New Roman" panose="02020603050405020304" pitchFamily="18" charset="0"/>
              </a:rPr>
              <a:t>In a previous update, we added a comments box for the trainee assessor at unit sign off. This change means only qualified assessors can now sign off units. In some cases, different IQAs are assigned to the trainee and the qualified assessor. This update makes sure that all relevant IQAs will see a unit sign off notification for the learner. </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xmlns="" id="{AF35A27A-DE33-4C59-BAA5-4AB1D6E9EACC}"/>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44037" name="TextBox 1">
            <a:extLst>
              <a:ext uri="{FF2B5EF4-FFF2-40B4-BE49-F238E27FC236}">
                <a16:creationId xmlns:a16="http://schemas.microsoft.com/office/drawing/2014/main" xmlns="" id="{583B0AC3-256E-43C0-8D63-17A7A2C963F3}"/>
              </a:ext>
            </a:extLst>
          </p:cNvPr>
          <p:cNvSpPr txBox="1">
            <a:spLocks noChangeArrowheads="1"/>
          </p:cNvSpPr>
          <p:nvPr/>
        </p:nvSpPr>
        <p:spPr bwMode="auto">
          <a:xfrm>
            <a:off x="4531551" y="223480"/>
            <a:ext cx="12531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2400" dirty="0">
                <a:latin typeface="Calibri" panose="020F0502020204030204" pitchFamily="34" charset="0"/>
                <a:cs typeface="Calibri" panose="020F0502020204030204" pitchFamily="34" charset="0"/>
              </a:rPr>
              <a:t>IQA/IV’s</a:t>
            </a:r>
          </a:p>
        </p:txBody>
      </p:sp>
      <p:pic>
        <p:nvPicPr>
          <p:cNvPr id="2150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9601" y="1705753"/>
            <a:ext cx="455295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1505" name="Picture 6"/>
          <p:cNvPicPr>
            <a:picLocks noChangeAspect="1" noChangeArrowheads="1"/>
          </p:cNvPicPr>
          <p:nvPr/>
        </p:nvPicPr>
        <p:blipFill>
          <a:blip r:embed="rId3">
            <a:extLst>
              <a:ext uri="{28A0092B-C50C-407E-A947-70E740481C1C}">
                <a14:useLocalDpi xmlns:a14="http://schemas.microsoft.com/office/drawing/2010/main" val="0"/>
              </a:ext>
            </a:extLst>
          </a:blip>
          <a:srcRect t="30415" b="3247"/>
          <a:stretch>
            <a:fillRect/>
          </a:stretch>
        </p:blipFill>
        <p:spPr bwMode="auto">
          <a:xfrm>
            <a:off x="2904381" y="4468002"/>
            <a:ext cx="4924425" cy="1714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2638126" y="702953"/>
            <a:ext cx="6505874"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1" i="0" u="sng"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N</a:t>
            </a:r>
            <a:r>
              <a:rPr kumimoji="0" lang="en-GB" altLang="en-US" sz="1400" b="1" i="0" u="sng"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ew notification in Info tab for IVs of recently added learners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Similar to the notification for assessors, IQA’s will now receive a notification on the IV's Info tab showing recently assigned learners.</a:t>
            </a:r>
            <a:endParaRPr kumimoji="0" lang="en-GB" altLang="en-US" sz="1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 name="Rectangle 4"/>
          <p:cNvSpPr>
            <a:spLocks noChangeArrowheads="1"/>
          </p:cNvSpPr>
          <p:nvPr/>
        </p:nvSpPr>
        <p:spPr bwMode="auto">
          <a:xfrm>
            <a:off x="2483768" y="4056607"/>
            <a:ext cx="642791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Selecting the “View” hyperlink takes you to the Unit assignment page for that learner.</a:t>
            </a:r>
            <a:endParaRPr kumimoji="0" lang="en-GB" altLang="en-US" sz="1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5"/>
          <p:cNvSpPr>
            <a:spLocks noChangeArrowheads="1"/>
          </p:cNvSpPr>
          <p:nvPr/>
        </p:nvSpPr>
        <p:spPr bwMode="auto">
          <a:xfrm>
            <a:off x="0" y="4914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2623140501"/>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xmlns="" id="{1E142BFD-C6AA-455A-A520-15A0003354DD}"/>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7653" name="Rectangle 6">
            <a:extLst>
              <a:ext uri="{FF2B5EF4-FFF2-40B4-BE49-F238E27FC236}">
                <a16:creationId xmlns:a16="http://schemas.microsoft.com/office/drawing/2014/main" xmlns="" id="{4FE2E05F-52D5-479E-ABF6-8F01697BA76F}"/>
              </a:ext>
            </a:extLst>
          </p:cNvPr>
          <p:cNvSpPr>
            <a:spLocks noChangeArrowheads="1"/>
          </p:cNvSpPr>
          <p:nvPr/>
        </p:nvSpPr>
        <p:spPr bwMode="auto">
          <a:xfrm>
            <a:off x="0" y="3838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27654" name="TextBox 1">
            <a:extLst>
              <a:ext uri="{FF2B5EF4-FFF2-40B4-BE49-F238E27FC236}">
                <a16:creationId xmlns:a16="http://schemas.microsoft.com/office/drawing/2014/main" xmlns="" id="{951517BE-698F-45EA-9276-3F8EC515FCE0}"/>
              </a:ext>
            </a:extLst>
          </p:cNvPr>
          <p:cNvSpPr txBox="1">
            <a:spLocks noChangeArrowheads="1"/>
          </p:cNvSpPr>
          <p:nvPr/>
        </p:nvSpPr>
        <p:spPr bwMode="auto">
          <a:xfrm>
            <a:off x="4211638" y="588963"/>
            <a:ext cx="19448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2400" dirty="0">
                <a:latin typeface="Calibri" panose="020F0502020204030204" pitchFamily="34" charset="0"/>
                <a:cs typeface="Calibri" panose="020F0502020204030204" pitchFamily="34" charset="0"/>
              </a:rPr>
              <a:t>Centre Admin</a:t>
            </a:r>
          </a:p>
        </p:txBody>
      </p:sp>
      <p:sp>
        <p:nvSpPr>
          <p:cNvPr id="2" name="Rectangle 1"/>
          <p:cNvSpPr/>
          <p:nvPr/>
        </p:nvSpPr>
        <p:spPr>
          <a:xfrm>
            <a:off x="2699792" y="1527063"/>
            <a:ext cx="6248400" cy="1835374"/>
          </a:xfrm>
          <a:prstGeom prst="rect">
            <a:avLst/>
          </a:prstGeom>
        </p:spPr>
        <p:txBody>
          <a:bodyPr wrap="square">
            <a:spAutoFit/>
          </a:bodyPr>
          <a:lstStyle/>
          <a:p>
            <a:pPr>
              <a:lnSpc>
                <a:spcPct val="115000"/>
              </a:lnSpc>
              <a:spcAft>
                <a:spcPts val="1000"/>
              </a:spcAft>
            </a:pPr>
            <a:r>
              <a:rPr lang="en-GB" sz="1400" u="sng" dirty="0">
                <a:latin typeface="Calibri" panose="020F0502020204030204" pitchFamily="34" charset="0"/>
                <a:ea typeface="Calibri" panose="020F0502020204030204" pitchFamily="34" charset="0"/>
                <a:cs typeface="Times New Roman" panose="02020603050405020304" pitchFamily="18" charset="0"/>
              </a:rPr>
              <a:t>Adding note to Line Manager role for Centre Admins</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b="0" dirty="0">
                <a:latin typeface="Calibri" panose="020F0502020204030204" pitchFamily="34" charset="0"/>
                <a:ea typeface="Calibri" panose="020F0502020204030204" pitchFamily="34" charset="0"/>
                <a:cs typeface="Times New Roman" panose="02020603050405020304" pitchFamily="18" charset="0"/>
              </a:rPr>
              <a:t>Over time, the OSU and Line Manager roles have developed from being functionally identical, to a situation where the Line Manager has additional functionality aimed at external users. </a:t>
            </a:r>
          </a:p>
          <a:p>
            <a:pPr>
              <a:lnSpc>
                <a:spcPct val="115000"/>
              </a:lnSpc>
              <a:spcAft>
                <a:spcPts val="1000"/>
              </a:spcAft>
            </a:pPr>
            <a:r>
              <a:rPr lang="en-GB" sz="1400" b="0" dirty="0">
                <a:latin typeface="Calibri" panose="020F0502020204030204" pitchFamily="34" charset="0"/>
                <a:ea typeface="Calibri" panose="020F0502020204030204" pitchFamily="34" charset="0"/>
                <a:cs typeface="Times New Roman" panose="02020603050405020304" pitchFamily="18" charset="0"/>
              </a:rPr>
              <a:t>To remind Centre Admins of this when they are creating accounts, we have added a note in the User Profile. </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2877446" y="3543845"/>
            <a:ext cx="5366962" cy="2549451"/>
          </a:xfrm>
          <a:prstGeom prst="rect">
            <a:avLst/>
          </a:prstGeom>
          <a:noFill/>
          <a:ln>
            <a:noFill/>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xmlns="" id="{AD9AB38C-1731-4060-8353-32AB36891DBD}"/>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6147" name="Rectangle 3">
            <a:extLst>
              <a:ext uri="{FF2B5EF4-FFF2-40B4-BE49-F238E27FC236}">
                <a16:creationId xmlns:a16="http://schemas.microsoft.com/office/drawing/2014/main" xmlns="" id="{16F826C5-D62F-4F50-8225-AB36C53B74D7}"/>
              </a:ext>
            </a:extLst>
          </p:cNvPr>
          <p:cNvSpPr>
            <a:spLocks noGrp="1" noChangeArrowheads="1"/>
          </p:cNvSpPr>
          <p:nvPr>
            <p:ph type="body" idx="1"/>
          </p:nvPr>
        </p:nvSpPr>
        <p:spPr>
          <a:xfrm>
            <a:off x="2266950" y="1484313"/>
            <a:ext cx="6911975" cy="1471612"/>
          </a:xfrm>
        </p:spPr>
        <p:txBody>
          <a:bodyPr/>
          <a:lstStyle/>
          <a:p>
            <a:pPr marL="0" indent="0" algn="ctr">
              <a:buFontTx/>
              <a:buNone/>
            </a:pPr>
            <a:r>
              <a:rPr lang="en-GB" altLang="en-US" sz="8000" b="1" dirty="0">
                <a:latin typeface="Calibri" panose="020F0502020204030204" pitchFamily="34" charset="0"/>
                <a:cs typeface="Calibri" panose="020F0502020204030204" pitchFamily="34" charset="0"/>
              </a:rPr>
              <a:t>VQManager </a:t>
            </a:r>
          </a:p>
          <a:p>
            <a:pPr marL="0" indent="0" algn="ctr">
              <a:buFontTx/>
              <a:buNone/>
            </a:pPr>
            <a:r>
              <a:rPr lang="en-GB" altLang="en-US" sz="8000" b="1" dirty="0">
                <a:latin typeface="Calibri" panose="020F0502020204030204" pitchFamily="34" charset="0"/>
                <a:cs typeface="Calibri" panose="020F0502020204030204" pitchFamily="34" charset="0"/>
              </a:rPr>
              <a:t>Enhancements</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xmlns="" id="{1E142BFD-C6AA-455A-A520-15A0003354DD}"/>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7653" name="Rectangle 6">
            <a:extLst>
              <a:ext uri="{FF2B5EF4-FFF2-40B4-BE49-F238E27FC236}">
                <a16:creationId xmlns:a16="http://schemas.microsoft.com/office/drawing/2014/main" xmlns="" id="{4FE2E05F-52D5-479E-ABF6-8F01697BA76F}"/>
              </a:ext>
            </a:extLst>
          </p:cNvPr>
          <p:cNvSpPr>
            <a:spLocks noChangeArrowheads="1"/>
          </p:cNvSpPr>
          <p:nvPr/>
        </p:nvSpPr>
        <p:spPr bwMode="auto">
          <a:xfrm>
            <a:off x="0" y="3838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27654" name="TextBox 1">
            <a:extLst>
              <a:ext uri="{FF2B5EF4-FFF2-40B4-BE49-F238E27FC236}">
                <a16:creationId xmlns:a16="http://schemas.microsoft.com/office/drawing/2014/main" xmlns="" id="{951517BE-698F-45EA-9276-3F8EC515FCE0}"/>
              </a:ext>
            </a:extLst>
          </p:cNvPr>
          <p:cNvSpPr txBox="1">
            <a:spLocks noChangeArrowheads="1"/>
          </p:cNvSpPr>
          <p:nvPr/>
        </p:nvSpPr>
        <p:spPr bwMode="auto">
          <a:xfrm>
            <a:off x="4211638" y="588963"/>
            <a:ext cx="19448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2400" dirty="0">
                <a:latin typeface="Calibri" panose="020F0502020204030204" pitchFamily="34" charset="0"/>
                <a:cs typeface="Calibri" panose="020F0502020204030204" pitchFamily="34" charset="0"/>
              </a:rPr>
              <a:t>Centre Admin</a:t>
            </a:r>
          </a:p>
        </p:txBody>
      </p:sp>
      <p:sp>
        <p:nvSpPr>
          <p:cNvPr id="3" name="Rectangle 2"/>
          <p:cNvSpPr>
            <a:spLocks noChangeArrowheads="1"/>
          </p:cNvSpPr>
          <p:nvPr/>
        </p:nvSpPr>
        <p:spPr bwMode="auto">
          <a:xfrm>
            <a:off x="2627784" y="1050925"/>
            <a:ext cx="5775176"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sng"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Bulk edit function - adding filters for </a:t>
            </a:r>
            <a:r>
              <a:rPr kumimoji="0" lang="en-GB" altLang="en-US" sz="1400" b="1" i="0" u="sng"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qual</a:t>
            </a:r>
            <a:r>
              <a:rPr kumimoji="0" lang="en-GB" altLang="en-US" sz="1400" b="1" i="0" u="sng"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curriculum area and employer</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400" u="sng"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To help with editing groups of users, we have added filters so admins can select users assigned to a particular qualification, curriculum area and / or employer. </a:t>
            </a:r>
            <a:endParaRPr kumimoji="0" lang="en-GB" altLang="en-US" sz="1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04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6996" y="2450466"/>
            <a:ext cx="5079379" cy="35943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2483768" y="5958843"/>
            <a:ext cx="7750217" cy="365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325724436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xmlns="" id="{1E142BFD-C6AA-455A-A520-15A0003354DD}"/>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7653" name="Rectangle 6">
            <a:extLst>
              <a:ext uri="{FF2B5EF4-FFF2-40B4-BE49-F238E27FC236}">
                <a16:creationId xmlns:a16="http://schemas.microsoft.com/office/drawing/2014/main" xmlns="" id="{4FE2E05F-52D5-479E-ABF6-8F01697BA76F}"/>
              </a:ext>
            </a:extLst>
          </p:cNvPr>
          <p:cNvSpPr>
            <a:spLocks noChangeArrowheads="1"/>
          </p:cNvSpPr>
          <p:nvPr/>
        </p:nvSpPr>
        <p:spPr bwMode="auto">
          <a:xfrm>
            <a:off x="0" y="3838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27654" name="TextBox 1">
            <a:extLst>
              <a:ext uri="{FF2B5EF4-FFF2-40B4-BE49-F238E27FC236}">
                <a16:creationId xmlns:a16="http://schemas.microsoft.com/office/drawing/2014/main" xmlns="" id="{951517BE-698F-45EA-9276-3F8EC515FCE0}"/>
              </a:ext>
            </a:extLst>
          </p:cNvPr>
          <p:cNvSpPr txBox="1">
            <a:spLocks noChangeArrowheads="1"/>
          </p:cNvSpPr>
          <p:nvPr/>
        </p:nvSpPr>
        <p:spPr bwMode="auto">
          <a:xfrm>
            <a:off x="4211638" y="588963"/>
            <a:ext cx="19448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2400" dirty="0">
                <a:latin typeface="Calibri" panose="020F0502020204030204" pitchFamily="34" charset="0"/>
                <a:cs typeface="Calibri" panose="020F0502020204030204" pitchFamily="34" charset="0"/>
              </a:rPr>
              <a:t>Centre Admin</a:t>
            </a:r>
          </a:p>
        </p:txBody>
      </p:sp>
      <p:sp>
        <p:nvSpPr>
          <p:cNvPr id="4" name="Rectangle 3"/>
          <p:cNvSpPr>
            <a:spLocks noChangeArrowheads="1"/>
          </p:cNvSpPr>
          <p:nvPr/>
        </p:nvSpPr>
        <p:spPr bwMode="auto">
          <a:xfrm>
            <a:off x="2483768" y="5958843"/>
            <a:ext cx="7750217" cy="365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2" name="Rectangle 2"/>
          <p:cNvSpPr>
            <a:spLocks noChangeArrowheads="1"/>
          </p:cNvSpPr>
          <p:nvPr/>
        </p:nvSpPr>
        <p:spPr bwMode="auto">
          <a:xfrm>
            <a:off x="2567642" y="1180695"/>
            <a:ext cx="6270578"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sng"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File sharing - adding filters for </a:t>
            </a:r>
            <a:r>
              <a:rPr kumimoji="0" lang="en-GB" altLang="en-US" sz="1400" b="1" i="0" u="sng"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qual</a:t>
            </a:r>
            <a:r>
              <a:rPr kumimoji="0" lang="en-GB" altLang="en-US" sz="1400" b="1" i="0" u="sng"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curriculum area and employer</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400" u="sng"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Similar to the above, we have added filters for admins to filter users when they are sharing files in the File Library. </a:t>
            </a:r>
            <a:endParaRPr kumimoji="0" lang="en-GB" altLang="en-US" sz="1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409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7886" y="2605100"/>
            <a:ext cx="6054554" cy="316808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2477886" y="49419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259269919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xmlns="" id="{1E142BFD-C6AA-455A-A520-15A0003354DD}"/>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7653" name="Rectangle 6">
            <a:extLst>
              <a:ext uri="{FF2B5EF4-FFF2-40B4-BE49-F238E27FC236}">
                <a16:creationId xmlns:a16="http://schemas.microsoft.com/office/drawing/2014/main" xmlns="" id="{4FE2E05F-52D5-479E-ABF6-8F01697BA76F}"/>
              </a:ext>
            </a:extLst>
          </p:cNvPr>
          <p:cNvSpPr>
            <a:spLocks noChangeArrowheads="1"/>
          </p:cNvSpPr>
          <p:nvPr/>
        </p:nvSpPr>
        <p:spPr bwMode="auto">
          <a:xfrm>
            <a:off x="0" y="3838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27654" name="TextBox 1">
            <a:extLst>
              <a:ext uri="{FF2B5EF4-FFF2-40B4-BE49-F238E27FC236}">
                <a16:creationId xmlns:a16="http://schemas.microsoft.com/office/drawing/2014/main" xmlns="" id="{951517BE-698F-45EA-9276-3F8EC515FCE0}"/>
              </a:ext>
            </a:extLst>
          </p:cNvPr>
          <p:cNvSpPr txBox="1">
            <a:spLocks noChangeArrowheads="1"/>
          </p:cNvSpPr>
          <p:nvPr/>
        </p:nvSpPr>
        <p:spPr bwMode="auto">
          <a:xfrm>
            <a:off x="4177520" y="318650"/>
            <a:ext cx="19448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2400" dirty="0">
                <a:latin typeface="Calibri" panose="020F0502020204030204" pitchFamily="34" charset="0"/>
                <a:cs typeface="Calibri" panose="020F0502020204030204" pitchFamily="34" charset="0"/>
              </a:rPr>
              <a:t>Centre Admin</a:t>
            </a:r>
          </a:p>
        </p:txBody>
      </p:sp>
      <p:sp>
        <p:nvSpPr>
          <p:cNvPr id="4" name="Rectangle 3"/>
          <p:cNvSpPr>
            <a:spLocks noChangeArrowheads="1"/>
          </p:cNvSpPr>
          <p:nvPr/>
        </p:nvSpPr>
        <p:spPr bwMode="auto">
          <a:xfrm>
            <a:off x="2483768" y="5958843"/>
            <a:ext cx="7750217" cy="365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5" name="Rectangle 3"/>
          <p:cNvSpPr>
            <a:spLocks noChangeArrowheads="1"/>
          </p:cNvSpPr>
          <p:nvPr/>
        </p:nvSpPr>
        <p:spPr bwMode="auto">
          <a:xfrm>
            <a:off x="2477886" y="49419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717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9922" y="1935032"/>
            <a:ext cx="3670548" cy="1975619"/>
          </a:xfrm>
          <a:prstGeom prst="rect">
            <a:avLst/>
          </a:prstGeom>
          <a:noFill/>
          <a:extLst>
            <a:ext uri="{909E8E84-426E-40DD-AFC4-6F175D3DCCD1}">
              <a14:hiddenFill xmlns:a14="http://schemas.microsoft.com/office/drawing/2010/main">
                <a:solidFill>
                  <a:srgbClr val="FFFFFF"/>
                </a:solidFill>
              </a14:hiddenFill>
            </a:ext>
          </a:extLst>
        </p:spPr>
      </p:pic>
      <p:pic>
        <p:nvPicPr>
          <p:cNvPr id="71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9922" y="4445321"/>
            <a:ext cx="3663652" cy="217868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5743574" y="3278907"/>
            <a:ext cx="276225" cy="2190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2" name="Rectangle 11"/>
          <p:cNvSpPr/>
          <p:nvPr/>
        </p:nvSpPr>
        <p:spPr>
          <a:xfrm>
            <a:off x="5860812" y="5399175"/>
            <a:ext cx="276225" cy="219075"/>
          </a:xfrm>
          <a:prstGeom prst="rect">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 name="Rectangle 5"/>
          <p:cNvSpPr>
            <a:spLocks noChangeArrowheads="1"/>
          </p:cNvSpPr>
          <p:nvPr/>
        </p:nvSpPr>
        <p:spPr bwMode="auto">
          <a:xfrm>
            <a:off x="2973803" y="897668"/>
            <a:ext cx="5677901"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sng"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Relocation of the 'default' radio button in the user profile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Currently, the assessor default radio button appears next to the trainee assessor box</a:t>
            </a:r>
            <a:r>
              <a:rPr kumimoji="0" lang="en-GB"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GB"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7"/>
          <p:cNvSpPr>
            <a:spLocks noChangeArrowheads="1"/>
          </p:cNvSpPr>
          <p:nvPr/>
        </p:nvSpPr>
        <p:spPr bwMode="auto">
          <a:xfrm>
            <a:off x="2973802" y="3935226"/>
            <a:ext cx="5677901"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 have now moved it up the page to sit alongside the assessor role tag to avoid confusion</a:t>
            </a:r>
            <a:r>
              <a:rPr kumimoji="0" lang="en-GB"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GB"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8"/>
          <p:cNvSpPr>
            <a:spLocks noChangeArrowheads="1"/>
          </p:cNvSpPr>
          <p:nvPr/>
        </p:nvSpPr>
        <p:spPr bwMode="auto">
          <a:xfrm>
            <a:off x="0" y="2657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9"/>
          <p:cNvSpPr>
            <a:spLocks noChangeArrowheads="1"/>
          </p:cNvSpPr>
          <p:nvPr/>
        </p:nvSpPr>
        <p:spPr bwMode="auto">
          <a:xfrm>
            <a:off x="0" y="4572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2934066928"/>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xmlns="" id="{1E142BFD-C6AA-455A-A520-15A0003354DD}"/>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7653" name="Rectangle 6">
            <a:extLst>
              <a:ext uri="{FF2B5EF4-FFF2-40B4-BE49-F238E27FC236}">
                <a16:creationId xmlns:a16="http://schemas.microsoft.com/office/drawing/2014/main" xmlns="" id="{4FE2E05F-52D5-479E-ABF6-8F01697BA76F}"/>
              </a:ext>
            </a:extLst>
          </p:cNvPr>
          <p:cNvSpPr>
            <a:spLocks noChangeArrowheads="1"/>
          </p:cNvSpPr>
          <p:nvPr/>
        </p:nvSpPr>
        <p:spPr bwMode="auto">
          <a:xfrm>
            <a:off x="0" y="3838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27654" name="TextBox 1">
            <a:extLst>
              <a:ext uri="{FF2B5EF4-FFF2-40B4-BE49-F238E27FC236}">
                <a16:creationId xmlns:a16="http://schemas.microsoft.com/office/drawing/2014/main" xmlns="" id="{951517BE-698F-45EA-9276-3F8EC515FCE0}"/>
              </a:ext>
            </a:extLst>
          </p:cNvPr>
          <p:cNvSpPr txBox="1">
            <a:spLocks noChangeArrowheads="1"/>
          </p:cNvSpPr>
          <p:nvPr/>
        </p:nvSpPr>
        <p:spPr bwMode="auto">
          <a:xfrm>
            <a:off x="4211638" y="588963"/>
            <a:ext cx="19448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2400" dirty="0">
                <a:latin typeface="Calibri" panose="020F0502020204030204" pitchFamily="34" charset="0"/>
                <a:cs typeface="Calibri" panose="020F0502020204030204" pitchFamily="34" charset="0"/>
              </a:rPr>
              <a:t>Centre Admin</a:t>
            </a:r>
          </a:p>
        </p:txBody>
      </p:sp>
      <p:sp>
        <p:nvSpPr>
          <p:cNvPr id="4" name="Rectangle 3"/>
          <p:cNvSpPr>
            <a:spLocks noChangeArrowheads="1"/>
          </p:cNvSpPr>
          <p:nvPr/>
        </p:nvSpPr>
        <p:spPr bwMode="auto">
          <a:xfrm>
            <a:off x="2483768" y="5958843"/>
            <a:ext cx="7750217" cy="365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5" name="Rectangle 3"/>
          <p:cNvSpPr>
            <a:spLocks noChangeArrowheads="1"/>
          </p:cNvSpPr>
          <p:nvPr/>
        </p:nvSpPr>
        <p:spPr bwMode="auto">
          <a:xfrm>
            <a:off x="2477886" y="49419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8"/>
          <p:cNvSpPr>
            <a:spLocks noChangeArrowheads="1"/>
          </p:cNvSpPr>
          <p:nvPr/>
        </p:nvSpPr>
        <p:spPr bwMode="auto">
          <a:xfrm>
            <a:off x="0" y="2657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9"/>
          <p:cNvSpPr>
            <a:spLocks noChangeArrowheads="1"/>
          </p:cNvSpPr>
          <p:nvPr/>
        </p:nvSpPr>
        <p:spPr bwMode="auto">
          <a:xfrm>
            <a:off x="0" y="4572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 name="Rectangle 2"/>
          <p:cNvSpPr>
            <a:spLocks noChangeArrowheads="1"/>
          </p:cNvSpPr>
          <p:nvPr/>
        </p:nvSpPr>
        <p:spPr bwMode="auto">
          <a:xfrm>
            <a:off x="2895600" y="1108639"/>
            <a:ext cx="585286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sng"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New learner profile field for ‘Reference number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We have added a new field in the learner User profile for a reference number. </a:t>
            </a:r>
            <a:endParaRPr kumimoji="0" lang="en-GB" altLang="en-US" sz="1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126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4707" y="1956139"/>
            <a:ext cx="4184611" cy="298583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a:spLocks noChangeArrowheads="1"/>
          </p:cNvSpPr>
          <p:nvPr/>
        </p:nvSpPr>
        <p:spPr bwMode="auto">
          <a:xfrm>
            <a:off x="2195736" y="5029200"/>
            <a:ext cx="6791959"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This was added specifically for a client wanting to easily match learner records in </a:t>
            </a:r>
            <a:r>
              <a:rPr kumimoji="0" lang="en-GB" altLang="en-US" sz="14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VQManager</a:t>
            </a:r>
            <a:r>
              <a:rPr kumimoji="0" lang="en-GB"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with records in their MIS system. A reference number can be added manually, or via integration. If you want to populate this via integration, this will require development by the integration partner so that their system can interact with this new </a:t>
            </a:r>
            <a:r>
              <a:rPr kumimoji="0" lang="en-GB" altLang="en-US" sz="14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VQManager</a:t>
            </a:r>
            <a:r>
              <a:rPr kumimoji="0" lang="en-GB"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functionality. We are happy to provide details on request.</a:t>
            </a:r>
            <a:endParaRPr kumimoji="0" lang="en-GB" altLang="en-US" sz="14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411314722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xmlns="" id="{D8973402-45FF-4FC0-B08F-DF8EFD0FBC62}"/>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3556" name="Rectangle 7">
            <a:extLst>
              <a:ext uri="{FF2B5EF4-FFF2-40B4-BE49-F238E27FC236}">
                <a16:creationId xmlns:a16="http://schemas.microsoft.com/office/drawing/2014/main" xmlns="" id="{79C81696-2798-4A72-8D40-FDE73671BC91}"/>
              </a:ext>
            </a:extLst>
          </p:cNvPr>
          <p:cNvSpPr>
            <a:spLocks noChangeArrowheads="1"/>
          </p:cNvSpPr>
          <p:nvPr/>
        </p:nvSpPr>
        <p:spPr bwMode="auto">
          <a:xfrm>
            <a:off x="0" y="426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23557" name="TextBox 1">
            <a:extLst>
              <a:ext uri="{FF2B5EF4-FFF2-40B4-BE49-F238E27FC236}">
                <a16:creationId xmlns:a16="http://schemas.microsoft.com/office/drawing/2014/main" xmlns="" id="{449288F7-C963-4081-B739-A0CE4738373B}"/>
              </a:ext>
            </a:extLst>
          </p:cNvPr>
          <p:cNvSpPr txBox="1">
            <a:spLocks noChangeArrowheads="1"/>
          </p:cNvSpPr>
          <p:nvPr/>
        </p:nvSpPr>
        <p:spPr bwMode="auto">
          <a:xfrm>
            <a:off x="4984750" y="124296"/>
            <a:ext cx="11862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2400" dirty="0" smtClean="0">
                <a:latin typeface="Calibri" panose="020F0502020204030204" pitchFamily="34" charset="0"/>
                <a:cs typeface="Calibri" panose="020F0502020204030204" pitchFamily="34" charset="0"/>
              </a:rPr>
              <a:t>General</a:t>
            </a:r>
            <a:endParaRPr lang="en-GB" altLang="en-US" sz="2400" dirty="0">
              <a:latin typeface="Calibri" panose="020F0502020204030204" pitchFamily="34" charset="0"/>
              <a:cs typeface="Calibri" panose="020F0502020204030204" pitchFamily="34" charset="0"/>
            </a:endParaRPr>
          </a:p>
        </p:txBody>
      </p:sp>
      <p:pic>
        <p:nvPicPr>
          <p:cNvPr id="614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4378" y="2211666"/>
            <a:ext cx="5748101" cy="1565573"/>
          </a:xfrm>
          <a:prstGeom prst="rect">
            <a:avLst/>
          </a:prstGeom>
          <a:noFill/>
          <a:extLst>
            <a:ext uri="{909E8E84-426E-40DD-AFC4-6F175D3DCCD1}">
              <a14:hiddenFill xmlns:a14="http://schemas.microsoft.com/office/drawing/2010/main">
                <a:solidFill>
                  <a:srgbClr val="FFFFFF"/>
                </a:solidFill>
              </a14:hiddenFill>
            </a:ext>
          </a:extLst>
        </p:spPr>
      </p:pic>
      <p:pic>
        <p:nvPicPr>
          <p:cNvPr id="614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1923" y="3986210"/>
            <a:ext cx="6486723" cy="13620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2644076" y="443694"/>
            <a:ext cx="6392419"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sng"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Improving navigation where lists are long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Some pages in </a:t>
            </a:r>
            <a:r>
              <a:rPr kumimoji="0" lang="en-GB" altLang="en-US" sz="14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VQManager</a:t>
            </a:r>
            <a:r>
              <a:rPr kumimoji="0" lang="en-GB"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quickly get quite long, and for users, this can mean a lot of scrolling up and down. To reduce the need for this, we have altered some of the page layouts so users don’t need to scroll to the bottom to open or edit after selecting an item in the list.</a:t>
            </a:r>
            <a:endParaRPr kumimoji="0" lang="en-GB"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 example, this is the ‘Apply single assessment plan templates’ tab:</a:t>
            </a:r>
            <a:endParaRPr kumimoji="0" lang="en-GB"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 name="Rectangle 4"/>
          <p:cNvSpPr>
            <a:spLocks noChangeArrowheads="1"/>
          </p:cNvSpPr>
          <p:nvPr/>
        </p:nvSpPr>
        <p:spPr bwMode="auto">
          <a:xfrm>
            <a:off x="1332148" y="4751033"/>
            <a:ext cx="104360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New view</a:t>
            </a:r>
            <a:endParaRPr kumimoji="0" lang="en-GB"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400" b="0" i="0" u="none" strike="noStrike" cap="none" normalizeH="0" baseline="0" dirty="0" smtClean="0">
              <a:ln>
                <a:noFill/>
              </a:ln>
              <a:solidFill>
                <a:schemeClr val="tx1"/>
              </a:solidFill>
              <a:effectLst/>
              <a:latin typeface="Arial" panose="020B0604020202020204" pitchFamily="34" charset="0"/>
            </a:endParaRPr>
          </a:p>
        </p:txBody>
      </p:sp>
      <p:sp>
        <p:nvSpPr>
          <p:cNvPr id="4" name="Rectangle 5"/>
          <p:cNvSpPr>
            <a:spLocks noChangeArrowheads="1"/>
          </p:cNvSpPr>
          <p:nvPr/>
        </p:nvSpPr>
        <p:spPr bwMode="auto">
          <a:xfrm>
            <a:off x="2613621" y="5316344"/>
            <a:ext cx="478853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These changes are applied in the following areas:</a:t>
            </a:r>
            <a:endParaRPr kumimoji="0" lang="en-GB" altLang="en-US" sz="1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Apply single assessment plan template</a:t>
            </a:r>
            <a:endParaRPr kumimoji="0" lang="en-GB" altLang="en-US" sz="1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Assessment plan tab in ‘My Portfolio / My Learners / Verify’</a:t>
            </a:r>
            <a:endParaRPr kumimoji="0" lang="en-GB" altLang="en-US" sz="1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Unit status and sign off</a:t>
            </a:r>
            <a:endParaRPr kumimoji="0" lang="en-GB" altLang="en-US" sz="1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IQA assessor feedback reports</a:t>
            </a:r>
            <a:endParaRPr kumimoji="0" lang="en-GB" altLang="en-US" sz="1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EQA feedback reports</a:t>
            </a:r>
            <a:endParaRPr kumimoji="0" lang="en-GB" altLang="en-US" sz="1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
        <p:nvSpPr>
          <p:cNvPr id="5" name="Rectangle 4"/>
          <p:cNvSpPr/>
          <p:nvPr/>
        </p:nvSpPr>
        <p:spPr>
          <a:xfrm>
            <a:off x="2191923" y="2724449"/>
            <a:ext cx="983960" cy="307777"/>
          </a:xfrm>
          <a:prstGeom prst="rect">
            <a:avLst/>
          </a:prstGeom>
        </p:spPr>
        <p:txBody>
          <a:bodyPr wrap="square">
            <a:spAutoFit/>
          </a:bodyPr>
          <a:lstStyle/>
          <a:p>
            <a:pPr lvl="0"/>
            <a:r>
              <a:rPr lang="en-GB" altLang="en-US" sz="1400" dirty="0">
                <a:latin typeface="Calibri" panose="020F0502020204030204" pitchFamily="34" charset="0"/>
                <a:ea typeface="Calibri" panose="020F0502020204030204" pitchFamily="34" charset="0"/>
                <a:cs typeface="Times New Roman" panose="02020603050405020304" pitchFamily="18" charset="0"/>
              </a:rPr>
              <a:t>Old </a:t>
            </a:r>
            <a:r>
              <a:rPr lang="en-GB" altLang="en-US" sz="1400" dirty="0" smtClean="0">
                <a:latin typeface="Calibri" panose="020F0502020204030204" pitchFamily="34" charset="0"/>
                <a:ea typeface="Calibri" panose="020F0502020204030204" pitchFamily="34" charset="0"/>
                <a:cs typeface="Times New Roman" panose="02020603050405020304" pitchFamily="18" charset="0"/>
              </a:rPr>
              <a:t>view</a:t>
            </a:r>
            <a:endParaRPr lang="en-GB" altLang="en-US" sz="1400" b="0" dirty="0"/>
          </a:p>
        </p:txBody>
      </p:sp>
    </p:spTree>
    <p:extLst>
      <p:ext uri="{BB962C8B-B14F-4D97-AF65-F5344CB8AC3E}">
        <p14:creationId xmlns:p14="http://schemas.microsoft.com/office/powerpoint/2010/main" val="1789580203"/>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xmlns="" id="{568C2233-6223-4AE5-8322-BDE340E59742}"/>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48131" name="Rectangle 3">
            <a:extLst>
              <a:ext uri="{FF2B5EF4-FFF2-40B4-BE49-F238E27FC236}">
                <a16:creationId xmlns:a16="http://schemas.microsoft.com/office/drawing/2014/main" xmlns="" id="{9AAC3C40-7660-4155-91A6-4E7F32C400B3}"/>
              </a:ext>
            </a:extLst>
          </p:cNvPr>
          <p:cNvSpPr>
            <a:spLocks noChangeArrowheads="1"/>
          </p:cNvSpPr>
          <p:nvPr/>
        </p:nvSpPr>
        <p:spPr bwMode="auto">
          <a:xfrm>
            <a:off x="0" y="2933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lgn="ctr">
              <a:buClr>
                <a:srgbClr val="003399"/>
              </a:buClr>
              <a:buSzPct val="125000"/>
            </a:pPr>
            <a:endParaRPr lang="en-US" altLang="en-US" sz="2400" dirty="0">
              <a:latin typeface="Arial" panose="020B0604020202020204" pitchFamily="34" charset="0"/>
            </a:endParaRPr>
          </a:p>
        </p:txBody>
      </p:sp>
      <p:sp>
        <p:nvSpPr>
          <p:cNvPr id="48132" name="Rectangle 23">
            <a:extLst>
              <a:ext uri="{FF2B5EF4-FFF2-40B4-BE49-F238E27FC236}">
                <a16:creationId xmlns:a16="http://schemas.microsoft.com/office/drawing/2014/main" xmlns="" id="{C7D7917A-2688-40F2-9179-401F6756ED42}"/>
              </a:ext>
            </a:extLst>
          </p:cNvPr>
          <p:cNvSpPr>
            <a:spLocks noChangeArrowheads="1"/>
          </p:cNvSpPr>
          <p:nvPr/>
        </p:nvSpPr>
        <p:spPr bwMode="auto">
          <a:xfrm>
            <a:off x="0" y="13352463"/>
            <a:ext cx="2484438"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1200" dirty="0">
                <a:latin typeface="Calibri" panose="020F0502020204030204" pitchFamily="34" charset="0"/>
                <a:ea typeface="Calibri" panose="020F0502020204030204" pitchFamily="34" charset="0"/>
                <a:cs typeface="Times New Roman" panose="02020603050405020304" pitchFamily="18" charset="0"/>
              </a:rPr>
              <a:t>   </a:t>
            </a:r>
            <a:r>
              <a:rPr lang="en-GB" altLang="en-US" sz="1100" dirty="0">
                <a:latin typeface="Calibri" panose="020F0502020204030204" pitchFamily="34" charset="0"/>
                <a:ea typeface="Calibri" panose="020F0502020204030204" pitchFamily="34" charset="0"/>
                <a:cs typeface="Times New Roman" panose="02020603050405020304" pitchFamily="18" charset="0"/>
              </a:rPr>
              <a:t>         </a:t>
            </a:r>
            <a:endParaRPr lang="en-GB" altLang="en-US" sz="2400" dirty="0">
              <a:latin typeface="Arial" panose="020B0604020202020204" pitchFamily="34" charset="0"/>
              <a:ea typeface="Calibri" panose="020F0502020204030204" pitchFamily="34" charset="0"/>
              <a:cs typeface="Times New Roman" panose="02020603050405020304" pitchFamily="18" charset="0"/>
            </a:endParaRPr>
          </a:p>
        </p:txBody>
      </p:sp>
      <p:sp>
        <p:nvSpPr>
          <p:cNvPr id="48133" name="Rectangle 24">
            <a:extLst>
              <a:ext uri="{FF2B5EF4-FFF2-40B4-BE49-F238E27FC236}">
                <a16:creationId xmlns:a16="http://schemas.microsoft.com/office/drawing/2014/main" xmlns="" id="{D5633145-A805-40F9-9134-8F229B3220FA}"/>
              </a:ext>
            </a:extLst>
          </p:cNvPr>
          <p:cNvSpPr>
            <a:spLocks noChangeArrowheads="1"/>
          </p:cNvSpPr>
          <p:nvPr/>
        </p:nvSpPr>
        <p:spPr bwMode="auto">
          <a:xfrm>
            <a:off x="0" y="14036675"/>
            <a:ext cx="2484438"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1100" dirty="0">
                <a:latin typeface="Calibri" panose="020F0502020204030204" pitchFamily="34" charset="0"/>
                <a:ea typeface="Calibri" panose="020F0502020204030204" pitchFamily="34" charset="0"/>
                <a:cs typeface="Times New Roman" panose="02020603050405020304" pitchFamily="18" charset="0"/>
              </a:rPr>
              <a:t>          </a:t>
            </a:r>
            <a:endParaRPr lang="en-GB" altLang="en-US" sz="2400" dirty="0">
              <a:latin typeface="Arial" panose="020B0604020202020204" pitchFamily="34" charset="0"/>
              <a:ea typeface="Calibri" panose="020F0502020204030204" pitchFamily="34" charset="0"/>
              <a:cs typeface="Times New Roman" panose="02020603050405020304" pitchFamily="18" charset="0"/>
            </a:endParaRPr>
          </a:p>
        </p:txBody>
      </p:sp>
      <p:sp>
        <p:nvSpPr>
          <p:cNvPr id="48134" name="Rectangle 26">
            <a:extLst>
              <a:ext uri="{FF2B5EF4-FFF2-40B4-BE49-F238E27FC236}">
                <a16:creationId xmlns:a16="http://schemas.microsoft.com/office/drawing/2014/main" xmlns="" id="{05F3E31D-6C22-4EEA-B0A9-8551B6439C51}"/>
              </a:ext>
            </a:extLst>
          </p:cNvPr>
          <p:cNvSpPr>
            <a:spLocks noChangeArrowheads="1"/>
          </p:cNvSpPr>
          <p:nvPr/>
        </p:nvSpPr>
        <p:spPr bwMode="auto">
          <a:xfrm>
            <a:off x="0" y="15789275"/>
            <a:ext cx="2484438"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1100" dirty="0">
                <a:latin typeface="Arial" panose="020B0604020202020204" pitchFamily="34" charset="0"/>
                <a:ea typeface="Calibri" panose="020F0502020204030204" pitchFamily="34" charset="0"/>
                <a:cs typeface="Consolas" panose="020B0609020204030204" pitchFamily="49" charset="0"/>
              </a:rPr>
              <a:t>            </a:t>
            </a:r>
            <a:endParaRPr lang="en-GB" altLang="en-US" sz="2400" dirty="0">
              <a:latin typeface="Arial" panose="020B0604020202020204" pitchFamily="34" charset="0"/>
              <a:ea typeface="Calibri" panose="020F0502020204030204" pitchFamily="34" charset="0"/>
              <a:cs typeface="Consolas" panose="020B0609020204030204" pitchFamily="49" charset="0"/>
            </a:endParaRPr>
          </a:p>
        </p:txBody>
      </p:sp>
      <p:sp>
        <p:nvSpPr>
          <p:cNvPr id="48135" name="Rectangle 27">
            <a:extLst>
              <a:ext uri="{FF2B5EF4-FFF2-40B4-BE49-F238E27FC236}">
                <a16:creationId xmlns:a16="http://schemas.microsoft.com/office/drawing/2014/main" xmlns="" id="{03C236E8-8339-41A1-9924-8C7D8DCC82F8}"/>
              </a:ext>
            </a:extLst>
          </p:cNvPr>
          <p:cNvSpPr>
            <a:spLocks noChangeArrowheads="1"/>
          </p:cNvSpPr>
          <p:nvPr/>
        </p:nvSpPr>
        <p:spPr bwMode="auto">
          <a:xfrm>
            <a:off x="0" y="16964025"/>
            <a:ext cx="2484438"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48136" name="Rectangle 12">
            <a:extLst>
              <a:ext uri="{FF2B5EF4-FFF2-40B4-BE49-F238E27FC236}">
                <a16:creationId xmlns:a16="http://schemas.microsoft.com/office/drawing/2014/main" xmlns="" id="{4383D5DF-0232-43E2-8AD4-30C79E2DBEF6}"/>
              </a:ext>
            </a:extLst>
          </p:cNvPr>
          <p:cNvSpPr>
            <a:spLocks noChangeArrowheads="1"/>
          </p:cNvSpPr>
          <p:nvPr/>
        </p:nvSpPr>
        <p:spPr bwMode="auto">
          <a:xfrm>
            <a:off x="0" y="20097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48139" name="Rectangle 14">
            <a:extLst>
              <a:ext uri="{FF2B5EF4-FFF2-40B4-BE49-F238E27FC236}">
                <a16:creationId xmlns:a16="http://schemas.microsoft.com/office/drawing/2014/main" xmlns="" id="{8243CCEA-E01A-4839-89CF-05175B242B9F}"/>
              </a:ext>
            </a:extLst>
          </p:cNvPr>
          <p:cNvSpPr>
            <a:spLocks noChangeArrowheads="1"/>
          </p:cNvSpPr>
          <p:nvPr/>
        </p:nvSpPr>
        <p:spPr bwMode="auto">
          <a:xfrm>
            <a:off x="2771775" y="4532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48140" name="TextBox 5">
            <a:extLst>
              <a:ext uri="{FF2B5EF4-FFF2-40B4-BE49-F238E27FC236}">
                <a16:creationId xmlns:a16="http://schemas.microsoft.com/office/drawing/2014/main" xmlns="" id="{635D15E8-E5B9-4B82-87BD-A9B096922597}"/>
              </a:ext>
            </a:extLst>
          </p:cNvPr>
          <p:cNvSpPr txBox="1">
            <a:spLocks noChangeArrowheads="1"/>
          </p:cNvSpPr>
          <p:nvPr/>
        </p:nvSpPr>
        <p:spPr bwMode="auto">
          <a:xfrm>
            <a:off x="4094401" y="935286"/>
            <a:ext cx="19253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2400" dirty="0" smtClean="0">
                <a:latin typeface="Calibri" panose="020F0502020204030204" pitchFamily="34" charset="0"/>
                <a:cs typeface="Calibri" panose="020F0502020204030204" pitchFamily="34" charset="0"/>
              </a:rPr>
              <a:t>Line Manager</a:t>
            </a:r>
            <a:endParaRPr lang="en-GB" altLang="en-US" sz="2400" dirty="0">
              <a:latin typeface="Calibri" panose="020F0502020204030204" pitchFamily="34" charset="0"/>
              <a:cs typeface="Calibri" panose="020F0502020204030204" pitchFamily="34" charset="0"/>
            </a:endParaRPr>
          </a:p>
        </p:txBody>
      </p:sp>
      <p:sp>
        <p:nvSpPr>
          <p:cNvPr id="2" name="Rectangle 2"/>
          <p:cNvSpPr>
            <a:spLocks noChangeArrowheads="1"/>
          </p:cNvSpPr>
          <p:nvPr/>
        </p:nvSpPr>
        <p:spPr bwMode="auto">
          <a:xfrm>
            <a:off x="2979844" y="1965424"/>
            <a:ext cx="6351189"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sng"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Add option to re-name Line Manager role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It is now possible to change the title of the Line Manager role to suit your requirements. Please let us know if you’d like this.</a:t>
            </a:r>
            <a:endParaRPr kumimoji="0" lang="en-GB" altLang="en-US" sz="1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740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3527057"/>
            <a:ext cx="3448050" cy="2857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3018481" y="190579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Box 1">
            <a:extLst>
              <a:ext uri="{FF2B5EF4-FFF2-40B4-BE49-F238E27FC236}">
                <a16:creationId xmlns:a16="http://schemas.microsoft.com/office/drawing/2014/main" xmlns="" id="{F2C71E2E-F3D2-4E81-B7B8-E78A9CD58935}"/>
              </a:ext>
            </a:extLst>
          </p:cNvPr>
          <p:cNvSpPr txBox="1">
            <a:spLocks noChangeArrowheads="1"/>
          </p:cNvSpPr>
          <p:nvPr/>
        </p:nvSpPr>
        <p:spPr bwMode="auto">
          <a:xfrm>
            <a:off x="2600559" y="1268760"/>
            <a:ext cx="56165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lgn="ctr">
              <a:buClr>
                <a:srgbClr val="003399"/>
              </a:buClr>
              <a:buSzPct val="125000"/>
              <a:buFontTx/>
              <a:buNone/>
            </a:pPr>
            <a:r>
              <a:rPr lang="en-GB" altLang="en-US" sz="2400" dirty="0">
                <a:latin typeface="Calibri" panose="020F0502020204030204" pitchFamily="34" charset="0"/>
                <a:ea typeface="Microsoft YaHei UI" panose="020B0503020204020204" pitchFamily="34" charset="-122"/>
                <a:cs typeface="Calibri" panose="020F0502020204030204" pitchFamily="34" charset="0"/>
              </a:rPr>
              <a:t>In </a:t>
            </a:r>
            <a:r>
              <a:rPr lang="en-GB" altLang="en-US" sz="2400" dirty="0" smtClean="0">
                <a:latin typeface="Calibri" panose="020F0502020204030204" pitchFamily="34" charset="0"/>
                <a:ea typeface="Microsoft YaHei UI" panose="020B0503020204020204" pitchFamily="34" charset="-122"/>
                <a:cs typeface="Calibri" panose="020F0502020204030204" pitchFamily="34" charset="0"/>
              </a:rPr>
              <a:t>development</a:t>
            </a:r>
            <a:endParaRPr lang="en-GB" altLang="en-US" dirty="0">
              <a:latin typeface="Comic Sans MS" panose="030F0702030302020204" pitchFamily="66" charset="0"/>
              <a:ea typeface="Microsoft YaHei UI" panose="020B0503020204020204" pitchFamily="34" charset="-122"/>
              <a:cs typeface="Calibri" panose="020F0502020204030204" pitchFamily="34" charset="0"/>
            </a:endParaRPr>
          </a:p>
        </p:txBody>
      </p:sp>
      <p:sp>
        <p:nvSpPr>
          <p:cNvPr id="51203" name="Rectangle 2">
            <a:extLst>
              <a:ext uri="{FF2B5EF4-FFF2-40B4-BE49-F238E27FC236}">
                <a16:creationId xmlns:a16="http://schemas.microsoft.com/office/drawing/2014/main" xmlns="" id="{C24EECCE-A286-4607-B2F9-8DD14899B29C}"/>
              </a:ext>
            </a:extLst>
          </p:cNvPr>
          <p:cNvSpPr>
            <a:spLocks noGrp="1" noChangeArrowheads="1"/>
          </p:cNvSpPr>
          <p:nvPr>
            <p:ph type="title"/>
          </p:nvPr>
        </p:nvSpPr>
        <p:spPr>
          <a:xfrm>
            <a:off x="2895600" y="5967413"/>
            <a:ext cx="6248400" cy="990600"/>
          </a:xfrm>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3" name="Rectangle 2"/>
          <p:cNvSpPr/>
          <p:nvPr/>
        </p:nvSpPr>
        <p:spPr>
          <a:xfrm>
            <a:off x="2738418" y="2204864"/>
            <a:ext cx="6562763" cy="1815882"/>
          </a:xfrm>
          <a:prstGeom prst="rect">
            <a:avLst/>
          </a:prstGeom>
        </p:spPr>
        <p:txBody>
          <a:bodyPr wrap="square">
            <a:spAutoFit/>
          </a:bodyPr>
          <a:lstStyle/>
          <a:p>
            <a:pPr marL="285750" indent="-285750">
              <a:spcAft>
                <a:spcPts val="0"/>
              </a:spcAft>
              <a:buFont typeface="Arial" panose="020B0604020202020204" pitchFamily="34" charset="0"/>
              <a:buChar char="•"/>
            </a:pPr>
            <a:r>
              <a:rPr lang="en-GB" sz="1400" b="0" dirty="0" smtClean="0">
                <a:latin typeface="Calibri" panose="020F0502020204030204" pitchFamily="34" charset="0"/>
                <a:ea typeface="Calibri" panose="020F0502020204030204" pitchFamily="34" charset="0"/>
              </a:rPr>
              <a:t>Showing </a:t>
            </a:r>
            <a:r>
              <a:rPr lang="en-GB" sz="1400" b="0" dirty="0">
                <a:latin typeface="Calibri" panose="020F0502020204030204" pitchFamily="34" charset="0"/>
                <a:ea typeface="Calibri" panose="020F0502020204030204" pitchFamily="34" charset="0"/>
              </a:rPr>
              <a:t>confirmed OTJ hours in bold in Diary and AL summary </a:t>
            </a:r>
            <a:r>
              <a:rPr lang="en-GB" sz="1400" b="0" dirty="0" smtClean="0">
                <a:latin typeface="Calibri" panose="020F0502020204030204" pitchFamily="34" charset="0"/>
                <a:ea typeface="Calibri" panose="020F0502020204030204" pitchFamily="34" charset="0"/>
              </a:rPr>
              <a:t>tables- Comp</a:t>
            </a:r>
            <a:endParaRPr lang="en-GB" sz="1400" b="0" dirty="0">
              <a:latin typeface="Calibri" panose="020F0502020204030204" pitchFamily="34" charset="0"/>
              <a:ea typeface="Calibri" panose="020F0502020204030204" pitchFamily="34" charset="0"/>
            </a:endParaRPr>
          </a:p>
          <a:p>
            <a:pPr marL="285750" indent="-285750">
              <a:spcAft>
                <a:spcPts val="0"/>
              </a:spcAft>
              <a:buFont typeface="Arial" panose="020B0604020202020204" pitchFamily="34" charset="0"/>
              <a:buChar char="•"/>
            </a:pPr>
            <a:r>
              <a:rPr lang="en-GB" sz="1400" b="0" dirty="0" smtClean="0">
                <a:latin typeface="Calibri" panose="020F0502020204030204" pitchFamily="34" charset="0"/>
                <a:ea typeface="Calibri" panose="020F0502020204030204" pitchFamily="34" charset="0"/>
              </a:rPr>
              <a:t>Adding </a:t>
            </a:r>
            <a:r>
              <a:rPr lang="en-GB" sz="1400" b="0" dirty="0">
                <a:latin typeface="Calibri" panose="020F0502020204030204" pitchFamily="34" charset="0"/>
                <a:ea typeface="Calibri" panose="020F0502020204030204" pitchFamily="34" charset="0"/>
              </a:rPr>
              <a:t>columns to Assessor Performance report </a:t>
            </a:r>
            <a:r>
              <a:rPr lang="en-GB" sz="1400" b="0" dirty="0" smtClean="0">
                <a:latin typeface="Calibri" panose="020F0502020204030204" pitchFamily="34" charset="0"/>
                <a:ea typeface="Calibri" panose="020F0502020204030204" pitchFamily="34" charset="0"/>
              </a:rPr>
              <a:t>– WIP</a:t>
            </a:r>
            <a:endParaRPr lang="en-GB" sz="1400" b="0" dirty="0">
              <a:latin typeface="Calibri" panose="020F0502020204030204" pitchFamily="34" charset="0"/>
              <a:ea typeface="Calibri" panose="020F0502020204030204" pitchFamily="34" charset="0"/>
            </a:endParaRPr>
          </a:p>
          <a:p>
            <a:pPr marL="285750" indent="-285750">
              <a:spcAft>
                <a:spcPts val="0"/>
              </a:spcAft>
              <a:buFont typeface="Arial" panose="020B0604020202020204" pitchFamily="34" charset="0"/>
              <a:buChar char="•"/>
            </a:pPr>
            <a:r>
              <a:rPr lang="en-GB" sz="1400" b="0" dirty="0" smtClean="0">
                <a:latin typeface="Calibri" panose="020F0502020204030204" pitchFamily="34" charset="0"/>
                <a:ea typeface="Calibri" panose="020F0502020204030204" pitchFamily="34" charset="0"/>
              </a:rPr>
              <a:t>New </a:t>
            </a:r>
            <a:r>
              <a:rPr lang="en-GB" sz="1400" b="0" dirty="0">
                <a:latin typeface="Calibri" panose="020F0502020204030204" pitchFamily="34" charset="0"/>
                <a:ea typeface="Calibri" panose="020F0502020204030204" pitchFamily="34" charset="0"/>
              </a:rPr>
              <a:t>report, </a:t>
            </a:r>
            <a:r>
              <a:rPr lang="en-GB" sz="1400" b="0" dirty="0" err="1">
                <a:latin typeface="Calibri" panose="020F0502020204030204" pitchFamily="34" charset="0"/>
                <a:ea typeface="Calibri" panose="020F0502020204030204" pitchFamily="34" charset="0"/>
              </a:rPr>
              <a:t>quals</a:t>
            </a:r>
            <a:r>
              <a:rPr lang="en-GB" sz="1400" b="0" dirty="0">
                <a:latin typeface="Calibri" panose="020F0502020204030204" pitchFamily="34" charset="0"/>
                <a:ea typeface="Calibri" panose="020F0502020204030204" pitchFamily="34" charset="0"/>
              </a:rPr>
              <a:t> in centre – </a:t>
            </a:r>
            <a:r>
              <a:rPr lang="en-GB" sz="1400" b="0" dirty="0" smtClean="0">
                <a:latin typeface="Calibri" panose="020F0502020204030204" pitchFamily="34" charset="0"/>
                <a:ea typeface="Calibri" panose="020F0502020204030204" pitchFamily="34" charset="0"/>
              </a:rPr>
              <a:t>Comp</a:t>
            </a:r>
            <a:endParaRPr lang="en-GB" sz="1400" b="0" dirty="0">
              <a:latin typeface="Calibri" panose="020F0502020204030204" pitchFamily="34" charset="0"/>
              <a:ea typeface="Calibri" panose="020F0502020204030204" pitchFamily="34" charset="0"/>
            </a:endParaRPr>
          </a:p>
          <a:p>
            <a:pPr marL="285750" indent="-285750">
              <a:spcAft>
                <a:spcPts val="0"/>
              </a:spcAft>
              <a:buFont typeface="Arial" panose="020B0604020202020204" pitchFamily="34" charset="0"/>
              <a:buChar char="•"/>
            </a:pPr>
            <a:r>
              <a:rPr lang="en-GB" sz="1400" b="0" dirty="0" smtClean="0">
                <a:latin typeface="Calibri" panose="020F0502020204030204" pitchFamily="34" charset="0"/>
                <a:ea typeface="Calibri" panose="020F0502020204030204" pitchFamily="34" charset="0"/>
              </a:rPr>
              <a:t>Adding </a:t>
            </a:r>
            <a:r>
              <a:rPr lang="en-GB" sz="1400" b="0" dirty="0">
                <a:latin typeface="Calibri" panose="020F0502020204030204" pitchFamily="34" charset="0"/>
                <a:ea typeface="Calibri" panose="020F0502020204030204" pitchFamily="34" charset="0"/>
              </a:rPr>
              <a:t>download option to all reports – </a:t>
            </a:r>
            <a:r>
              <a:rPr lang="en-GB" sz="1400" b="0" dirty="0" smtClean="0">
                <a:latin typeface="Calibri" panose="020F0502020204030204" pitchFamily="34" charset="0"/>
                <a:ea typeface="Calibri" panose="020F0502020204030204" pitchFamily="34" charset="0"/>
              </a:rPr>
              <a:t>WIP</a:t>
            </a:r>
            <a:endParaRPr lang="en-GB" sz="1400" b="0" dirty="0">
              <a:latin typeface="Calibri" panose="020F0502020204030204" pitchFamily="34" charset="0"/>
              <a:ea typeface="Calibri" panose="020F0502020204030204" pitchFamily="34" charset="0"/>
            </a:endParaRPr>
          </a:p>
          <a:p>
            <a:pPr marL="285750" indent="-285750">
              <a:spcAft>
                <a:spcPts val="0"/>
              </a:spcAft>
              <a:buFont typeface="Arial" panose="020B0604020202020204" pitchFamily="34" charset="0"/>
              <a:buChar char="•"/>
            </a:pPr>
            <a:r>
              <a:rPr lang="en-GB" sz="1400" b="0" dirty="0" smtClean="0">
                <a:latin typeface="Calibri" panose="020F0502020204030204" pitchFamily="34" charset="0"/>
                <a:ea typeface="Calibri" panose="020F0502020204030204" pitchFamily="34" charset="0"/>
              </a:rPr>
              <a:t>Listing </a:t>
            </a:r>
            <a:r>
              <a:rPr lang="en-GB" sz="1400" b="0" dirty="0">
                <a:latin typeface="Calibri" panose="020F0502020204030204" pitchFamily="34" charset="0"/>
                <a:ea typeface="Calibri" panose="020F0502020204030204" pitchFamily="34" charset="0"/>
              </a:rPr>
              <a:t>all assessors in all reports - </a:t>
            </a:r>
            <a:r>
              <a:rPr lang="en-GB" sz="1400" b="0" dirty="0" smtClean="0">
                <a:latin typeface="Calibri" panose="020F0502020204030204" pitchFamily="34" charset="0"/>
                <a:ea typeface="Calibri" panose="020F0502020204030204" pitchFamily="34" charset="0"/>
              </a:rPr>
              <a:t>Comp</a:t>
            </a:r>
            <a:endParaRPr lang="en-GB" sz="1400" b="0" dirty="0">
              <a:latin typeface="Calibri" panose="020F0502020204030204" pitchFamily="34" charset="0"/>
              <a:ea typeface="Calibri" panose="020F0502020204030204" pitchFamily="34" charset="0"/>
            </a:endParaRPr>
          </a:p>
          <a:p>
            <a:pPr marL="285750" indent="-285750">
              <a:spcAft>
                <a:spcPts val="0"/>
              </a:spcAft>
              <a:buFont typeface="Arial" panose="020B0604020202020204" pitchFamily="34" charset="0"/>
              <a:buChar char="•"/>
            </a:pPr>
            <a:r>
              <a:rPr lang="en-GB" sz="1400" b="0" dirty="0" smtClean="0">
                <a:latin typeface="Calibri" panose="020F0502020204030204" pitchFamily="34" charset="0"/>
                <a:ea typeface="Calibri" panose="020F0502020204030204" pitchFamily="34" charset="0"/>
              </a:rPr>
              <a:t>Add </a:t>
            </a:r>
            <a:r>
              <a:rPr lang="en-GB" sz="1400" b="0" dirty="0">
                <a:latin typeface="Calibri" panose="020F0502020204030204" pitchFamily="34" charset="0"/>
                <a:ea typeface="Calibri" panose="020F0502020204030204" pitchFamily="34" charset="0"/>
              </a:rPr>
              <a:t>target % completion to 2 Centre Admin reports – </a:t>
            </a:r>
            <a:r>
              <a:rPr lang="en-GB" sz="1400" b="0" dirty="0" smtClean="0">
                <a:latin typeface="Calibri" panose="020F0502020204030204" pitchFamily="34" charset="0"/>
                <a:ea typeface="Calibri" panose="020F0502020204030204" pitchFamily="34" charset="0"/>
              </a:rPr>
              <a:t>WIP</a:t>
            </a:r>
          </a:p>
          <a:p>
            <a:pPr marL="285750" indent="-285750">
              <a:spcAft>
                <a:spcPts val="0"/>
              </a:spcAft>
              <a:buFont typeface="Arial" panose="020B0604020202020204" pitchFamily="34" charset="0"/>
              <a:buChar char="•"/>
            </a:pPr>
            <a:r>
              <a:rPr lang="en-GB" sz="1400" b="0" dirty="0" smtClean="0">
                <a:latin typeface="Calibri" panose="020F0502020204030204" pitchFamily="34" charset="0"/>
                <a:ea typeface="Calibri" panose="020F0502020204030204" pitchFamily="34" charset="0"/>
              </a:rPr>
              <a:t>Allow Centre Admin to add OTJ hours manually – future</a:t>
            </a:r>
          </a:p>
          <a:p>
            <a:pPr marL="285750" indent="-285750">
              <a:spcAft>
                <a:spcPts val="0"/>
              </a:spcAft>
              <a:buFont typeface="Arial" panose="020B0604020202020204" pitchFamily="34" charset="0"/>
              <a:buChar char="•"/>
            </a:pPr>
            <a:r>
              <a:rPr lang="en-GB" sz="1400" b="0" dirty="0">
                <a:latin typeface="Calibri" panose="020F0502020204030204" pitchFamily="34" charset="0"/>
                <a:cs typeface="Calibri" panose="020F0502020204030204" pitchFamily="34" charset="0"/>
              </a:rPr>
              <a:t>A</a:t>
            </a:r>
            <a:r>
              <a:rPr lang="en-GB" sz="1400" b="0" dirty="0" smtClean="0">
                <a:latin typeface="Calibri" panose="020F0502020204030204" pitchFamily="34" charset="0"/>
                <a:cs typeface="Calibri" panose="020F0502020204030204" pitchFamily="34" charset="0"/>
              </a:rPr>
              <a:t>llow </a:t>
            </a:r>
            <a:r>
              <a:rPr lang="en-GB" sz="1400" b="0" dirty="0">
                <a:latin typeface="Calibri" panose="020F0502020204030204" pitchFamily="34" charset="0"/>
                <a:cs typeface="Calibri" panose="020F0502020204030204" pitchFamily="34" charset="0"/>
              </a:rPr>
              <a:t>a Line Manager to be selected as Expert </a:t>
            </a:r>
            <a:r>
              <a:rPr lang="en-GB" sz="1400" b="0" dirty="0" smtClean="0">
                <a:latin typeface="Calibri" panose="020F0502020204030204" pitchFamily="34" charset="0"/>
                <a:cs typeface="Calibri" panose="020F0502020204030204" pitchFamily="34" charset="0"/>
              </a:rPr>
              <a:t>Witness - future</a:t>
            </a:r>
            <a:endParaRPr lang="en-GB" sz="1400" b="0" dirty="0" smtClean="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Box 1">
            <a:extLst>
              <a:ext uri="{FF2B5EF4-FFF2-40B4-BE49-F238E27FC236}">
                <a16:creationId xmlns:a16="http://schemas.microsoft.com/office/drawing/2014/main" xmlns="" id="{F2C71E2E-F3D2-4E81-B7B8-E78A9CD58935}"/>
              </a:ext>
            </a:extLst>
          </p:cNvPr>
          <p:cNvSpPr txBox="1">
            <a:spLocks noChangeArrowheads="1"/>
          </p:cNvSpPr>
          <p:nvPr/>
        </p:nvSpPr>
        <p:spPr bwMode="auto">
          <a:xfrm>
            <a:off x="2402125" y="1240122"/>
            <a:ext cx="5616575"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lgn="ctr">
              <a:buClr>
                <a:srgbClr val="003399"/>
              </a:buClr>
              <a:buSzPct val="125000"/>
              <a:buFontTx/>
              <a:buNone/>
            </a:pPr>
            <a:r>
              <a:rPr lang="en-GB" altLang="en-US" sz="2400" dirty="0">
                <a:latin typeface="Calibri" panose="020F0502020204030204" pitchFamily="34" charset="0"/>
                <a:ea typeface="Microsoft YaHei UI" panose="020B0503020204020204" pitchFamily="34" charset="-122"/>
                <a:cs typeface="Calibri" panose="020F0502020204030204" pitchFamily="34" charset="0"/>
              </a:rPr>
              <a:t>In development</a:t>
            </a:r>
          </a:p>
          <a:p>
            <a:pPr algn="ctr">
              <a:buClr>
                <a:srgbClr val="003399"/>
              </a:buClr>
              <a:buSzPct val="125000"/>
              <a:buFontTx/>
              <a:buNone/>
            </a:pPr>
            <a:endParaRPr lang="en-GB" altLang="en-US" dirty="0">
              <a:latin typeface="Comic Sans MS" panose="030F0702030302020204" pitchFamily="66" charset="0"/>
              <a:ea typeface="Microsoft YaHei UI" panose="020B0503020204020204" pitchFamily="34" charset="-122"/>
              <a:cs typeface="Calibri" panose="020F0502020204030204" pitchFamily="34" charset="0"/>
            </a:endParaRPr>
          </a:p>
        </p:txBody>
      </p:sp>
      <p:sp>
        <p:nvSpPr>
          <p:cNvPr id="51203" name="Rectangle 2">
            <a:extLst>
              <a:ext uri="{FF2B5EF4-FFF2-40B4-BE49-F238E27FC236}">
                <a16:creationId xmlns:a16="http://schemas.microsoft.com/office/drawing/2014/main" xmlns="" id="{C24EECCE-A286-4607-B2F9-8DD14899B29C}"/>
              </a:ext>
            </a:extLst>
          </p:cNvPr>
          <p:cNvSpPr>
            <a:spLocks noGrp="1" noChangeArrowheads="1"/>
          </p:cNvSpPr>
          <p:nvPr>
            <p:ph type="title"/>
          </p:nvPr>
        </p:nvSpPr>
        <p:spPr>
          <a:xfrm>
            <a:off x="2895600" y="5967413"/>
            <a:ext cx="6248400" cy="990600"/>
          </a:xfrm>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3" name="Rectangle 2"/>
          <p:cNvSpPr/>
          <p:nvPr/>
        </p:nvSpPr>
        <p:spPr>
          <a:xfrm>
            <a:off x="3995936" y="2303561"/>
            <a:ext cx="6562763" cy="307777"/>
          </a:xfrm>
          <a:prstGeom prst="rect">
            <a:avLst/>
          </a:prstGeom>
        </p:spPr>
        <p:txBody>
          <a:bodyPr wrap="square">
            <a:spAutoFit/>
          </a:bodyPr>
          <a:lstStyle/>
          <a:p>
            <a:pPr>
              <a:spcAft>
                <a:spcPts val="0"/>
              </a:spcAft>
            </a:pPr>
            <a:r>
              <a:rPr lang="en-GB" sz="1400" dirty="0" smtClean="0">
                <a:latin typeface="Calibri" panose="020F0502020204030204" pitchFamily="34" charset="0"/>
                <a:ea typeface="Calibri" panose="020F0502020204030204" pitchFamily="34" charset="0"/>
              </a:rPr>
              <a:t>Progression </a:t>
            </a:r>
            <a:r>
              <a:rPr lang="en-GB" sz="1400" dirty="0">
                <a:latin typeface="Calibri" panose="020F0502020204030204" pitchFamily="34" charset="0"/>
                <a:ea typeface="Calibri" panose="020F0502020204030204" pitchFamily="34" charset="0"/>
              </a:rPr>
              <a:t>Tracker </a:t>
            </a:r>
            <a:r>
              <a:rPr lang="en-GB" sz="1400" dirty="0" smtClean="0">
                <a:latin typeface="Calibri" panose="020F0502020204030204" pitchFamily="34" charset="0"/>
                <a:ea typeface="Calibri" panose="020F0502020204030204" pitchFamily="34" charset="0"/>
              </a:rPr>
              <a:t>– WIP</a:t>
            </a:r>
          </a:p>
        </p:txBody>
      </p:sp>
      <p:sp>
        <p:nvSpPr>
          <p:cNvPr id="4" name="Rectangle 3"/>
          <p:cNvSpPr>
            <a:spLocks noChangeArrowheads="1"/>
          </p:cNvSpPr>
          <p:nvPr/>
        </p:nvSpPr>
        <p:spPr bwMode="auto">
          <a:xfrm>
            <a:off x="0" y="24574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3131280031"/>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Box 1">
            <a:extLst>
              <a:ext uri="{FF2B5EF4-FFF2-40B4-BE49-F238E27FC236}">
                <a16:creationId xmlns:a16="http://schemas.microsoft.com/office/drawing/2014/main" xmlns="" id="{F2C71E2E-F3D2-4E81-B7B8-E78A9CD58935}"/>
              </a:ext>
            </a:extLst>
          </p:cNvPr>
          <p:cNvSpPr txBox="1">
            <a:spLocks noChangeArrowheads="1"/>
          </p:cNvSpPr>
          <p:nvPr/>
        </p:nvSpPr>
        <p:spPr bwMode="auto">
          <a:xfrm>
            <a:off x="2734215" y="1419482"/>
            <a:ext cx="604903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buNone/>
            </a:pPr>
            <a:r>
              <a:rPr lang="en-GB" sz="1400" b="0" dirty="0">
                <a:latin typeface="Calibri" panose="020F0502020204030204" pitchFamily="34" charset="0"/>
                <a:cs typeface="Calibri" panose="020F0502020204030204" pitchFamily="34" charset="0"/>
              </a:rPr>
              <a:t>Ofsted want clients to track progress and ‘value added’ as they work through their qualification. We </a:t>
            </a:r>
            <a:r>
              <a:rPr lang="en-GB" sz="1400" b="0" dirty="0" smtClean="0">
                <a:latin typeface="Calibri" panose="020F0502020204030204" pitchFamily="34" charset="0"/>
                <a:cs typeface="Calibri" panose="020F0502020204030204" pitchFamily="34" charset="0"/>
              </a:rPr>
              <a:t>are developing </a:t>
            </a:r>
            <a:r>
              <a:rPr lang="en-GB" sz="1400" b="0" dirty="0">
                <a:latin typeface="Calibri" panose="020F0502020204030204" pitchFamily="34" charset="0"/>
                <a:cs typeface="Calibri" panose="020F0502020204030204" pitchFamily="34" charset="0"/>
              </a:rPr>
              <a:t>a function to allow learners, assessors and line managers to show a ‘rating’ against the criteria for a qualification, to show progression</a:t>
            </a:r>
            <a:r>
              <a:rPr lang="en-GB" sz="1400" b="0" dirty="0" smtClean="0">
                <a:latin typeface="Calibri" panose="020F0502020204030204" pitchFamily="34" charset="0"/>
                <a:cs typeface="Calibri" panose="020F0502020204030204" pitchFamily="34" charset="0"/>
              </a:rPr>
              <a:t>.  This </a:t>
            </a:r>
            <a:r>
              <a:rPr lang="en-GB" sz="1400" b="0" dirty="0">
                <a:latin typeface="Calibri" panose="020F0502020204030204" pitchFamily="34" charset="0"/>
                <a:cs typeface="Calibri" panose="020F0502020204030204" pitchFamily="34" charset="0"/>
              </a:rPr>
              <a:t>will be a new tab in the Reports area</a:t>
            </a:r>
            <a:endParaRPr lang="en-GB" altLang="en-US" sz="1400" b="0" dirty="0">
              <a:latin typeface="Calibri" panose="020F0502020204030204" pitchFamily="34" charset="0"/>
              <a:ea typeface="Microsoft YaHei UI" panose="020B0503020204020204" pitchFamily="34" charset="-122"/>
              <a:cs typeface="Calibri" panose="020F0502020204030204" pitchFamily="34" charset="0"/>
            </a:endParaRPr>
          </a:p>
        </p:txBody>
      </p:sp>
      <p:sp>
        <p:nvSpPr>
          <p:cNvPr id="51203" name="Rectangle 2">
            <a:extLst>
              <a:ext uri="{FF2B5EF4-FFF2-40B4-BE49-F238E27FC236}">
                <a16:creationId xmlns:a16="http://schemas.microsoft.com/office/drawing/2014/main" xmlns="" id="{C24EECCE-A286-4607-B2F9-8DD14899B29C}"/>
              </a:ext>
            </a:extLst>
          </p:cNvPr>
          <p:cNvSpPr>
            <a:spLocks noGrp="1" noChangeArrowheads="1"/>
          </p:cNvSpPr>
          <p:nvPr>
            <p:ph type="title"/>
          </p:nvPr>
        </p:nvSpPr>
        <p:spPr>
          <a:xfrm>
            <a:off x="2895600" y="5967413"/>
            <a:ext cx="6248400" cy="990600"/>
          </a:xfrm>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3" name="Rectangle 2"/>
          <p:cNvSpPr/>
          <p:nvPr/>
        </p:nvSpPr>
        <p:spPr>
          <a:xfrm>
            <a:off x="2738418" y="764704"/>
            <a:ext cx="6562763" cy="307777"/>
          </a:xfrm>
          <a:prstGeom prst="rect">
            <a:avLst/>
          </a:prstGeom>
        </p:spPr>
        <p:txBody>
          <a:bodyPr wrap="square">
            <a:spAutoFit/>
          </a:bodyPr>
          <a:lstStyle/>
          <a:p>
            <a:pPr>
              <a:spcAft>
                <a:spcPts val="0"/>
              </a:spcAft>
            </a:pPr>
            <a:r>
              <a:rPr lang="en-GB" sz="1400" dirty="0" smtClean="0">
                <a:latin typeface="Calibri" panose="020F0502020204030204" pitchFamily="34" charset="0"/>
                <a:ea typeface="Calibri" panose="020F0502020204030204" pitchFamily="34" charset="0"/>
              </a:rPr>
              <a:t>Progression </a:t>
            </a:r>
            <a:r>
              <a:rPr lang="en-GB" sz="1400" dirty="0">
                <a:latin typeface="Calibri" panose="020F0502020204030204" pitchFamily="34" charset="0"/>
                <a:ea typeface="Calibri" panose="020F0502020204030204" pitchFamily="34" charset="0"/>
              </a:rPr>
              <a:t>Tracker </a:t>
            </a:r>
            <a:r>
              <a:rPr lang="en-GB" sz="1400" dirty="0" smtClean="0">
                <a:latin typeface="Calibri" panose="020F0502020204030204" pitchFamily="34" charset="0"/>
                <a:ea typeface="Calibri" panose="020F0502020204030204" pitchFamily="34" charset="0"/>
              </a:rPr>
              <a:t>– WIP</a:t>
            </a:r>
          </a:p>
        </p:txBody>
      </p:sp>
      <p:sp>
        <p:nvSpPr>
          <p:cNvPr id="2" name="Rectangle 2"/>
          <p:cNvSpPr>
            <a:spLocks noChangeArrowheads="1"/>
          </p:cNvSpPr>
          <p:nvPr/>
        </p:nvSpPr>
        <p:spPr bwMode="auto">
          <a:xfrm>
            <a:off x="2734215" y="2413213"/>
            <a:ext cx="601424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Within the Progression Tracker, scans are done on an ad hoc basis, with the assessor deciding how many to do and when. (Has been renamed to avoid confusion with existing </a:t>
            </a:r>
            <a:r>
              <a:rPr lang="en-GB" altLang="en-US" sz="1400" b="0" dirty="0" err="1" smtClean="0">
                <a:latin typeface="Calibri" panose="020F0502020204030204" pitchFamily="34" charset="0"/>
                <a:ea typeface="Calibri" panose="020F0502020204030204" pitchFamily="34" charset="0"/>
                <a:cs typeface="Calibri" panose="020F0502020204030204" pitchFamily="34" charset="0"/>
              </a:rPr>
              <a:t>S</a:t>
            </a:r>
            <a:r>
              <a:rPr kumimoji="0" lang="en-GB" altLang="en-US" sz="14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killScan</a:t>
            </a:r>
            <a:r>
              <a:rPr kumimoji="0" lang="en-GB"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completed by provider prior to</a:t>
            </a:r>
            <a:r>
              <a:rPr kumimoji="0" lang="en-GB" altLang="en-US" sz="1400" b="0" i="0" u="none" strike="noStrike" cap="none" normalizeH="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enrolment).</a:t>
            </a:r>
            <a:endParaRPr kumimoji="0" lang="en-GB" altLang="en-US" sz="1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3379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3284076"/>
            <a:ext cx="5184576" cy="24577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24574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41340579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a:extLst>
              <a:ext uri="{FF2B5EF4-FFF2-40B4-BE49-F238E27FC236}">
                <a16:creationId xmlns:a16="http://schemas.microsoft.com/office/drawing/2014/main" xmlns="" id="{C24EECCE-A286-4607-B2F9-8DD14899B29C}"/>
              </a:ext>
            </a:extLst>
          </p:cNvPr>
          <p:cNvSpPr>
            <a:spLocks noGrp="1" noChangeArrowheads="1"/>
          </p:cNvSpPr>
          <p:nvPr>
            <p:ph type="title"/>
          </p:nvPr>
        </p:nvSpPr>
        <p:spPr>
          <a:xfrm>
            <a:off x="2895600" y="5967413"/>
            <a:ext cx="6248400" cy="990600"/>
          </a:xfrm>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3" name="Rectangle 2"/>
          <p:cNvSpPr/>
          <p:nvPr/>
        </p:nvSpPr>
        <p:spPr>
          <a:xfrm>
            <a:off x="2738418" y="764704"/>
            <a:ext cx="6562763" cy="307777"/>
          </a:xfrm>
          <a:prstGeom prst="rect">
            <a:avLst/>
          </a:prstGeom>
        </p:spPr>
        <p:txBody>
          <a:bodyPr wrap="square">
            <a:spAutoFit/>
          </a:bodyPr>
          <a:lstStyle/>
          <a:p>
            <a:pPr>
              <a:spcAft>
                <a:spcPts val="0"/>
              </a:spcAft>
            </a:pPr>
            <a:r>
              <a:rPr lang="en-GB" sz="1400" dirty="0" smtClean="0">
                <a:latin typeface="Calibri" panose="020F0502020204030204" pitchFamily="34" charset="0"/>
                <a:ea typeface="Calibri" panose="020F0502020204030204" pitchFamily="34" charset="0"/>
              </a:rPr>
              <a:t>Progression </a:t>
            </a:r>
            <a:r>
              <a:rPr lang="en-GB" sz="1400" dirty="0">
                <a:latin typeface="Calibri" panose="020F0502020204030204" pitchFamily="34" charset="0"/>
                <a:ea typeface="Calibri" panose="020F0502020204030204" pitchFamily="34" charset="0"/>
              </a:rPr>
              <a:t>Tracker </a:t>
            </a:r>
            <a:r>
              <a:rPr lang="en-GB" sz="1400" dirty="0" smtClean="0">
                <a:latin typeface="Calibri" panose="020F0502020204030204" pitchFamily="34" charset="0"/>
                <a:ea typeface="Calibri" panose="020F0502020204030204" pitchFamily="34" charset="0"/>
              </a:rPr>
              <a:t>– WIP</a:t>
            </a:r>
          </a:p>
        </p:txBody>
      </p:sp>
      <p:sp>
        <p:nvSpPr>
          <p:cNvPr id="5" name="Rectangle 4"/>
          <p:cNvSpPr/>
          <p:nvPr/>
        </p:nvSpPr>
        <p:spPr>
          <a:xfrm>
            <a:off x="2627784" y="1430083"/>
            <a:ext cx="5976664" cy="4383572"/>
          </a:xfrm>
          <a:prstGeom prst="rect">
            <a:avLst/>
          </a:prstGeom>
        </p:spPr>
        <p:txBody>
          <a:bodyPr wrap="square">
            <a:spAutoFit/>
          </a:bodyPr>
          <a:lstStyle/>
          <a:p>
            <a:r>
              <a:rPr lang="en-GB" sz="1400" b="0" dirty="0">
                <a:latin typeface="Calibri" panose="020F0502020204030204" pitchFamily="34" charset="0"/>
                <a:ea typeface="Calibri" panose="020F0502020204030204" pitchFamily="34" charset="0"/>
                <a:cs typeface="Times New Roman" panose="02020603050405020304" pitchFamily="18" charset="0"/>
              </a:rPr>
              <a:t>Once a qualification is selected, the assessor will be presented with a field to input a title for the first scan, to identify it. </a:t>
            </a:r>
            <a:endParaRPr lang="en-GB" sz="1400" b="0" dirty="0" smtClean="0">
              <a:latin typeface="Calibri" panose="020F0502020204030204" pitchFamily="34" charset="0"/>
              <a:ea typeface="Calibri" panose="020F0502020204030204" pitchFamily="34" charset="0"/>
              <a:cs typeface="Times New Roman" panose="02020603050405020304" pitchFamily="18" charset="0"/>
            </a:endParaRPr>
          </a:p>
          <a:p>
            <a:endParaRPr lang="en-GB" sz="1400" b="0" dirty="0">
              <a:latin typeface="Calibri" panose="020F0502020204030204" pitchFamily="34" charset="0"/>
              <a:ea typeface="Calibri" panose="020F0502020204030204" pitchFamily="34" charset="0"/>
              <a:cs typeface="Times New Roman" panose="02020603050405020304" pitchFamily="18" charset="0"/>
            </a:endParaRPr>
          </a:p>
          <a:p>
            <a:r>
              <a:rPr lang="en-GB" sz="1400" b="0" dirty="0" smtClean="0">
                <a:latin typeface="Calibri" panose="020F0502020204030204" pitchFamily="34" charset="0"/>
                <a:ea typeface="Calibri" panose="020F0502020204030204" pitchFamily="34" charset="0"/>
                <a:cs typeface="Times New Roman" panose="02020603050405020304" pitchFamily="18" charset="0"/>
              </a:rPr>
              <a:t>This </a:t>
            </a:r>
            <a:r>
              <a:rPr lang="en-GB" sz="1400" b="0" dirty="0">
                <a:latin typeface="Calibri" panose="020F0502020204030204" pitchFamily="34" charset="0"/>
                <a:ea typeface="Calibri" panose="020F0502020204030204" pitchFamily="34" charset="0"/>
                <a:cs typeface="Times New Roman" panose="02020603050405020304" pitchFamily="18" charset="0"/>
              </a:rPr>
              <a:t>will happen for each subsequent scan as well. </a:t>
            </a:r>
            <a:r>
              <a:rPr lang="en-GB" sz="1400" b="0" dirty="0">
                <a:latin typeface="Calibri" panose="020F0502020204030204" pitchFamily="34" charset="0"/>
                <a:cs typeface="Calibri" panose="020F0502020204030204" pitchFamily="34" charset="0"/>
              </a:rPr>
              <a:t>Only units assigned to the learner will display</a:t>
            </a:r>
            <a:r>
              <a:rPr lang="en-GB" sz="1400" b="0" dirty="0" smtClean="0">
                <a:latin typeface="Calibri" panose="020F0502020204030204" pitchFamily="34" charset="0"/>
                <a:cs typeface="Calibri" panose="020F0502020204030204" pitchFamily="34" charset="0"/>
              </a:rPr>
              <a:t>.  Each </a:t>
            </a:r>
            <a:r>
              <a:rPr lang="en-GB" sz="1400" b="0" dirty="0">
                <a:latin typeface="Calibri" panose="020F0502020204030204" pitchFamily="34" charset="0"/>
                <a:cs typeface="Calibri" panose="020F0502020204030204" pitchFamily="34" charset="0"/>
              </a:rPr>
              <a:t>criterion can only have one option selected. </a:t>
            </a:r>
            <a:endParaRPr lang="en-GB" sz="1400" b="0" dirty="0" smtClean="0">
              <a:latin typeface="Calibri" panose="020F0502020204030204" pitchFamily="34" charset="0"/>
              <a:cs typeface="Calibri" panose="020F0502020204030204" pitchFamily="34" charset="0"/>
            </a:endParaRPr>
          </a:p>
          <a:p>
            <a:endParaRPr lang="en-GB" sz="1400" b="0" dirty="0">
              <a:latin typeface="Calibri" panose="020F0502020204030204" pitchFamily="34" charset="0"/>
              <a:cs typeface="Calibri" panose="020F0502020204030204" pitchFamily="34" charset="0"/>
            </a:endParaRPr>
          </a:p>
          <a:p>
            <a:r>
              <a:rPr lang="en-GB" sz="1400" b="0" dirty="0" smtClean="0">
                <a:latin typeface="Calibri" panose="020F0502020204030204" pitchFamily="34" charset="0"/>
                <a:cs typeface="Calibri" panose="020F0502020204030204" pitchFamily="34" charset="0"/>
              </a:rPr>
              <a:t>The </a:t>
            </a:r>
            <a:r>
              <a:rPr lang="en-GB" sz="1400" b="0" dirty="0">
                <a:latin typeface="Calibri" panose="020F0502020204030204" pitchFamily="34" charset="0"/>
                <a:cs typeface="Calibri" panose="020F0502020204030204" pitchFamily="34" charset="0"/>
              </a:rPr>
              <a:t>scan is complete when every criterion has a value assigned. Users will be able to save a partially completed </a:t>
            </a:r>
            <a:r>
              <a:rPr lang="en-GB" sz="1400" b="0" dirty="0" smtClean="0">
                <a:latin typeface="Calibri" panose="020F0502020204030204" pitchFamily="34" charset="0"/>
                <a:cs typeface="Calibri" panose="020F0502020204030204" pitchFamily="34" charset="0"/>
              </a:rPr>
              <a:t>scan, </a:t>
            </a:r>
            <a:r>
              <a:rPr lang="en-GB" sz="1400" b="0" dirty="0">
                <a:latin typeface="Calibri" panose="020F0502020204030204" pitchFamily="34" charset="0"/>
                <a:cs typeface="Calibri" panose="020F0502020204030204" pitchFamily="34" charset="0"/>
              </a:rPr>
              <a:t>and return to complete it later. Only a completed </a:t>
            </a:r>
            <a:r>
              <a:rPr lang="en-GB" sz="1400" b="0" dirty="0" smtClean="0">
                <a:latin typeface="Calibri" panose="020F0502020204030204" pitchFamily="34" charset="0"/>
                <a:cs typeface="Calibri" panose="020F0502020204030204" pitchFamily="34" charset="0"/>
              </a:rPr>
              <a:t>scan </a:t>
            </a:r>
            <a:r>
              <a:rPr lang="en-GB" sz="1400" b="0" dirty="0">
                <a:latin typeface="Calibri" panose="020F0502020204030204" pitchFamily="34" charset="0"/>
                <a:cs typeface="Calibri" panose="020F0502020204030204" pitchFamily="34" charset="0"/>
              </a:rPr>
              <a:t>can be passed from the assessor to the learner and line manager to work on.</a:t>
            </a:r>
          </a:p>
          <a:p>
            <a:endParaRPr lang="en-GB" sz="1400" b="0" dirty="0">
              <a:latin typeface="Calibri" panose="020F0502020204030204" pitchFamily="34" charset="0"/>
              <a:cs typeface="Calibri" panose="020F0502020204030204" pitchFamily="34" charset="0"/>
            </a:endParaRPr>
          </a:p>
          <a:p>
            <a:pPr>
              <a:lnSpc>
                <a:spcPct val="107000"/>
              </a:lnSpc>
              <a:spcAft>
                <a:spcPts val="800"/>
              </a:spcAft>
            </a:pPr>
            <a:r>
              <a:rPr lang="en-GB" sz="1400" b="0" dirty="0">
                <a:latin typeface="Calibri" panose="020F0502020204030204" pitchFamily="34" charset="0"/>
                <a:cs typeface="Calibri" panose="020F0502020204030204" pitchFamily="34" charset="0"/>
              </a:rPr>
              <a:t>Upon completion the assessor will send a notification to the other users to work on the </a:t>
            </a:r>
            <a:r>
              <a:rPr lang="en-GB" sz="1400" b="0" dirty="0" smtClean="0">
                <a:latin typeface="Calibri" panose="020F0502020204030204" pitchFamily="34" charset="0"/>
                <a:cs typeface="Calibri" panose="020F0502020204030204" pitchFamily="34" charset="0"/>
              </a:rPr>
              <a:t>scan</a:t>
            </a:r>
            <a:r>
              <a:rPr lang="en-GB" sz="1400" b="0" dirty="0">
                <a:latin typeface="Calibri" panose="020F0502020204030204" pitchFamily="34" charset="0"/>
                <a:cs typeface="Calibri" panose="020F0502020204030204" pitchFamily="34" charset="0"/>
              </a:rPr>
              <a:t>, stating a target date. The target date can be the same for both users, or different. </a:t>
            </a:r>
            <a:endParaRPr lang="en-GB" sz="1400" b="0" dirty="0" smtClean="0">
              <a:latin typeface="Calibri" panose="020F0502020204030204" pitchFamily="34" charset="0"/>
              <a:cs typeface="Calibri" panose="020F0502020204030204" pitchFamily="34" charset="0"/>
            </a:endParaRPr>
          </a:p>
          <a:p>
            <a:pPr>
              <a:lnSpc>
                <a:spcPct val="107000"/>
              </a:lnSpc>
              <a:spcAft>
                <a:spcPts val="800"/>
              </a:spcAft>
            </a:pPr>
            <a:r>
              <a:rPr lang="en-GB" sz="1400" b="0" dirty="0" smtClean="0">
                <a:latin typeface="Calibri" panose="020F0502020204030204" pitchFamily="34" charset="0"/>
                <a:cs typeface="Calibri" panose="020F0502020204030204" pitchFamily="34" charset="0"/>
              </a:rPr>
              <a:t>This </a:t>
            </a:r>
            <a:r>
              <a:rPr lang="en-GB" sz="1400" b="0" dirty="0">
                <a:latin typeface="Calibri" panose="020F0502020204030204" pitchFamily="34" charset="0"/>
                <a:cs typeface="Calibri" panose="020F0502020204030204" pitchFamily="34" charset="0"/>
              </a:rPr>
              <a:t>will post a notification on the target users’ To Do </a:t>
            </a:r>
            <a:r>
              <a:rPr lang="en-GB" sz="1400" b="0" dirty="0" smtClean="0">
                <a:latin typeface="Calibri" panose="020F0502020204030204" pitchFamily="34" charset="0"/>
                <a:cs typeface="Calibri" panose="020F0502020204030204" pitchFamily="34" charset="0"/>
              </a:rPr>
              <a:t>lists and likely trigger an email too.  </a:t>
            </a:r>
          </a:p>
          <a:p>
            <a:pPr>
              <a:lnSpc>
                <a:spcPct val="107000"/>
              </a:lnSpc>
              <a:spcAft>
                <a:spcPts val="800"/>
              </a:spcAft>
            </a:pPr>
            <a:endParaRPr lang="en-GB" sz="1400" dirty="0"/>
          </a:p>
          <a:p>
            <a:pPr>
              <a:lnSpc>
                <a:spcPct val="107000"/>
              </a:lnSpc>
              <a:spcAft>
                <a:spcPts val="800"/>
              </a:spcAft>
            </a:pPr>
            <a:endParaRPr lang="en-GB" sz="1400" b="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6745241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xmlns="" id="{4E5DB59E-D718-41A4-912A-93134C5452C8}"/>
              </a:ext>
            </a:extLst>
          </p:cNvPr>
          <p:cNvSpPr>
            <a:spLocks noGrp="1" noChangeArrowheads="1"/>
          </p:cNvSpPr>
          <p:nvPr>
            <p:ph type="title"/>
          </p:nvPr>
        </p:nvSpPr>
        <p:spPr>
          <a:xfrm>
            <a:off x="2895600" y="5967413"/>
            <a:ext cx="6248400" cy="990600"/>
          </a:xfrm>
        </p:spPr>
        <p:txBody>
          <a:bodyPr/>
          <a:lstStyle/>
          <a:p>
            <a:r>
              <a:rPr lang="en-GB" altLang="en-US" sz="3200" b="1" dirty="0">
                <a:latin typeface="Comic Sans MS" panose="030F0702030302020204" pitchFamily="66" charset="0"/>
              </a:rPr>
              <a:t>VQManager  </a:t>
            </a:r>
          </a:p>
        </p:txBody>
      </p:sp>
      <p:sp>
        <p:nvSpPr>
          <p:cNvPr id="34819" name="Rectangle 5">
            <a:extLst>
              <a:ext uri="{FF2B5EF4-FFF2-40B4-BE49-F238E27FC236}">
                <a16:creationId xmlns:a16="http://schemas.microsoft.com/office/drawing/2014/main" xmlns="" id="{B4BA7479-C515-4864-A8BE-F14AAFE3FF36}"/>
              </a:ext>
            </a:extLst>
          </p:cNvPr>
          <p:cNvSpPr>
            <a:spLocks noChangeArrowheads="1"/>
          </p:cNvSpPr>
          <p:nvPr/>
        </p:nvSpPr>
        <p:spPr bwMode="auto">
          <a:xfrm>
            <a:off x="2865438" y="5865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34822" name="Rectangle 10">
            <a:extLst>
              <a:ext uri="{FF2B5EF4-FFF2-40B4-BE49-F238E27FC236}">
                <a16:creationId xmlns:a16="http://schemas.microsoft.com/office/drawing/2014/main" xmlns="" id="{5FCC73E4-E958-46DB-83CD-E3C731D2AE77}"/>
              </a:ext>
            </a:extLst>
          </p:cNvPr>
          <p:cNvSpPr>
            <a:spLocks noChangeArrowheads="1"/>
          </p:cNvSpPr>
          <p:nvPr/>
        </p:nvSpPr>
        <p:spPr bwMode="auto">
          <a:xfrm>
            <a:off x="0" y="1724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34823" name="TextBox 1">
            <a:extLst>
              <a:ext uri="{FF2B5EF4-FFF2-40B4-BE49-F238E27FC236}">
                <a16:creationId xmlns:a16="http://schemas.microsoft.com/office/drawing/2014/main" xmlns="" id="{F94596BC-E8F6-4CEE-AB2B-FE1D05D01B7C}"/>
              </a:ext>
            </a:extLst>
          </p:cNvPr>
          <p:cNvSpPr txBox="1">
            <a:spLocks noChangeArrowheads="1"/>
          </p:cNvSpPr>
          <p:nvPr/>
        </p:nvSpPr>
        <p:spPr bwMode="auto">
          <a:xfrm>
            <a:off x="4598988" y="590550"/>
            <a:ext cx="13180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2400" dirty="0">
                <a:latin typeface="Calibri" panose="020F0502020204030204" pitchFamily="34" charset="0"/>
                <a:cs typeface="Calibri" panose="020F0502020204030204" pitchFamily="34" charset="0"/>
              </a:rPr>
              <a:t>Evidence</a:t>
            </a:r>
          </a:p>
        </p:txBody>
      </p:sp>
      <p:sp>
        <p:nvSpPr>
          <p:cNvPr id="2" name="Rectangle 2"/>
          <p:cNvSpPr>
            <a:spLocks noChangeArrowheads="1"/>
          </p:cNvSpPr>
          <p:nvPr/>
        </p:nvSpPr>
        <p:spPr bwMode="auto">
          <a:xfrm>
            <a:off x="2538877" y="1438667"/>
            <a:ext cx="6321883"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sng"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Adding user name to all comments boxes in evidence</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400" u="sng"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We have now made sure that the name of the user making the comments will be displayed above the relevant box in the evidence, for clarity. This was already happening in most cases, but there were some exceptions. </a:t>
            </a:r>
            <a:endParaRPr kumimoji="0" lang="en-GB" altLang="en-US" sz="1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025"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2577" y="3271828"/>
            <a:ext cx="5597881" cy="90348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2547618" y="4638539"/>
            <a:ext cx="616780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Unfortunately, this will only work for new evidence. We were not able to update existing evidence with the names, because this change involves collecting data we didn’t record before.</a:t>
            </a:r>
            <a:endParaRPr kumimoji="0" lang="en-GB" altLang="en-US" sz="1400" b="0" i="0" u="none" strike="noStrike" cap="none" normalizeH="0" baseline="0" dirty="0" smtClean="0">
              <a:ln>
                <a:noFill/>
              </a:ln>
              <a:solidFill>
                <a:schemeClr val="tx1"/>
              </a:solidFill>
              <a:effectLst/>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a:extLst>
              <a:ext uri="{FF2B5EF4-FFF2-40B4-BE49-F238E27FC236}">
                <a16:creationId xmlns:a16="http://schemas.microsoft.com/office/drawing/2014/main" xmlns="" id="{C24EECCE-A286-4607-B2F9-8DD14899B29C}"/>
              </a:ext>
            </a:extLst>
          </p:cNvPr>
          <p:cNvSpPr>
            <a:spLocks noGrp="1" noChangeArrowheads="1"/>
          </p:cNvSpPr>
          <p:nvPr>
            <p:ph type="title"/>
          </p:nvPr>
        </p:nvSpPr>
        <p:spPr>
          <a:xfrm>
            <a:off x="2895600" y="5967413"/>
            <a:ext cx="6248400" cy="990600"/>
          </a:xfrm>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3" name="Rectangle 2"/>
          <p:cNvSpPr/>
          <p:nvPr/>
        </p:nvSpPr>
        <p:spPr>
          <a:xfrm>
            <a:off x="2738418" y="764704"/>
            <a:ext cx="6562763" cy="307777"/>
          </a:xfrm>
          <a:prstGeom prst="rect">
            <a:avLst/>
          </a:prstGeom>
        </p:spPr>
        <p:txBody>
          <a:bodyPr wrap="square">
            <a:spAutoFit/>
          </a:bodyPr>
          <a:lstStyle/>
          <a:p>
            <a:pPr>
              <a:spcAft>
                <a:spcPts val="0"/>
              </a:spcAft>
            </a:pPr>
            <a:r>
              <a:rPr lang="en-GB" sz="1400" dirty="0" smtClean="0">
                <a:latin typeface="Calibri" panose="020F0502020204030204" pitchFamily="34" charset="0"/>
                <a:ea typeface="Calibri" panose="020F0502020204030204" pitchFamily="34" charset="0"/>
              </a:rPr>
              <a:t>Progression </a:t>
            </a:r>
            <a:r>
              <a:rPr lang="en-GB" sz="1400" dirty="0">
                <a:latin typeface="Calibri" panose="020F0502020204030204" pitchFamily="34" charset="0"/>
                <a:ea typeface="Calibri" panose="020F0502020204030204" pitchFamily="34" charset="0"/>
              </a:rPr>
              <a:t>Tracker </a:t>
            </a:r>
            <a:r>
              <a:rPr lang="en-GB" sz="1400" dirty="0" smtClean="0">
                <a:latin typeface="Calibri" panose="020F0502020204030204" pitchFamily="34" charset="0"/>
                <a:ea typeface="Calibri" panose="020F0502020204030204" pitchFamily="34" charset="0"/>
              </a:rPr>
              <a:t>– WIP</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3131840" y="1196752"/>
            <a:ext cx="5039610" cy="4050581"/>
          </a:xfrm>
          <a:prstGeom prst="rect">
            <a:avLst/>
          </a:prstGeom>
          <a:noFill/>
          <a:ln>
            <a:noFill/>
          </a:ln>
        </p:spPr>
      </p:pic>
      <p:sp>
        <p:nvSpPr>
          <p:cNvPr id="2" name="Rectangle 1"/>
          <p:cNvSpPr/>
          <p:nvPr/>
        </p:nvSpPr>
        <p:spPr>
          <a:xfrm>
            <a:off x="2555776" y="5355782"/>
            <a:ext cx="6264696" cy="783869"/>
          </a:xfrm>
          <a:prstGeom prst="rect">
            <a:avLst/>
          </a:prstGeom>
        </p:spPr>
        <p:txBody>
          <a:bodyPr wrap="square">
            <a:spAutoFit/>
          </a:bodyPr>
          <a:lstStyle/>
          <a:p>
            <a:pPr>
              <a:lnSpc>
                <a:spcPct val="107000"/>
              </a:lnSpc>
              <a:spcAft>
                <a:spcPts val="800"/>
              </a:spcAft>
            </a:pPr>
            <a:r>
              <a:rPr lang="en-GB" sz="14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Note that anyone completing the scan can either state a confidence level against each criteria, or if the organisation prefers a less granular approach, it can be done at Unit level.</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8077360"/>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a:extLst>
              <a:ext uri="{FF2B5EF4-FFF2-40B4-BE49-F238E27FC236}">
                <a16:creationId xmlns:a16="http://schemas.microsoft.com/office/drawing/2014/main" xmlns="" id="{C24EECCE-A286-4607-B2F9-8DD14899B29C}"/>
              </a:ext>
            </a:extLst>
          </p:cNvPr>
          <p:cNvSpPr>
            <a:spLocks noGrp="1" noChangeArrowheads="1"/>
          </p:cNvSpPr>
          <p:nvPr>
            <p:ph type="title"/>
          </p:nvPr>
        </p:nvSpPr>
        <p:spPr>
          <a:xfrm>
            <a:off x="2895600" y="5967413"/>
            <a:ext cx="6248400" cy="990600"/>
          </a:xfrm>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3" name="Rectangle 2"/>
          <p:cNvSpPr/>
          <p:nvPr/>
        </p:nvSpPr>
        <p:spPr>
          <a:xfrm>
            <a:off x="3491880" y="476672"/>
            <a:ext cx="6562763" cy="307777"/>
          </a:xfrm>
          <a:prstGeom prst="rect">
            <a:avLst/>
          </a:prstGeom>
        </p:spPr>
        <p:txBody>
          <a:bodyPr wrap="square">
            <a:spAutoFit/>
          </a:bodyPr>
          <a:lstStyle/>
          <a:p>
            <a:pPr>
              <a:spcAft>
                <a:spcPts val="0"/>
              </a:spcAft>
            </a:pPr>
            <a:r>
              <a:rPr lang="en-GB" sz="1400" dirty="0" smtClean="0">
                <a:latin typeface="Calibri" panose="020F0502020204030204" pitchFamily="34" charset="0"/>
                <a:ea typeface="Calibri" panose="020F0502020204030204" pitchFamily="34" charset="0"/>
              </a:rPr>
              <a:t>Progression </a:t>
            </a:r>
            <a:r>
              <a:rPr lang="en-GB" sz="1400" dirty="0">
                <a:latin typeface="Calibri" panose="020F0502020204030204" pitchFamily="34" charset="0"/>
                <a:ea typeface="Calibri" panose="020F0502020204030204" pitchFamily="34" charset="0"/>
              </a:rPr>
              <a:t>Tracker </a:t>
            </a:r>
            <a:r>
              <a:rPr lang="en-GB" sz="1400" dirty="0" smtClean="0">
                <a:latin typeface="Calibri" panose="020F0502020204030204" pitchFamily="34" charset="0"/>
                <a:ea typeface="Calibri" panose="020F0502020204030204" pitchFamily="34" charset="0"/>
              </a:rPr>
              <a:t>– WIP</a:t>
            </a:r>
          </a:p>
        </p:txBody>
      </p:sp>
      <p:pic>
        <p:nvPicPr>
          <p:cNvPr id="7" name="Picture 6"/>
          <p:cNvPicPr/>
          <p:nvPr/>
        </p:nvPicPr>
        <p:blipFill rotWithShape="1">
          <a:blip r:embed="rId2">
            <a:extLst>
              <a:ext uri="{28A0092B-C50C-407E-A947-70E740481C1C}">
                <a14:useLocalDpi xmlns:a14="http://schemas.microsoft.com/office/drawing/2010/main" val="0"/>
              </a:ext>
            </a:extLst>
          </a:blip>
          <a:srcRect b="14972"/>
          <a:stretch/>
        </p:blipFill>
        <p:spPr bwMode="auto">
          <a:xfrm>
            <a:off x="2786365" y="2492896"/>
            <a:ext cx="5731510" cy="3594302"/>
          </a:xfrm>
          <a:prstGeom prst="rect">
            <a:avLst/>
          </a:prstGeom>
          <a:noFill/>
          <a:ln>
            <a:noFill/>
          </a:ln>
        </p:spPr>
      </p:pic>
      <p:sp>
        <p:nvSpPr>
          <p:cNvPr id="4" name="Rectangle 3"/>
          <p:cNvSpPr/>
          <p:nvPr/>
        </p:nvSpPr>
        <p:spPr>
          <a:xfrm>
            <a:off x="2627784" y="1133416"/>
            <a:ext cx="6048672" cy="1014380"/>
          </a:xfrm>
          <a:prstGeom prst="rect">
            <a:avLst/>
          </a:prstGeom>
        </p:spPr>
        <p:txBody>
          <a:bodyPr wrap="square">
            <a:spAutoFit/>
          </a:bodyPr>
          <a:lstStyle/>
          <a:p>
            <a:pPr>
              <a:lnSpc>
                <a:spcPct val="107000"/>
              </a:lnSpc>
              <a:spcAft>
                <a:spcPts val="800"/>
              </a:spcAft>
            </a:pPr>
            <a:r>
              <a:rPr lang="en-GB" sz="1400" b="0" dirty="0" smtClean="0">
                <a:latin typeface="Calibri" panose="020F0502020204030204" pitchFamily="34" charset="0"/>
                <a:cs typeface="Calibri" panose="020F0502020204030204" pitchFamily="34" charset="0"/>
              </a:rPr>
              <a:t>Users will not see each other’s work until they have completed their own scan and saved it. Previous scans are visible to all users once the three participants have completed their part. If the scan is not yet completed by all participants, a message will appear on screen advising the users of that.</a:t>
            </a:r>
            <a:endParaRPr lang="en-GB" sz="1400"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1626450"/>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a:extLst>
              <a:ext uri="{FF2B5EF4-FFF2-40B4-BE49-F238E27FC236}">
                <a16:creationId xmlns:a16="http://schemas.microsoft.com/office/drawing/2014/main" xmlns="" id="{C24EECCE-A286-4607-B2F9-8DD14899B29C}"/>
              </a:ext>
            </a:extLst>
          </p:cNvPr>
          <p:cNvSpPr>
            <a:spLocks noGrp="1" noChangeArrowheads="1"/>
          </p:cNvSpPr>
          <p:nvPr>
            <p:ph type="title"/>
          </p:nvPr>
        </p:nvSpPr>
        <p:spPr>
          <a:xfrm>
            <a:off x="2895600" y="5967413"/>
            <a:ext cx="6248400" cy="990600"/>
          </a:xfrm>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3" name="Rectangle 2"/>
          <p:cNvSpPr/>
          <p:nvPr/>
        </p:nvSpPr>
        <p:spPr>
          <a:xfrm>
            <a:off x="2904423" y="415045"/>
            <a:ext cx="6562763" cy="307777"/>
          </a:xfrm>
          <a:prstGeom prst="rect">
            <a:avLst/>
          </a:prstGeom>
        </p:spPr>
        <p:txBody>
          <a:bodyPr wrap="square">
            <a:spAutoFit/>
          </a:bodyPr>
          <a:lstStyle/>
          <a:p>
            <a:pPr>
              <a:spcAft>
                <a:spcPts val="0"/>
              </a:spcAft>
            </a:pPr>
            <a:r>
              <a:rPr lang="en-GB" sz="1400" dirty="0" smtClean="0">
                <a:latin typeface="Calibri" panose="020F0502020204030204" pitchFamily="34" charset="0"/>
                <a:ea typeface="Calibri" panose="020F0502020204030204" pitchFamily="34" charset="0"/>
              </a:rPr>
              <a:t>Progression </a:t>
            </a:r>
            <a:r>
              <a:rPr lang="en-GB" sz="1400" dirty="0">
                <a:latin typeface="Calibri" panose="020F0502020204030204" pitchFamily="34" charset="0"/>
                <a:ea typeface="Calibri" panose="020F0502020204030204" pitchFamily="34" charset="0"/>
              </a:rPr>
              <a:t>Tracker </a:t>
            </a:r>
            <a:r>
              <a:rPr lang="en-GB" sz="1400" dirty="0" smtClean="0">
                <a:latin typeface="Calibri" panose="020F0502020204030204" pitchFamily="34" charset="0"/>
                <a:ea typeface="Calibri" panose="020F0502020204030204" pitchFamily="34" charset="0"/>
              </a:rPr>
              <a:t>– WIP</a:t>
            </a:r>
          </a:p>
        </p:txBody>
      </p:sp>
      <p:sp>
        <p:nvSpPr>
          <p:cNvPr id="2" name="Rectangle 2"/>
          <p:cNvSpPr>
            <a:spLocks noChangeArrowheads="1"/>
          </p:cNvSpPr>
          <p:nvPr/>
        </p:nvSpPr>
        <p:spPr bwMode="auto">
          <a:xfrm>
            <a:off x="2396324" y="3906937"/>
            <a:ext cx="6408712"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This data will be exportable into an Excel report. This report will show all scans in one report. </a:t>
            </a:r>
            <a:endParaRPr kumimoji="0" lang="en-GB" altLang="en-US" sz="1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34817"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6790" y="4551472"/>
            <a:ext cx="5724525" cy="15716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2028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997724"/>
            <a:ext cx="5386906" cy="1717923"/>
          </a:xfrm>
          <a:prstGeom prst="rect">
            <a:avLst/>
          </a:prstGeom>
          <a:noFill/>
          <a:ln>
            <a:noFill/>
          </a:ln>
        </p:spPr>
      </p:pic>
      <p:sp>
        <p:nvSpPr>
          <p:cNvPr id="6" name="Rectangle 5"/>
          <p:cNvSpPr/>
          <p:nvPr/>
        </p:nvSpPr>
        <p:spPr>
          <a:xfrm>
            <a:off x="2483768" y="1022565"/>
            <a:ext cx="6490046" cy="783869"/>
          </a:xfrm>
          <a:prstGeom prst="rect">
            <a:avLst/>
          </a:prstGeom>
        </p:spPr>
        <p:txBody>
          <a:bodyPr wrap="square">
            <a:spAutoFit/>
          </a:bodyPr>
          <a:lstStyle/>
          <a:p>
            <a:pPr>
              <a:lnSpc>
                <a:spcPct val="107000"/>
              </a:lnSpc>
              <a:spcAft>
                <a:spcPts val="800"/>
              </a:spcAft>
            </a:pPr>
            <a:r>
              <a:rPr lang="en-GB" sz="1400" b="0" dirty="0" smtClean="0">
                <a:latin typeface="Calibri" panose="020F0502020204030204" pitchFamily="34" charset="0"/>
                <a:ea typeface="Calibri" panose="020F0502020204030204" pitchFamily="34" charset="0"/>
                <a:cs typeface="Times New Roman" panose="02020603050405020304" pitchFamily="18" charset="0"/>
              </a:rPr>
              <a:t>The </a:t>
            </a:r>
            <a:r>
              <a:rPr lang="en-GB" sz="1400" b="0" dirty="0">
                <a:latin typeface="Calibri" panose="020F0502020204030204" pitchFamily="34" charset="0"/>
                <a:ea typeface="Calibri" panose="020F0502020204030204" pitchFamily="34" charset="0"/>
                <a:cs typeface="Times New Roman" panose="02020603050405020304" pitchFamily="18" charset="0"/>
              </a:rPr>
              <a:t>results of </a:t>
            </a:r>
            <a:r>
              <a:rPr lang="en-GB" sz="1400" b="0" dirty="0" smtClean="0">
                <a:latin typeface="Calibri" panose="020F0502020204030204" pitchFamily="34" charset="0"/>
                <a:ea typeface="Calibri" panose="020F0502020204030204" pitchFamily="34" charset="0"/>
                <a:cs typeface="Times New Roman" panose="02020603050405020304" pitchFamily="18" charset="0"/>
              </a:rPr>
              <a:t>the scan </a:t>
            </a:r>
            <a:r>
              <a:rPr lang="en-GB" sz="1400" b="0" dirty="0">
                <a:latin typeface="Calibri" panose="020F0502020204030204" pitchFamily="34" charset="0"/>
                <a:ea typeface="Calibri" panose="020F0502020204030204" pitchFamily="34" charset="0"/>
                <a:cs typeface="Times New Roman" panose="02020603050405020304" pitchFamily="18" charset="0"/>
              </a:rPr>
              <a:t>will be available in a graph format. </a:t>
            </a:r>
            <a:r>
              <a:rPr lang="en-GB" sz="1400" b="0" dirty="0" smtClean="0">
                <a:latin typeface="Calibri" panose="020F0502020204030204" pitchFamily="34" charset="0"/>
                <a:ea typeface="Calibri" panose="020F0502020204030204" pitchFamily="34" charset="0"/>
                <a:cs typeface="Times New Roman" panose="02020603050405020304" pitchFamily="18" charset="0"/>
              </a:rPr>
              <a:t>  It will </a:t>
            </a:r>
            <a:r>
              <a:rPr lang="en-GB" sz="1400" b="0" dirty="0">
                <a:latin typeface="Calibri" panose="020F0502020204030204" pitchFamily="34" charset="0"/>
                <a:ea typeface="Calibri" panose="020F0502020204030204" pitchFamily="34" charset="0"/>
                <a:cs typeface="Times New Roman" panose="02020603050405020304" pitchFamily="18" charset="0"/>
              </a:rPr>
              <a:t>then be possible to drill down and see the results of a single </a:t>
            </a:r>
            <a:r>
              <a:rPr lang="en-GB" sz="1400" b="0" dirty="0" smtClean="0">
                <a:latin typeface="Calibri" panose="020F0502020204030204" pitchFamily="34" charset="0"/>
                <a:ea typeface="Calibri" panose="020F0502020204030204" pitchFamily="34" charset="0"/>
                <a:cs typeface="Times New Roman" panose="02020603050405020304" pitchFamily="18" charset="0"/>
              </a:rPr>
              <a:t>scan </a:t>
            </a:r>
            <a:r>
              <a:rPr lang="en-GB" sz="1400" b="0" dirty="0">
                <a:latin typeface="Calibri" panose="020F0502020204030204" pitchFamily="34" charset="0"/>
                <a:ea typeface="Calibri" panose="020F0502020204030204" pitchFamily="34" charset="0"/>
                <a:cs typeface="Times New Roman" panose="02020603050405020304" pitchFamily="18" charset="0"/>
              </a:rPr>
              <a:t>as a graph, again with separate coloured lines for learner, assessor and line manager:</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456797"/>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Box 1">
            <a:extLst>
              <a:ext uri="{FF2B5EF4-FFF2-40B4-BE49-F238E27FC236}">
                <a16:creationId xmlns:a16="http://schemas.microsoft.com/office/drawing/2014/main" xmlns="" id="{F2C71E2E-F3D2-4E81-B7B8-E78A9CD58935}"/>
              </a:ext>
            </a:extLst>
          </p:cNvPr>
          <p:cNvSpPr txBox="1">
            <a:spLocks noChangeArrowheads="1"/>
          </p:cNvSpPr>
          <p:nvPr/>
        </p:nvSpPr>
        <p:spPr bwMode="auto">
          <a:xfrm>
            <a:off x="2600559" y="1268760"/>
            <a:ext cx="5616575"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lgn="ctr">
              <a:buClr>
                <a:srgbClr val="003399"/>
              </a:buClr>
              <a:buSzPct val="125000"/>
              <a:buFontTx/>
              <a:buNone/>
            </a:pPr>
            <a:r>
              <a:rPr lang="en-GB" altLang="en-US" sz="2400" dirty="0" smtClean="0">
                <a:latin typeface="Calibri" panose="020F0502020204030204" pitchFamily="34" charset="0"/>
                <a:ea typeface="Microsoft YaHei UI" panose="020B0503020204020204" pitchFamily="34" charset="-122"/>
                <a:cs typeface="Calibri" panose="020F0502020204030204" pitchFamily="34" charset="0"/>
              </a:rPr>
              <a:t>Next </a:t>
            </a:r>
            <a:r>
              <a:rPr lang="en-GB" altLang="en-US" sz="2400" dirty="0">
                <a:latin typeface="Calibri" panose="020F0502020204030204" pitchFamily="34" charset="0"/>
                <a:ea typeface="Microsoft YaHei UI" panose="020B0503020204020204" pitchFamily="34" charset="-122"/>
                <a:cs typeface="Calibri" panose="020F0502020204030204" pitchFamily="34" charset="0"/>
              </a:rPr>
              <a:t>development</a:t>
            </a:r>
          </a:p>
          <a:p>
            <a:pPr algn="ctr">
              <a:buClr>
                <a:srgbClr val="003399"/>
              </a:buClr>
              <a:buSzPct val="125000"/>
              <a:buFontTx/>
              <a:buNone/>
            </a:pPr>
            <a:endParaRPr lang="en-GB" altLang="en-US" dirty="0">
              <a:latin typeface="Comic Sans MS" panose="030F0702030302020204" pitchFamily="66" charset="0"/>
              <a:ea typeface="Microsoft YaHei UI" panose="020B0503020204020204" pitchFamily="34" charset="-122"/>
              <a:cs typeface="Calibri" panose="020F0502020204030204" pitchFamily="34" charset="0"/>
            </a:endParaRPr>
          </a:p>
        </p:txBody>
      </p:sp>
      <p:sp>
        <p:nvSpPr>
          <p:cNvPr id="51203" name="Rectangle 2">
            <a:extLst>
              <a:ext uri="{FF2B5EF4-FFF2-40B4-BE49-F238E27FC236}">
                <a16:creationId xmlns:a16="http://schemas.microsoft.com/office/drawing/2014/main" xmlns="" id="{C24EECCE-A286-4607-B2F9-8DD14899B29C}"/>
              </a:ext>
            </a:extLst>
          </p:cNvPr>
          <p:cNvSpPr>
            <a:spLocks noGrp="1" noChangeArrowheads="1"/>
          </p:cNvSpPr>
          <p:nvPr>
            <p:ph type="title"/>
          </p:nvPr>
        </p:nvSpPr>
        <p:spPr>
          <a:xfrm>
            <a:off x="2895600" y="5967413"/>
            <a:ext cx="6248400" cy="990600"/>
          </a:xfrm>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3" name="Rectangle 2"/>
          <p:cNvSpPr/>
          <p:nvPr/>
        </p:nvSpPr>
        <p:spPr>
          <a:xfrm>
            <a:off x="4211960" y="2241333"/>
            <a:ext cx="6562763" cy="307777"/>
          </a:xfrm>
          <a:prstGeom prst="rect">
            <a:avLst/>
          </a:prstGeom>
        </p:spPr>
        <p:txBody>
          <a:bodyPr wrap="square">
            <a:spAutoFit/>
          </a:bodyPr>
          <a:lstStyle/>
          <a:p>
            <a:pPr>
              <a:spcAft>
                <a:spcPts val="0"/>
              </a:spcAft>
            </a:pPr>
            <a:r>
              <a:rPr lang="en-GB" sz="1400" dirty="0" smtClean="0">
                <a:latin typeface="Calibri" panose="020F0502020204030204" pitchFamily="34" charset="0"/>
                <a:ea typeface="Calibri" panose="020F0502020204030204" pitchFamily="34" charset="0"/>
              </a:rPr>
              <a:t>Embedding learning content - WIP</a:t>
            </a:r>
            <a:endParaRPr lang="en-GB" sz="1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690437025"/>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A screenshot of a cell phone&#10;&#10;Description automatically genera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2384211"/>
            <a:ext cx="4608512" cy="4320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996924" y="279928"/>
            <a:ext cx="5112568" cy="307777"/>
          </a:xfrm>
          <a:prstGeom prst="rect">
            <a:avLst/>
          </a:prstGeom>
        </p:spPr>
        <p:txBody>
          <a:bodyPr wrap="square">
            <a:spAutoFit/>
          </a:bodyPr>
          <a:lstStyle/>
          <a:p>
            <a:pPr>
              <a:spcAft>
                <a:spcPts val="0"/>
              </a:spcAft>
            </a:pPr>
            <a:r>
              <a:rPr lang="en-GB" sz="1400" dirty="0">
                <a:latin typeface="Calibri" panose="020F0502020204030204" pitchFamily="34" charset="0"/>
                <a:ea typeface="Calibri" panose="020F0502020204030204" pitchFamily="34" charset="0"/>
              </a:rPr>
              <a:t>Embedding learning content - WIP</a:t>
            </a:r>
          </a:p>
        </p:txBody>
      </p:sp>
      <p:sp>
        <p:nvSpPr>
          <p:cNvPr id="3" name="Rectangle 2"/>
          <p:cNvSpPr/>
          <p:nvPr/>
        </p:nvSpPr>
        <p:spPr>
          <a:xfrm>
            <a:off x="2771800" y="650305"/>
            <a:ext cx="6120680" cy="1705916"/>
          </a:xfrm>
          <a:prstGeom prst="rect">
            <a:avLst/>
          </a:prstGeom>
        </p:spPr>
        <p:txBody>
          <a:bodyPr wrap="square">
            <a:spAutoFit/>
          </a:bodyPr>
          <a:lstStyle/>
          <a:p>
            <a:pPr>
              <a:lnSpc>
                <a:spcPct val="107000"/>
              </a:lnSpc>
              <a:spcAft>
                <a:spcPts val="0"/>
              </a:spcAft>
            </a:pPr>
            <a:r>
              <a:rPr lang="en-GB" sz="1400" b="0" dirty="0">
                <a:latin typeface="Calibri" panose="020F0502020204030204" pitchFamily="34" charset="0"/>
                <a:ea typeface="Calibri" panose="020F0502020204030204" pitchFamily="34" charset="0"/>
                <a:cs typeface="Times New Roman" panose="02020603050405020304" pitchFamily="18" charset="0"/>
              </a:rPr>
              <a:t>Delivery  </a:t>
            </a:r>
          </a:p>
          <a:p>
            <a:pPr>
              <a:lnSpc>
                <a:spcPct val="107000"/>
              </a:lnSpc>
              <a:spcAft>
                <a:spcPts val="0"/>
              </a:spcAft>
            </a:pPr>
            <a:r>
              <a:rPr lang="en-GB" sz="1400" b="0" dirty="0">
                <a:latin typeface="Calibri" panose="020F0502020204030204" pitchFamily="34" charset="0"/>
                <a:ea typeface="Calibri" panose="020F0502020204030204" pitchFamily="34" charset="0"/>
                <a:cs typeface="Times New Roman" panose="02020603050405020304" pitchFamily="18" charset="0"/>
              </a:rPr>
              <a:t>The aim is to be able to launch content either a) from a menu structure, or b) from links that can be embedded directly into Assessment Plans so that the learner is fed selected content at the appropriate time. </a:t>
            </a:r>
            <a:r>
              <a:rPr lang="en-GB" sz="1400" b="0" dirty="0" smtClean="0">
                <a:latin typeface="Calibri" panose="020F0502020204030204" pitchFamily="34" charset="0"/>
                <a:ea typeface="Calibri" panose="020F0502020204030204" pitchFamily="34" charset="0"/>
                <a:cs typeface="Times New Roman" panose="02020603050405020304" pitchFamily="18" charset="0"/>
              </a:rPr>
              <a:t>  In </a:t>
            </a:r>
            <a:r>
              <a:rPr lang="en-GB" sz="1400" b="0" dirty="0">
                <a:latin typeface="Calibri" panose="020F0502020204030204" pitchFamily="34" charset="0"/>
                <a:ea typeface="Calibri" panose="020F0502020204030204" pitchFamily="34" charset="0"/>
                <a:cs typeface="Times New Roman" panose="02020603050405020304" pitchFamily="18" charset="0"/>
              </a:rPr>
              <a:t>the case of a menu structure, a new VQM menu item would be created and labelled ‘Learning Content’ or similar. </a:t>
            </a:r>
            <a:r>
              <a:rPr lang="en-GB" sz="1400" b="0" dirty="0" smtClean="0">
                <a:latin typeface="Calibri" panose="020F0502020204030204" pitchFamily="34" charset="0"/>
                <a:ea typeface="Calibri" panose="020F0502020204030204" pitchFamily="34" charset="0"/>
                <a:cs typeface="Times New Roman" panose="02020603050405020304" pitchFamily="18" charset="0"/>
              </a:rPr>
              <a:t> </a:t>
            </a:r>
            <a:r>
              <a:rPr lang="en-GB" sz="1400" b="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400" b="0" dirty="0">
                <a:latin typeface="Calibri" panose="020F0502020204030204" pitchFamily="34" charset="0"/>
                <a:ea typeface="Calibri" panose="020F0502020204030204" pitchFamily="34" charset="0"/>
                <a:cs typeface="Times New Roman" panose="02020603050405020304" pitchFamily="18" charset="0"/>
              </a:rPr>
              <a:t>Clicking on that would launch a new screen that would look something like this:</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414946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A screenshot of a cell phone&#10;&#10;Description automatically genera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1719" y="2420888"/>
            <a:ext cx="6452272" cy="4200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211960" y="325185"/>
            <a:ext cx="5112568" cy="307777"/>
          </a:xfrm>
          <a:prstGeom prst="rect">
            <a:avLst/>
          </a:prstGeom>
        </p:spPr>
        <p:txBody>
          <a:bodyPr wrap="square">
            <a:spAutoFit/>
          </a:bodyPr>
          <a:lstStyle/>
          <a:p>
            <a:pPr>
              <a:spcAft>
                <a:spcPts val="0"/>
              </a:spcAft>
            </a:pPr>
            <a:r>
              <a:rPr lang="en-GB" sz="1400" dirty="0">
                <a:latin typeface="Calibri" panose="020F0502020204030204" pitchFamily="34" charset="0"/>
                <a:ea typeface="Calibri" panose="020F0502020204030204" pitchFamily="34" charset="0"/>
              </a:rPr>
              <a:t>Embedding learning content - WIP</a:t>
            </a:r>
          </a:p>
        </p:txBody>
      </p:sp>
      <p:sp>
        <p:nvSpPr>
          <p:cNvPr id="2" name="Rectangle 1"/>
          <p:cNvSpPr/>
          <p:nvPr/>
        </p:nvSpPr>
        <p:spPr>
          <a:xfrm>
            <a:off x="2861759" y="789223"/>
            <a:ext cx="6092232" cy="1475404"/>
          </a:xfrm>
          <a:prstGeom prst="rect">
            <a:avLst/>
          </a:prstGeom>
        </p:spPr>
        <p:txBody>
          <a:bodyPr wrap="square">
            <a:spAutoFit/>
          </a:bodyPr>
          <a:lstStyle/>
          <a:p>
            <a:pPr>
              <a:lnSpc>
                <a:spcPct val="107000"/>
              </a:lnSpc>
              <a:spcAft>
                <a:spcPts val="0"/>
              </a:spcAft>
            </a:pPr>
            <a:r>
              <a:rPr lang="en-GB" sz="1400" b="0" dirty="0">
                <a:latin typeface="Calibri" panose="020F0502020204030204" pitchFamily="34" charset="0"/>
                <a:ea typeface="Calibri" panose="020F0502020204030204" pitchFamily="34" charset="0"/>
                <a:cs typeface="Times New Roman" panose="02020603050405020304" pitchFamily="18" charset="0"/>
              </a:rPr>
              <a:t>Form of the Content </a:t>
            </a:r>
          </a:p>
          <a:p>
            <a:pPr>
              <a:lnSpc>
                <a:spcPct val="107000"/>
              </a:lnSpc>
              <a:spcAft>
                <a:spcPts val="0"/>
              </a:spcAft>
            </a:pPr>
            <a:r>
              <a:rPr lang="en-GB" sz="1400" b="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400" b="0" dirty="0">
                <a:latin typeface="Calibri" panose="020F0502020204030204" pitchFamily="34" charset="0"/>
                <a:ea typeface="Calibri" panose="020F0502020204030204" pitchFamily="34" charset="0"/>
                <a:cs typeface="Times New Roman" panose="02020603050405020304" pitchFamily="18" charset="0"/>
              </a:rPr>
              <a:t>The content is specifically authored by individuals trained in educational principles so that it provides a rich, effective and engaging e-learning experience</a:t>
            </a:r>
            <a:r>
              <a:rPr lang="en-GB" sz="1400" b="0" dirty="0" smtClean="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0"/>
              </a:spcAft>
            </a:pPr>
            <a:r>
              <a:rPr lang="en-GB" sz="1400" b="0" dirty="0" smtClean="0">
                <a:latin typeface="Calibri" panose="020F0502020204030204" pitchFamily="34" charset="0"/>
                <a:ea typeface="Calibri" panose="020F0502020204030204" pitchFamily="34" charset="0"/>
                <a:cs typeface="Times New Roman" panose="02020603050405020304" pitchFamily="18" charset="0"/>
              </a:rPr>
              <a:t> </a:t>
            </a:r>
            <a:endParaRPr lang="en-GB" sz="1400" b="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b="0" dirty="0">
                <a:latin typeface="Calibri" panose="020F0502020204030204" pitchFamily="34" charset="0"/>
                <a:ea typeface="Calibri" panose="020F0502020204030204" pitchFamily="34" charset="0"/>
                <a:cs typeface="Times New Roman" panose="02020603050405020304" pitchFamily="18" charset="0"/>
              </a:rPr>
              <a:t> </a:t>
            </a:r>
            <a:r>
              <a:rPr lang="en-GB" sz="1400" b="0" dirty="0" smtClean="0">
                <a:latin typeface="Calibri" panose="020F0502020204030204" pitchFamily="34" charset="0"/>
                <a:ea typeface="Calibri" panose="020F0502020204030204" pitchFamily="34" charset="0"/>
                <a:cs typeface="Times New Roman" panose="02020603050405020304" pitchFamily="18" charset="0"/>
              </a:rPr>
              <a:t>Examples </a:t>
            </a:r>
            <a:r>
              <a:rPr lang="en-GB" sz="1400" b="0" dirty="0">
                <a:latin typeface="Calibri" panose="020F0502020204030204" pitchFamily="34" charset="0"/>
                <a:ea typeface="Calibri" panose="020F0502020204030204" pitchFamily="34" charset="0"/>
                <a:cs typeface="Times New Roman" panose="02020603050405020304" pitchFamily="18" charset="0"/>
              </a:rPr>
              <a:t>might include the following types of slide:</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6436627"/>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A screenshot of a cell phone&#10;&#10;Description automatically genera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2115514"/>
            <a:ext cx="4824536" cy="450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283968" y="342528"/>
            <a:ext cx="5112568" cy="307777"/>
          </a:xfrm>
          <a:prstGeom prst="rect">
            <a:avLst/>
          </a:prstGeom>
        </p:spPr>
        <p:txBody>
          <a:bodyPr wrap="square">
            <a:spAutoFit/>
          </a:bodyPr>
          <a:lstStyle/>
          <a:p>
            <a:pPr>
              <a:spcAft>
                <a:spcPts val="0"/>
              </a:spcAft>
            </a:pPr>
            <a:r>
              <a:rPr lang="en-GB" sz="1400" dirty="0">
                <a:latin typeface="Calibri" panose="020F0502020204030204" pitchFamily="34" charset="0"/>
                <a:ea typeface="Calibri" panose="020F0502020204030204" pitchFamily="34" charset="0"/>
              </a:rPr>
              <a:t>Embedding learning content - WIP</a:t>
            </a:r>
          </a:p>
        </p:txBody>
      </p:sp>
      <p:sp>
        <p:nvSpPr>
          <p:cNvPr id="2" name="Rectangle 1"/>
          <p:cNvSpPr/>
          <p:nvPr/>
        </p:nvSpPr>
        <p:spPr>
          <a:xfrm>
            <a:off x="3023320" y="650305"/>
            <a:ext cx="6120680" cy="1465209"/>
          </a:xfrm>
          <a:prstGeom prst="rect">
            <a:avLst/>
          </a:prstGeom>
        </p:spPr>
        <p:txBody>
          <a:bodyPr wrap="square">
            <a:spAutoFit/>
          </a:bodyPr>
          <a:lstStyle/>
          <a:p>
            <a:pPr>
              <a:lnSpc>
                <a:spcPct val="107000"/>
              </a:lnSpc>
              <a:spcAft>
                <a:spcPts val="0"/>
              </a:spcAft>
            </a:pPr>
            <a:r>
              <a:rPr lang="en-GB" sz="1400" b="0" dirty="0">
                <a:latin typeface="Calibri" panose="020F0502020204030204" pitchFamily="34" charset="0"/>
                <a:ea typeface="Calibri" panose="020F0502020204030204" pitchFamily="34" charset="0"/>
                <a:cs typeface="Times New Roman" panose="02020603050405020304" pitchFamily="18" charset="0"/>
              </a:rPr>
              <a:t>Assessment </a:t>
            </a:r>
          </a:p>
          <a:p>
            <a:pPr>
              <a:lnSpc>
                <a:spcPct val="107000"/>
              </a:lnSpc>
              <a:spcAft>
                <a:spcPts val="0"/>
              </a:spcAft>
            </a:pPr>
            <a:r>
              <a:rPr lang="en-GB" sz="1400" b="0" dirty="0" smtClean="0">
                <a:latin typeface="Calibri" panose="020F0502020204030204" pitchFamily="34" charset="0"/>
                <a:ea typeface="Calibri" panose="020F0502020204030204" pitchFamily="34" charset="0"/>
                <a:cs typeface="Times New Roman" panose="02020603050405020304" pitchFamily="18" charset="0"/>
              </a:rPr>
              <a:t>It’s </a:t>
            </a:r>
            <a:r>
              <a:rPr lang="en-GB" sz="1400" b="0" dirty="0">
                <a:latin typeface="Calibri" panose="020F0502020204030204" pitchFamily="34" charset="0"/>
                <a:ea typeface="Calibri" panose="020F0502020204030204" pitchFamily="34" charset="0"/>
                <a:cs typeface="Times New Roman" panose="02020603050405020304" pitchFamily="18" charset="0"/>
              </a:rPr>
              <a:t>possible to assess learners’ competence, through a multiple choice interface allowing </a:t>
            </a:r>
          </a:p>
          <a:p>
            <a:pPr>
              <a:lnSpc>
                <a:spcPct val="107000"/>
              </a:lnSpc>
              <a:spcAft>
                <a:spcPts val="0"/>
              </a:spcAft>
            </a:pPr>
            <a:r>
              <a:rPr lang="en-GB" sz="1400" b="0" dirty="0">
                <a:latin typeface="Calibri" panose="020F0502020204030204" pitchFamily="34" charset="0"/>
                <a:ea typeface="Calibri" panose="020F0502020204030204" pitchFamily="34" charset="0"/>
                <a:cs typeface="Times New Roman" panose="02020603050405020304" pitchFamily="18" charset="0"/>
              </a:rPr>
              <a:t> </a:t>
            </a:r>
            <a:endParaRPr lang="en-GB" sz="1400" b="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lphaLcParenR"/>
            </a:pPr>
            <a:r>
              <a:rPr lang="en-GB" sz="1400" b="0" dirty="0" smtClean="0">
                <a:latin typeface="Calibri" panose="020F0502020204030204" pitchFamily="34" charset="0"/>
                <a:ea typeface="Calibri" panose="020F0502020204030204" pitchFamily="34" charset="0"/>
                <a:cs typeface="Times New Roman" panose="02020603050405020304" pitchFamily="18" charset="0"/>
              </a:rPr>
              <a:t>any number of possible answers</a:t>
            </a:r>
          </a:p>
          <a:p>
            <a:pPr marL="342900" lvl="0" indent="-342900">
              <a:lnSpc>
                <a:spcPct val="107000"/>
              </a:lnSpc>
              <a:spcAft>
                <a:spcPts val="0"/>
              </a:spcAft>
              <a:buFont typeface="+mj-lt"/>
              <a:buAutoNum type="alphaLcParenR"/>
            </a:pPr>
            <a:r>
              <a:rPr lang="en-GB" sz="1400" b="0" dirty="0" smtClean="0">
                <a:latin typeface="Calibri" panose="020F0502020204030204" pitchFamily="34" charset="0"/>
                <a:ea typeface="Calibri" panose="020F0502020204030204" pitchFamily="34" charset="0"/>
                <a:cs typeface="Times New Roman" panose="02020603050405020304" pitchFamily="18" charset="0"/>
              </a:rPr>
              <a:t>multi-correct </a:t>
            </a:r>
            <a:r>
              <a:rPr lang="en-GB" sz="1400" b="0" dirty="0">
                <a:latin typeface="Calibri" panose="020F0502020204030204" pitchFamily="34" charset="0"/>
                <a:ea typeface="Calibri" panose="020F0502020204030204" pitchFamily="34" charset="0"/>
                <a:cs typeface="Times New Roman" panose="02020603050405020304" pitchFamily="18" charset="0"/>
              </a:rPr>
              <a:t>response formats.</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5377545"/>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A screenshot of a social media post&#10;&#10;Description automatically genera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7343" y="1898577"/>
            <a:ext cx="4697585" cy="463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987824" y="380092"/>
            <a:ext cx="5112568" cy="307777"/>
          </a:xfrm>
          <a:prstGeom prst="rect">
            <a:avLst/>
          </a:prstGeom>
        </p:spPr>
        <p:txBody>
          <a:bodyPr wrap="square">
            <a:spAutoFit/>
          </a:bodyPr>
          <a:lstStyle/>
          <a:p>
            <a:pPr>
              <a:spcAft>
                <a:spcPts val="0"/>
              </a:spcAft>
            </a:pPr>
            <a:r>
              <a:rPr lang="en-GB" sz="1400" dirty="0">
                <a:latin typeface="Calibri" panose="020F0502020204030204" pitchFamily="34" charset="0"/>
                <a:ea typeface="Calibri" panose="020F0502020204030204" pitchFamily="34" charset="0"/>
              </a:rPr>
              <a:t>Embedding learning content - WIP</a:t>
            </a:r>
          </a:p>
        </p:txBody>
      </p:sp>
      <p:sp>
        <p:nvSpPr>
          <p:cNvPr id="2" name="Rectangle 1"/>
          <p:cNvSpPr/>
          <p:nvPr/>
        </p:nvSpPr>
        <p:spPr>
          <a:xfrm>
            <a:off x="2987824" y="871658"/>
            <a:ext cx="5904656" cy="1014380"/>
          </a:xfrm>
          <a:prstGeom prst="rect">
            <a:avLst/>
          </a:prstGeom>
        </p:spPr>
        <p:txBody>
          <a:bodyPr wrap="square">
            <a:spAutoFit/>
          </a:bodyPr>
          <a:lstStyle/>
          <a:p>
            <a:pPr>
              <a:lnSpc>
                <a:spcPct val="107000"/>
              </a:lnSpc>
              <a:spcAft>
                <a:spcPts val="0"/>
              </a:spcAft>
            </a:pPr>
            <a:r>
              <a:rPr lang="en-GB" sz="1400" b="0" dirty="0">
                <a:latin typeface="Calibri" panose="020F0502020204030204" pitchFamily="34" charset="0"/>
                <a:ea typeface="Calibri" panose="020F0502020204030204" pitchFamily="34" charset="0"/>
                <a:cs typeface="Times New Roman" panose="02020603050405020304" pitchFamily="18" charset="0"/>
              </a:rPr>
              <a:t>Learner results / feedback can be provided, including the prevention of further attempts after a specified number of failed attempts</a:t>
            </a:r>
            <a:r>
              <a:rPr lang="en-GB" sz="1400" b="0" dirty="0" smtClean="0">
                <a:latin typeface="Calibri" panose="020F0502020204030204" pitchFamily="34" charset="0"/>
                <a:ea typeface="Calibri" panose="020F0502020204030204" pitchFamily="34" charset="0"/>
                <a:cs typeface="Times New Roman" panose="02020603050405020304" pitchFamily="18" charset="0"/>
              </a:rPr>
              <a:t>…</a:t>
            </a:r>
            <a:r>
              <a:rPr lang="en-GB" sz="1400" dirty="0"/>
              <a:t>...</a:t>
            </a:r>
            <a:r>
              <a:rPr lang="en-GB" sz="1400" b="0" dirty="0">
                <a:latin typeface="Calibri" panose="020F0502020204030204" pitchFamily="34" charset="0"/>
                <a:cs typeface="Calibri" panose="020F0502020204030204" pitchFamily="34" charset="0"/>
              </a:rPr>
              <a:t>and very detailed feedback can be provided on a question by question basis:</a:t>
            </a:r>
          </a:p>
          <a:p>
            <a:pPr>
              <a:lnSpc>
                <a:spcPct val="107000"/>
              </a:lnSpc>
              <a:spcAft>
                <a:spcPts val="0"/>
              </a:spcAft>
            </a:pP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9419201"/>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Box 1">
            <a:extLst>
              <a:ext uri="{FF2B5EF4-FFF2-40B4-BE49-F238E27FC236}">
                <a16:creationId xmlns:a16="http://schemas.microsoft.com/office/drawing/2014/main" xmlns="" id="{F2C71E2E-F3D2-4E81-B7B8-E78A9CD58935}"/>
              </a:ext>
            </a:extLst>
          </p:cNvPr>
          <p:cNvSpPr txBox="1">
            <a:spLocks noChangeArrowheads="1"/>
          </p:cNvSpPr>
          <p:nvPr/>
        </p:nvSpPr>
        <p:spPr bwMode="auto">
          <a:xfrm>
            <a:off x="2600559" y="1268760"/>
            <a:ext cx="5616575"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lgn="ctr">
              <a:buClr>
                <a:srgbClr val="003399"/>
              </a:buClr>
              <a:buSzPct val="125000"/>
              <a:buFontTx/>
              <a:buNone/>
            </a:pPr>
            <a:r>
              <a:rPr lang="en-GB" altLang="en-US" sz="2400" dirty="0" smtClean="0">
                <a:latin typeface="Calibri" panose="020F0502020204030204" pitchFamily="34" charset="0"/>
                <a:ea typeface="Microsoft YaHei UI" panose="020B0503020204020204" pitchFamily="34" charset="-122"/>
                <a:cs typeface="Calibri" panose="020F0502020204030204" pitchFamily="34" charset="0"/>
              </a:rPr>
              <a:t>Next </a:t>
            </a:r>
            <a:r>
              <a:rPr lang="en-GB" altLang="en-US" sz="2400" dirty="0">
                <a:latin typeface="Calibri" panose="020F0502020204030204" pitchFamily="34" charset="0"/>
                <a:ea typeface="Microsoft YaHei UI" panose="020B0503020204020204" pitchFamily="34" charset="-122"/>
                <a:cs typeface="Calibri" panose="020F0502020204030204" pitchFamily="34" charset="0"/>
              </a:rPr>
              <a:t>development</a:t>
            </a:r>
          </a:p>
          <a:p>
            <a:pPr algn="ctr">
              <a:buClr>
                <a:srgbClr val="003399"/>
              </a:buClr>
              <a:buSzPct val="125000"/>
              <a:buFontTx/>
              <a:buNone/>
            </a:pPr>
            <a:endParaRPr lang="en-GB" altLang="en-US" dirty="0">
              <a:latin typeface="Comic Sans MS" panose="030F0702030302020204" pitchFamily="66" charset="0"/>
              <a:ea typeface="Microsoft YaHei UI" panose="020B0503020204020204" pitchFamily="34" charset="-122"/>
              <a:cs typeface="Calibri" panose="020F0502020204030204" pitchFamily="34" charset="0"/>
            </a:endParaRPr>
          </a:p>
        </p:txBody>
      </p:sp>
      <p:sp>
        <p:nvSpPr>
          <p:cNvPr id="51203" name="Rectangle 2">
            <a:extLst>
              <a:ext uri="{FF2B5EF4-FFF2-40B4-BE49-F238E27FC236}">
                <a16:creationId xmlns:a16="http://schemas.microsoft.com/office/drawing/2014/main" xmlns="" id="{C24EECCE-A286-4607-B2F9-8DD14899B29C}"/>
              </a:ext>
            </a:extLst>
          </p:cNvPr>
          <p:cNvSpPr>
            <a:spLocks noGrp="1" noChangeArrowheads="1"/>
          </p:cNvSpPr>
          <p:nvPr>
            <p:ph type="title"/>
          </p:nvPr>
        </p:nvSpPr>
        <p:spPr>
          <a:xfrm>
            <a:off x="2895600" y="5967413"/>
            <a:ext cx="6248400" cy="990600"/>
          </a:xfrm>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3" name="Rectangle 2"/>
          <p:cNvSpPr/>
          <p:nvPr/>
        </p:nvSpPr>
        <p:spPr>
          <a:xfrm>
            <a:off x="4355976" y="2241333"/>
            <a:ext cx="6562763" cy="307777"/>
          </a:xfrm>
          <a:prstGeom prst="rect">
            <a:avLst/>
          </a:prstGeom>
        </p:spPr>
        <p:txBody>
          <a:bodyPr wrap="square">
            <a:spAutoFit/>
          </a:bodyPr>
          <a:lstStyle/>
          <a:p>
            <a:pPr>
              <a:spcAft>
                <a:spcPts val="0"/>
              </a:spcAft>
            </a:pPr>
            <a:r>
              <a:rPr lang="en-GB" sz="1400" dirty="0" smtClean="0">
                <a:effectLst/>
                <a:latin typeface="Calibri" panose="020F0502020204030204" pitchFamily="34" charset="0"/>
                <a:ea typeface="Calibri" panose="020F0502020204030204" pitchFamily="34" charset="0"/>
              </a:rPr>
              <a:t>EPA –</a:t>
            </a:r>
            <a:r>
              <a:rPr lang="en-GB" sz="1400" dirty="0" smtClean="0">
                <a:latin typeface="Calibri" panose="020F0502020204030204" pitchFamily="34" charset="0"/>
                <a:ea typeface="Calibri" panose="020F0502020204030204" pitchFamily="34" charset="0"/>
              </a:rPr>
              <a:t> in design</a:t>
            </a:r>
            <a:endParaRPr lang="en-GB" sz="1400" dirty="0" smtClean="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736446152"/>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a:extLst>
              <a:ext uri="{FF2B5EF4-FFF2-40B4-BE49-F238E27FC236}">
                <a16:creationId xmlns:a16="http://schemas.microsoft.com/office/drawing/2014/main" xmlns="" id="{C24EECCE-A286-4607-B2F9-8DD14899B29C}"/>
              </a:ext>
            </a:extLst>
          </p:cNvPr>
          <p:cNvSpPr>
            <a:spLocks noGrp="1" noChangeArrowheads="1"/>
          </p:cNvSpPr>
          <p:nvPr>
            <p:ph type="title"/>
          </p:nvPr>
        </p:nvSpPr>
        <p:spPr>
          <a:xfrm>
            <a:off x="2895600" y="5967413"/>
            <a:ext cx="6248400" cy="990600"/>
          </a:xfrm>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3" name="Rectangle 2"/>
          <p:cNvSpPr/>
          <p:nvPr/>
        </p:nvSpPr>
        <p:spPr>
          <a:xfrm>
            <a:off x="4716016" y="476672"/>
            <a:ext cx="6562763" cy="307777"/>
          </a:xfrm>
          <a:prstGeom prst="rect">
            <a:avLst/>
          </a:prstGeom>
        </p:spPr>
        <p:txBody>
          <a:bodyPr wrap="square">
            <a:spAutoFit/>
          </a:bodyPr>
          <a:lstStyle/>
          <a:p>
            <a:pPr>
              <a:spcAft>
                <a:spcPts val="0"/>
              </a:spcAft>
            </a:pPr>
            <a:r>
              <a:rPr lang="en-GB" sz="1400" dirty="0" smtClean="0">
                <a:effectLst/>
                <a:latin typeface="Calibri" panose="020F0502020204030204" pitchFamily="34" charset="0"/>
                <a:ea typeface="Calibri" panose="020F0502020204030204" pitchFamily="34" charset="0"/>
              </a:rPr>
              <a:t>EPA –</a:t>
            </a:r>
            <a:r>
              <a:rPr lang="en-GB" sz="1400" dirty="0" smtClean="0">
                <a:latin typeface="Calibri" panose="020F0502020204030204" pitchFamily="34" charset="0"/>
                <a:ea typeface="Calibri" panose="020F0502020204030204" pitchFamily="34" charset="0"/>
              </a:rPr>
              <a:t> in design mode</a:t>
            </a:r>
            <a:endParaRPr lang="en-GB" sz="1400" dirty="0" smtClean="0">
              <a:effectLst/>
              <a:latin typeface="Calibri" panose="020F0502020204030204" pitchFamily="34" charset="0"/>
              <a:ea typeface="Calibri" panose="020F0502020204030204" pitchFamily="34" charset="0"/>
            </a:endParaRPr>
          </a:p>
        </p:txBody>
      </p:sp>
      <p:sp>
        <p:nvSpPr>
          <p:cNvPr id="2" name="Rectangle 1"/>
          <p:cNvSpPr/>
          <p:nvPr/>
        </p:nvSpPr>
        <p:spPr>
          <a:xfrm>
            <a:off x="2555776" y="1310495"/>
            <a:ext cx="6318448" cy="1450077"/>
          </a:xfrm>
          <a:prstGeom prst="rect">
            <a:avLst/>
          </a:prstGeom>
        </p:spPr>
        <p:txBody>
          <a:bodyPr wrap="square">
            <a:spAutoFit/>
          </a:bodyPr>
          <a:lstStyle/>
          <a:p>
            <a:pPr>
              <a:lnSpc>
                <a:spcPct val="107000"/>
              </a:lnSpc>
              <a:spcAft>
                <a:spcPts val="800"/>
              </a:spcAft>
            </a:pPr>
            <a:r>
              <a:rPr lang="en-GB" sz="1400" u="sng" dirty="0">
                <a:latin typeface="Calibri" panose="020F0502020204030204" pitchFamily="34" charset="0"/>
                <a:ea typeface="Calibri" panose="020F0502020204030204" pitchFamily="34" charset="0"/>
                <a:cs typeface="Times New Roman" panose="02020603050405020304" pitchFamily="18" charset="0"/>
              </a:rPr>
              <a:t>Making evidence available for End Point Assessment</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b="0" dirty="0">
                <a:latin typeface="Calibri" panose="020F0502020204030204" pitchFamily="34" charset="0"/>
                <a:ea typeface="Calibri" panose="020F0502020204030204" pitchFamily="34" charset="0"/>
                <a:cs typeface="Times New Roman" panose="02020603050405020304" pitchFamily="18" charset="0"/>
              </a:rPr>
              <a:t>To facilitate this new process for </a:t>
            </a:r>
            <a:r>
              <a:rPr lang="en-GB" sz="1400" b="0" dirty="0" smtClean="0">
                <a:latin typeface="Calibri" panose="020F0502020204030204" pitchFamily="34" charset="0"/>
                <a:ea typeface="Calibri" panose="020F0502020204030204" pitchFamily="34" charset="0"/>
                <a:cs typeface="Times New Roman" panose="02020603050405020304" pitchFamily="18" charset="0"/>
              </a:rPr>
              <a:t>Standards, </a:t>
            </a:r>
            <a:r>
              <a:rPr lang="en-GB" sz="1400" b="0" dirty="0">
                <a:latin typeface="Calibri" panose="020F0502020204030204" pitchFamily="34" charset="0"/>
                <a:ea typeface="Calibri" panose="020F0502020204030204" pitchFamily="34" charset="0"/>
                <a:cs typeface="Times New Roman" panose="02020603050405020304" pitchFamily="18" charset="0"/>
              </a:rPr>
              <a:t>we </a:t>
            </a:r>
            <a:r>
              <a:rPr lang="en-GB" sz="1400" b="0" dirty="0" smtClean="0">
                <a:latin typeface="Calibri" panose="020F0502020204030204" pitchFamily="34" charset="0"/>
                <a:ea typeface="Calibri" panose="020F0502020204030204" pitchFamily="34" charset="0"/>
                <a:cs typeface="Times New Roman" panose="02020603050405020304" pitchFamily="18" charset="0"/>
              </a:rPr>
              <a:t>will </a:t>
            </a:r>
            <a:r>
              <a:rPr lang="en-GB" sz="1400" b="0" dirty="0">
                <a:latin typeface="Calibri" panose="020F0502020204030204" pitchFamily="34" charset="0"/>
                <a:ea typeface="Calibri" panose="020F0502020204030204" pitchFamily="34" charset="0"/>
                <a:cs typeface="Times New Roman" panose="02020603050405020304" pitchFamily="18" charset="0"/>
              </a:rPr>
              <a:t>provide view-only access to evidence items that </a:t>
            </a:r>
            <a:r>
              <a:rPr lang="en-GB" sz="1400" b="0" dirty="0" smtClean="0">
                <a:latin typeface="Calibri" panose="020F0502020204030204" pitchFamily="34" charset="0"/>
                <a:ea typeface="Calibri" panose="020F0502020204030204" pitchFamily="34" charset="0"/>
                <a:cs typeface="Times New Roman" panose="02020603050405020304" pitchFamily="18" charset="0"/>
              </a:rPr>
              <a:t>don’t </a:t>
            </a:r>
            <a:r>
              <a:rPr lang="en-GB" sz="1400" b="0" dirty="0">
                <a:latin typeface="Calibri" panose="020F0502020204030204" pitchFamily="34" charset="0"/>
                <a:ea typeface="Calibri" panose="020F0502020204030204" pitchFamily="34" charset="0"/>
                <a:cs typeface="Times New Roman" panose="02020603050405020304" pitchFamily="18" charset="0"/>
              </a:rPr>
              <a:t>require the user to log in to </a:t>
            </a:r>
            <a:r>
              <a:rPr lang="en-GB" sz="1400" b="0" dirty="0" err="1">
                <a:latin typeface="Calibri" panose="020F0502020204030204" pitchFamily="34" charset="0"/>
                <a:ea typeface="Calibri" panose="020F0502020204030204" pitchFamily="34" charset="0"/>
                <a:cs typeface="Times New Roman" panose="02020603050405020304" pitchFamily="18" charset="0"/>
              </a:rPr>
              <a:t>VQManager</a:t>
            </a:r>
            <a:r>
              <a:rPr lang="en-GB" sz="1400" b="0" dirty="0">
                <a:latin typeface="Calibri" panose="020F0502020204030204" pitchFamily="34" charset="0"/>
                <a:ea typeface="Calibri" panose="020F0502020204030204" pitchFamily="34" charset="0"/>
                <a:cs typeface="Times New Roman" panose="02020603050405020304" pitchFamily="18" charset="0"/>
              </a:rPr>
              <a:t>. This will offer users a choice of downloading a PDF or creating a link they can share</a:t>
            </a:r>
            <a:r>
              <a:rPr lang="en-GB" sz="1400" b="0" dirty="0" smtClean="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GB" sz="1400" b="0" dirty="0">
                <a:latin typeface="Calibri" panose="020F0502020204030204" pitchFamily="34" charset="0"/>
                <a:cs typeface="Calibri" panose="020F0502020204030204" pitchFamily="34" charset="0"/>
              </a:rPr>
              <a:t>A new option ‘prepare evidence for EPA’ would be available </a:t>
            </a:r>
            <a:endParaRPr lang="en-GB" sz="1400" b="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555776" y="2947174"/>
            <a:ext cx="6336704" cy="2088232"/>
          </a:xfrm>
          <a:prstGeom prst="rect">
            <a:avLst/>
          </a:prstGeom>
          <a:noFill/>
          <a:ln>
            <a:noFill/>
          </a:ln>
        </p:spPr>
      </p:pic>
      <p:sp>
        <p:nvSpPr>
          <p:cNvPr id="4" name="Rectangle 3"/>
          <p:cNvSpPr/>
          <p:nvPr/>
        </p:nvSpPr>
        <p:spPr>
          <a:xfrm>
            <a:off x="2543466" y="5218124"/>
            <a:ext cx="6304250" cy="625812"/>
          </a:xfrm>
          <a:prstGeom prst="rect">
            <a:avLst/>
          </a:prstGeom>
        </p:spPr>
        <p:txBody>
          <a:bodyPr wrap="square">
            <a:spAutoFit/>
          </a:bodyPr>
          <a:lstStyle/>
          <a:p>
            <a:pPr>
              <a:spcAft>
                <a:spcPts val="800"/>
              </a:spcAft>
            </a:pPr>
            <a:r>
              <a:rPr lang="en-GB" sz="1400" b="0" dirty="0">
                <a:latin typeface="Calibri" panose="020F0502020204030204" pitchFamily="34" charset="0"/>
                <a:ea typeface="Calibri" panose="020F0502020204030204" pitchFamily="34" charset="0"/>
                <a:cs typeface="Calibri" panose="020F0502020204030204" pitchFamily="34" charset="0"/>
              </a:rPr>
              <a:t>The new arrow button will open a new page, similar to the evidence </a:t>
            </a:r>
            <a:r>
              <a:rPr lang="en-GB" sz="1400" b="0" dirty="0" smtClean="0">
                <a:latin typeface="Calibri" panose="020F0502020204030204" pitchFamily="34" charset="0"/>
                <a:ea typeface="Calibri" panose="020F0502020204030204" pitchFamily="34" charset="0"/>
                <a:cs typeface="Calibri" panose="020F0502020204030204" pitchFamily="34" charset="0"/>
              </a:rPr>
              <a:t>matrix. </a:t>
            </a:r>
          </a:p>
          <a:p>
            <a:pPr>
              <a:spcAft>
                <a:spcPts val="800"/>
              </a:spcAft>
            </a:pPr>
            <a:r>
              <a:rPr lang="en-GB" sz="1400" b="0" dirty="0" smtClean="0">
                <a:latin typeface="Calibri" panose="020F0502020204030204" pitchFamily="34" charset="0"/>
                <a:ea typeface="Calibri" panose="020F0502020204030204" pitchFamily="34" charset="0"/>
                <a:cs typeface="Calibri" panose="020F0502020204030204" pitchFamily="34" charset="0"/>
              </a:rPr>
              <a:t>This </a:t>
            </a:r>
            <a:r>
              <a:rPr lang="en-GB" sz="1400" b="0" dirty="0">
                <a:latin typeface="Calibri" panose="020F0502020204030204" pitchFamily="34" charset="0"/>
                <a:ea typeface="Calibri" panose="020F0502020204030204" pitchFamily="34" charset="0"/>
                <a:cs typeface="Calibri" panose="020F0502020204030204" pitchFamily="34" charset="0"/>
              </a:rPr>
              <a:t>will have filters for qualification and unit, to help users find what they </a:t>
            </a:r>
            <a:r>
              <a:rPr lang="en-GB" sz="1400" b="0" dirty="0" smtClean="0">
                <a:latin typeface="Calibri" panose="020F0502020204030204" pitchFamily="34" charset="0"/>
                <a:ea typeface="Calibri" panose="020F0502020204030204" pitchFamily="34" charset="0"/>
                <a:cs typeface="Calibri" panose="020F0502020204030204" pitchFamily="34" charset="0"/>
              </a:rPr>
              <a:t>need</a:t>
            </a:r>
            <a:endParaRPr lang="en-GB" sz="1400" b="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9511220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xmlns="" id="{4E5DB59E-D718-41A4-912A-93134C5452C8}"/>
              </a:ext>
            </a:extLst>
          </p:cNvPr>
          <p:cNvSpPr>
            <a:spLocks noGrp="1" noChangeArrowheads="1"/>
          </p:cNvSpPr>
          <p:nvPr>
            <p:ph type="title"/>
          </p:nvPr>
        </p:nvSpPr>
        <p:spPr>
          <a:xfrm>
            <a:off x="2895600" y="5967413"/>
            <a:ext cx="6248400" cy="990600"/>
          </a:xfrm>
        </p:spPr>
        <p:txBody>
          <a:bodyPr/>
          <a:lstStyle/>
          <a:p>
            <a:r>
              <a:rPr lang="en-GB" altLang="en-US" sz="3200" b="1" dirty="0">
                <a:latin typeface="Comic Sans MS" panose="030F0702030302020204" pitchFamily="66" charset="0"/>
              </a:rPr>
              <a:t>VQManager  </a:t>
            </a:r>
          </a:p>
        </p:txBody>
      </p:sp>
      <p:sp>
        <p:nvSpPr>
          <p:cNvPr id="34819" name="Rectangle 5">
            <a:extLst>
              <a:ext uri="{FF2B5EF4-FFF2-40B4-BE49-F238E27FC236}">
                <a16:creationId xmlns:a16="http://schemas.microsoft.com/office/drawing/2014/main" xmlns="" id="{B4BA7479-C515-4864-A8BE-F14AAFE3FF36}"/>
              </a:ext>
            </a:extLst>
          </p:cNvPr>
          <p:cNvSpPr>
            <a:spLocks noChangeArrowheads="1"/>
          </p:cNvSpPr>
          <p:nvPr/>
        </p:nvSpPr>
        <p:spPr bwMode="auto">
          <a:xfrm>
            <a:off x="2865438" y="5865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34822" name="Rectangle 10">
            <a:extLst>
              <a:ext uri="{FF2B5EF4-FFF2-40B4-BE49-F238E27FC236}">
                <a16:creationId xmlns:a16="http://schemas.microsoft.com/office/drawing/2014/main" xmlns="" id="{5FCC73E4-E958-46DB-83CD-E3C731D2AE77}"/>
              </a:ext>
            </a:extLst>
          </p:cNvPr>
          <p:cNvSpPr>
            <a:spLocks noChangeArrowheads="1"/>
          </p:cNvSpPr>
          <p:nvPr/>
        </p:nvSpPr>
        <p:spPr bwMode="auto">
          <a:xfrm>
            <a:off x="0" y="1724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34823" name="TextBox 1">
            <a:extLst>
              <a:ext uri="{FF2B5EF4-FFF2-40B4-BE49-F238E27FC236}">
                <a16:creationId xmlns:a16="http://schemas.microsoft.com/office/drawing/2014/main" xmlns="" id="{F94596BC-E8F6-4CEE-AB2B-FE1D05D01B7C}"/>
              </a:ext>
            </a:extLst>
          </p:cNvPr>
          <p:cNvSpPr txBox="1">
            <a:spLocks noChangeArrowheads="1"/>
          </p:cNvSpPr>
          <p:nvPr/>
        </p:nvSpPr>
        <p:spPr bwMode="auto">
          <a:xfrm>
            <a:off x="4598988" y="590550"/>
            <a:ext cx="13180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2400" dirty="0">
                <a:latin typeface="Calibri" panose="020F0502020204030204" pitchFamily="34" charset="0"/>
                <a:cs typeface="Calibri" panose="020F0502020204030204" pitchFamily="34" charset="0"/>
              </a:rPr>
              <a:t>Evidence</a:t>
            </a:r>
          </a:p>
        </p:txBody>
      </p:sp>
      <p:sp>
        <p:nvSpPr>
          <p:cNvPr id="2" name="Rectangle 2"/>
          <p:cNvSpPr>
            <a:spLocks noChangeArrowheads="1"/>
          </p:cNvSpPr>
          <p:nvPr/>
        </p:nvSpPr>
        <p:spPr bwMode="auto">
          <a:xfrm>
            <a:off x="2538877" y="1361722"/>
            <a:ext cx="6321883"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1400" b="0" u="sng" dirty="0">
                <a:latin typeface="Calibri" panose="020F0502020204030204" pitchFamily="34" charset="0"/>
                <a:cs typeface="Calibri" panose="020F0502020204030204" pitchFamily="34" charset="0"/>
              </a:rPr>
              <a:t>Assessor access to delete files they didn't upload </a:t>
            </a:r>
            <a:r>
              <a:rPr lang="en-GB" sz="1400" b="0" u="sng" dirty="0" smtClean="0">
                <a:latin typeface="Calibri" panose="020F0502020204030204" pitchFamily="34" charset="0"/>
                <a:cs typeface="Calibri" panose="020F0502020204030204" pitchFamily="34" charset="0"/>
              </a:rPr>
              <a:t>themselves</a:t>
            </a:r>
          </a:p>
          <a:p>
            <a:endParaRPr lang="en-GB" sz="1400" b="0" dirty="0">
              <a:latin typeface="Calibri" panose="020F0502020204030204" pitchFamily="34" charset="0"/>
              <a:cs typeface="Calibri" panose="020F0502020204030204" pitchFamily="34" charset="0"/>
            </a:endParaRPr>
          </a:p>
          <a:p>
            <a:r>
              <a:rPr lang="en-GB" sz="1400" b="0" dirty="0">
                <a:latin typeface="Calibri" panose="020F0502020204030204" pitchFamily="34" charset="0"/>
                <a:cs typeface="Calibri" panose="020F0502020204030204" pitchFamily="34" charset="0"/>
              </a:rPr>
              <a:t>Previously, files could only be deleted by the person who uploaded them. This presented some issues, for example when a learner moved from one assessor to another. We have expanded access so that any user in the same role as the person who uploaded a file will be able to delete it. For example, if qualified assessor A uploaded a file to a piece of evidence, qualified assessor B will have access to delete that file when working on the evidence, should they need to.</a:t>
            </a:r>
          </a:p>
        </p:txBody>
      </p:sp>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932518"/>
            <a:ext cx="6624736" cy="1440697"/>
          </a:xfrm>
          <a:prstGeom prst="rect">
            <a:avLst/>
          </a:prstGeom>
          <a:noFill/>
          <a:ln>
            <a:noFill/>
          </a:ln>
        </p:spPr>
      </p:pic>
    </p:spTree>
    <p:extLst>
      <p:ext uri="{BB962C8B-B14F-4D97-AF65-F5344CB8AC3E}">
        <p14:creationId xmlns:p14="http://schemas.microsoft.com/office/powerpoint/2010/main" val="1802021901"/>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a:extLst>
              <a:ext uri="{FF2B5EF4-FFF2-40B4-BE49-F238E27FC236}">
                <a16:creationId xmlns:a16="http://schemas.microsoft.com/office/drawing/2014/main" xmlns="" id="{C24EECCE-A286-4607-B2F9-8DD14899B29C}"/>
              </a:ext>
            </a:extLst>
          </p:cNvPr>
          <p:cNvSpPr>
            <a:spLocks noGrp="1" noChangeArrowheads="1"/>
          </p:cNvSpPr>
          <p:nvPr>
            <p:ph type="title"/>
          </p:nvPr>
        </p:nvSpPr>
        <p:spPr>
          <a:xfrm>
            <a:off x="2895600" y="5967413"/>
            <a:ext cx="6248400" cy="990600"/>
          </a:xfrm>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3" name="Rectangle 2"/>
          <p:cNvSpPr/>
          <p:nvPr/>
        </p:nvSpPr>
        <p:spPr>
          <a:xfrm>
            <a:off x="4716016" y="476672"/>
            <a:ext cx="6562763" cy="307777"/>
          </a:xfrm>
          <a:prstGeom prst="rect">
            <a:avLst/>
          </a:prstGeom>
        </p:spPr>
        <p:txBody>
          <a:bodyPr wrap="square">
            <a:spAutoFit/>
          </a:bodyPr>
          <a:lstStyle/>
          <a:p>
            <a:pPr>
              <a:spcAft>
                <a:spcPts val="0"/>
              </a:spcAft>
            </a:pPr>
            <a:r>
              <a:rPr lang="en-GB" sz="1400" dirty="0" smtClean="0">
                <a:effectLst/>
                <a:latin typeface="Calibri" panose="020F0502020204030204" pitchFamily="34" charset="0"/>
                <a:ea typeface="Calibri" panose="020F0502020204030204" pitchFamily="34" charset="0"/>
              </a:rPr>
              <a:t>EPA –</a:t>
            </a:r>
            <a:r>
              <a:rPr lang="en-GB" sz="1400" dirty="0" smtClean="0">
                <a:latin typeface="Calibri" panose="020F0502020204030204" pitchFamily="34" charset="0"/>
                <a:ea typeface="Calibri" panose="020F0502020204030204" pitchFamily="34" charset="0"/>
              </a:rPr>
              <a:t> in design mode</a:t>
            </a:r>
            <a:endParaRPr lang="en-GB" sz="1400" dirty="0" smtClean="0">
              <a:effectLst/>
              <a:latin typeface="Calibri" panose="020F0502020204030204" pitchFamily="34" charset="0"/>
              <a:ea typeface="Calibri" panose="020F0502020204030204" pitchFamily="34" charset="0"/>
            </a:endParaRPr>
          </a:p>
        </p:txBody>
      </p:sp>
      <p:sp>
        <p:nvSpPr>
          <p:cNvPr id="2" name="Rectangle 1"/>
          <p:cNvSpPr/>
          <p:nvPr/>
        </p:nvSpPr>
        <p:spPr>
          <a:xfrm>
            <a:off x="2869986" y="825529"/>
            <a:ext cx="5660674" cy="523220"/>
          </a:xfrm>
          <a:prstGeom prst="rect">
            <a:avLst/>
          </a:prstGeom>
        </p:spPr>
        <p:txBody>
          <a:bodyPr wrap="square">
            <a:spAutoFit/>
          </a:bodyPr>
          <a:lstStyle/>
          <a:p>
            <a:pPr>
              <a:spcAft>
                <a:spcPts val="800"/>
              </a:spcAft>
            </a:pPr>
            <a:r>
              <a:rPr lang="en-GB" sz="1400" b="0" dirty="0" smtClean="0">
                <a:latin typeface="Calibri" panose="020F0502020204030204" pitchFamily="34" charset="0"/>
                <a:ea typeface="Calibri" panose="020F0502020204030204" pitchFamily="34" charset="0"/>
                <a:cs typeface="Times New Roman" panose="02020603050405020304" pitchFamily="18" charset="0"/>
              </a:rPr>
              <a:t>In </a:t>
            </a:r>
            <a:r>
              <a:rPr lang="en-GB" sz="1400" b="0" dirty="0">
                <a:latin typeface="Calibri" panose="020F0502020204030204" pitchFamily="34" charset="0"/>
                <a:ea typeface="Calibri" panose="020F0502020204030204" pitchFamily="34" charset="0"/>
                <a:cs typeface="Times New Roman" panose="02020603050405020304" pitchFamily="18" charset="0"/>
              </a:rPr>
              <a:t>the matrix, they will be able to select </a:t>
            </a:r>
            <a:r>
              <a:rPr lang="en-GB" sz="1400" b="0" dirty="0" smtClean="0">
                <a:latin typeface="Calibri" panose="020F0502020204030204" pitchFamily="34" charset="0"/>
                <a:ea typeface="Calibri" panose="020F0502020204030204" pitchFamily="34" charset="0"/>
                <a:cs typeface="Times New Roman" panose="02020603050405020304" pitchFamily="18" charset="0"/>
              </a:rPr>
              <a:t>which </a:t>
            </a:r>
            <a:r>
              <a:rPr lang="en-GB" sz="1400" b="0" dirty="0">
                <a:latin typeface="Calibri" panose="020F0502020204030204" pitchFamily="34" charset="0"/>
                <a:ea typeface="Calibri" panose="020F0502020204030204" pitchFamily="34" charset="0"/>
                <a:cs typeface="Times New Roman" panose="02020603050405020304" pitchFamily="18" charset="0"/>
              </a:rPr>
              <a:t>evidence item(s) they need with a tick box. </a:t>
            </a: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2964605" y="1385667"/>
            <a:ext cx="5471436" cy="3771155"/>
          </a:xfrm>
          <a:prstGeom prst="rect">
            <a:avLst/>
          </a:prstGeom>
          <a:noFill/>
          <a:ln>
            <a:noFill/>
          </a:ln>
        </p:spPr>
      </p:pic>
      <p:sp>
        <p:nvSpPr>
          <p:cNvPr id="4" name="Rectangle 3"/>
          <p:cNvSpPr/>
          <p:nvPr/>
        </p:nvSpPr>
        <p:spPr>
          <a:xfrm>
            <a:off x="2964605" y="5301208"/>
            <a:ext cx="5660674" cy="1004186"/>
          </a:xfrm>
          <a:prstGeom prst="rect">
            <a:avLst/>
          </a:prstGeom>
        </p:spPr>
        <p:txBody>
          <a:bodyPr wrap="square">
            <a:spAutoFit/>
          </a:bodyPr>
          <a:lstStyle/>
          <a:p>
            <a:pPr>
              <a:lnSpc>
                <a:spcPct val="107000"/>
              </a:lnSpc>
              <a:spcAft>
                <a:spcPts val="800"/>
              </a:spcAft>
            </a:pPr>
            <a:r>
              <a:rPr lang="en-GB" sz="1400" b="0" dirty="0">
                <a:latin typeface="Calibri" panose="020F0502020204030204" pitchFamily="34" charset="0"/>
                <a:cs typeface="Calibri" panose="020F0502020204030204" pitchFamily="34" charset="0"/>
              </a:rPr>
              <a:t>In the matrix, </a:t>
            </a:r>
            <a:r>
              <a:rPr lang="en-GB" sz="1400" b="0" dirty="0" smtClean="0">
                <a:latin typeface="Calibri" panose="020F0502020204030204" pitchFamily="34" charset="0"/>
                <a:cs typeface="Calibri" panose="020F0502020204030204" pitchFamily="34" charset="0"/>
              </a:rPr>
              <a:t>u</a:t>
            </a:r>
            <a:r>
              <a:rPr lang="en-GB" sz="1400" b="0" dirty="0" smtClean="0">
                <a:latin typeface="Calibri" panose="020F0502020204030204" pitchFamily="34" charset="0"/>
                <a:ea typeface="Calibri" panose="020F0502020204030204" pitchFamily="34" charset="0"/>
                <a:cs typeface="Times New Roman" panose="02020603050405020304" pitchFamily="18" charset="0"/>
              </a:rPr>
              <a:t>sers </a:t>
            </a:r>
            <a:r>
              <a:rPr lang="en-GB" sz="1400" b="0" dirty="0">
                <a:latin typeface="Calibri" panose="020F0502020204030204" pitchFamily="34" charset="0"/>
                <a:ea typeface="Calibri" panose="020F0502020204030204" pitchFamily="34" charset="0"/>
                <a:cs typeface="Times New Roman" panose="02020603050405020304" pitchFamily="18" charset="0"/>
              </a:rPr>
              <a:t>will then </a:t>
            </a:r>
            <a:r>
              <a:rPr lang="en-GB" sz="1400" b="0" dirty="0" smtClean="0">
                <a:latin typeface="Calibri" panose="020F0502020204030204" pitchFamily="34" charset="0"/>
                <a:ea typeface="Calibri" panose="020F0502020204030204" pitchFamily="34" charset="0"/>
                <a:cs typeface="Times New Roman" panose="02020603050405020304" pitchFamily="18" charset="0"/>
              </a:rPr>
              <a:t>have an </a:t>
            </a:r>
            <a:r>
              <a:rPr lang="en-GB" sz="1400" b="0" dirty="0">
                <a:latin typeface="Calibri" panose="020F0502020204030204" pitchFamily="34" charset="0"/>
                <a:ea typeface="Calibri" panose="020F0502020204030204" pitchFamily="34" charset="0"/>
                <a:cs typeface="Times New Roman" panose="02020603050405020304" pitchFamily="18" charset="0"/>
              </a:rPr>
              <a:t>options to either download separate links or </a:t>
            </a:r>
            <a:r>
              <a:rPr lang="en-GB" sz="1400" b="0" dirty="0" smtClean="0">
                <a:latin typeface="Calibri" panose="020F0502020204030204" pitchFamily="34" charset="0"/>
                <a:ea typeface="Calibri" panose="020F0502020204030204" pitchFamily="34" charset="0"/>
                <a:cs typeface="Times New Roman" panose="02020603050405020304" pitchFamily="18" charset="0"/>
              </a:rPr>
              <a:t>PDF files </a:t>
            </a:r>
            <a:r>
              <a:rPr lang="en-GB" sz="1400" b="0" dirty="0">
                <a:latin typeface="Calibri" panose="020F0502020204030204" pitchFamily="34" charset="0"/>
                <a:ea typeface="Calibri" panose="020F0502020204030204" pitchFamily="34" charset="0"/>
                <a:cs typeface="Times New Roman" panose="02020603050405020304" pitchFamily="18" charset="0"/>
              </a:rPr>
              <a:t>for each evidence item, or collate these into a single document. </a:t>
            </a:r>
            <a:r>
              <a:rPr lang="en-GB" sz="1400" b="0" dirty="0">
                <a:latin typeface="Calibri" panose="020F0502020204030204" pitchFamily="34" charset="0"/>
                <a:cs typeface="Calibri" panose="020F0502020204030204" pitchFamily="34" charset="0"/>
              </a:rPr>
              <a:t>This will have filters for qualification and unit, to help users find what they need. </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3020371"/>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a:extLst>
              <a:ext uri="{FF2B5EF4-FFF2-40B4-BE49-F238E27FC236}">
                <a16:creationId xmlns:a16="http://schemas.microsoft.com/office/drawing/2014/main" xmlns="" id="{C24EECCE-A286-4607-B2F9-8DD14899B29C}"/>
              </a:ext>
            </a:extLst>
          </p:cNvPr>
          <p:cNvSpPr>
            <a:spLocks noGrp="1" noChangeArrowheads="1"/>
          </p:cNvSpPr>
          <p:nvPr>
            <p:ph type="title"/>
          </p:nvPr>
        </p:nvSpPr>
        <p:spPr>
          <a:xfrm>
            <a:off x="2895600" y="5967413"/>
            <a:ext cx="6248400" cy="990600"/>
          </a:xfrm>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3" name="Rectangle 2"/>
          <p:cNvSpPr/>
          <p:nvPr/>
        </p:nvSpPr>
        <p:spPr>
          <a:xfrm>
            <a:off x="4716016" y="476672"/>
            <a:ext cx="6562763" cy="307777"/>
          </a:xfrm>
          <a:prstGeom prst="rect">
            <a:avLst/>
          </a:prstGeom>
        </p:spPr>
        <p:txBody>
          <a:bodyPr wrap="square">
            <a:spAutoFit/>
          </a:bodyPr>
          <a:lstStyle/>
          <a:p>
            <a:pPr>
              <a:spcAft>
                <a:spcPts val="0"/>
              </a:spcAft>
            </a:pPr>
            <a:r>
              <a:rPr lang="en-GB" sz="1400" dirty="0" smtClean="0">
                <a:effectLst/>
                <a:latin typeface="Calibri" panose="020F0502020204030204" pitchFamily="34" charset="0"/>
                <a:ea typeface="Calibri" panose="020F0502020204030204" pitchFamily="34" charset="0"/>
              </a:rPr>
              <a:t>EPA –</a:t>
            </a:r>
            <a:r>
              <a:rPr lang="en-GB" sz="1400" dirty="0" smtClean="0">
                <a:latin typeface="Calibri" panose="020F0502020204030204" pitchFamily="34" charset="0"/>
                <a:ea typeface="Calibri" panose="020F0502020204030204" pitchFamily="34" charset="0"/>
              </a:rPr>
              <a:t> in design mode</a:t>
            </a:r>
            <a:endParaRPr lang="en-GB" sz="1400" dirty="0" smtClean="0">
              <a:effectLst/>
              <a:latin typeface="Calibri" panose="020F0502020204030204" pitchFamily="34" charset="0"/>
              <a:ea typeface="Calibri" panose="020F0502020204030204" pitchFamily="34" charset="0"/>
            </a:endParaRPr>
          </a:p>
        </p:txBody>
      </p:sp>
      <p:sp>
        <p:nvSpPr>
          <p:cNvPr id="4" name="Rectangle 3"/>
          <p:cNvSpPr/>
          <p:nvPr/>
        </p:nvSpPr>
        <p:spPr>
          <a:xfrm>
            <a:off x="2740777" y="1545960"/>
            <a:ext cx="6192688" cy="1116972"/>
          </a:xfrm>
          <a:prstGeom prst="rect">
            <a:avLst/>
          </a:prstGeom>
        </p:spPr>
        <p:txBody>
          <a:bodyPr wrap="square">
            <a:spAutoFit/>
          </a:bodyPr>
          <a:lstStyle/>
          <a:p>
            <a:pPr>
              <a:lnSpc>
                <a:spcPct val="107000"/>
              </a:lnSpc>
              <a:spcAft>
                <a:spcPts val="800"/>
              </a:spcAft>
            </a:pPr>
            <a:r>
              <a:rPr lang="en-GB" sz="1400" u="sng" dirty="0">
                <a:latin typeface="Calibri" panose="020F0502020204030204" pitchFamily="34" charset="0"/>
                <a:ea typeface="Calibri" panose="020F0502020204030204" pitchFamily="34" charset="0"/>
                <a:cs typeface="Times New Roman" panose="02020603050405020304" pitchFamily="18" charset="0"/>
              </a:rPr>
              <a:t>Download of summary document</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b="0" dirty="0" smtClean="0">
                <a:latin typeface="Calibri" panose="020F0502020204030204" pitchFamily="34" charset="0"/>
                <a:ea typeface="Calibri" panose="020F0502020204030204" pitchFamily="34" charset="0"/>
                <a:cs typeface="Times New Roman" panose="02020603050405020304" pitchFamily="18" charset="0"/>
              </a:rPr>
              <a:t>This is where there is </a:t>
            </a:r>
            <a:r>
              <a:rPr lang="en-GB" sz="1400" b="0" dirty="0">
                <a:latin typeface="Calibri" panose="020F0502020204030204" pitchFamily="34" charset="0"/>
                <a:ea typeface="Calibri" panose="020F0502020204030204" pitchFamily="34" charset="0"/>
                <a:cs typeface="Times New Roman" panose="02020603050405020304" pitchFamily="18" charset="0"/>
              </a:rPr>
              <a:t>the option of downloading a summary document. This would list the selected evidence, and provide hyperlinks to a view only copy of the evidence, that anyone receiving the list could click on</a:t>
            </a:r>
            <a:r>
              <a:rPr lang="en-GB" sz="1400" b="0" dirty="0" smtClean="0">
                <a:latin typeface="Calibri" panose="020F0502020204030204" pitchFamily="34" charset="0"/>
                <a:ea typeface="Calibri" panose="020F0502020204030204" pitchFamily="34" charset="0"/>
                <a:cs typeface="Times New Roman" panose="02020603050405020304" pitchFamily="18" charset="0"/>
              </a:rPr>
              <a:t>.</a:t>
            </a:r>
          </a:p>
        </p:txBody>
      </p:sp>
      <p:graphicFrame>
        <p:nvGraphicFramePr>
          <p:cNvPr id="5" name="Table 4"/>
          <p:cNvGraphicFramePr>
            <a:graphicFrameLocks noGrp="1"/>
          </p:cNvGraphicFramePr>
          <p:nvPr>
            <p:extLst>
              <p:ext uri="{D42A27DB-BD31-4B8C-83A1-F6EECF244321}">
                <p14:modId xmlns:p14="http://schemas.microsoft.com/office/powerpoint/2010/main" val="1901356657"/>
              </p:ext>
            </p:extLst>
          </p:nvPr>
        </p:nvGraphicFramePr>
        <p:xfrm>
          <a:off x="2817242" y="3173270"/>
          <a:ext cx="5958924" cy="896939"/>
        </p:xfrm>
        <a:graphic>
          <a:graphicData uri="http://schemas.openxmlformats.org/drawingml/2006/table">
            <a:tbl>
              <a:tblPr firstRow="1" firstCol="1" bandRow="1">
                <a:tableStyleId>{5C22544A-7EE6-4342-B048-85BDC9FD1C3A}</a:tableStyleId>
              </a:tblPr>
              <a:tblGrid>
                <a:gridCol w="989409"/>
                <a:gridCol w="3317196"/>
                <a:gridCol w="690669"/>
                <a:gridCol w="961650"/>
              </a:tblGrid>
              <a:tr h="286767">
                <a:tc>
                  <a:txBody>
                    <a:bodyPr/>
                    <a:lstStyle/>
                    <a:p>
                      <a:pPr>
                        <a:lnSpc>
                          <a:spcPct val="107000"/>
                        </a:lnSpc>
                        <a:spcAft>
                          <a:spcPts val="0"/>
                        </a:spcAft>
                      </a:pPr>
                      <a:r>
                        <a:rPr lang="en-GB" sz="1100" dirty="0">
                          <a:effectLst/>
                        </a:rPr>
                        <a:t>Evidence number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dirty="0">
                          <a:effectLst/>
                        </a:rPr>
                        <a:t>Description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Unit(s)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Criteria covered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45415">
                <a:tc>
                  <a:txBody>
                    <a:bodyPr/>
                    <a:lstStyle/>
                    <a:p>
                      <a:pPr>
                        <a:lnSpc>
                          <a:spcPct val="107000"/>
                        </a:lnSpc>
                        <a:spcAft>
                          <a:spcPts val="0"/>
                        </a:spcAft>
                      </a:pPr>
                      <a:r>
                        <a:rPr lang="en-GB" sz="1100">
                          <a:effectLst/>
                        </a:rPr>
                        <a:t>18678/E/1158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u="sng" dirty="0">
                          <a:effectLst/>
                        </a:rPr>
                        <a:t>Checking expiry dates of meds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1k, 2s, 2b, 3s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n-GB" sz="1100">
                          <a:effectLst/>
                        </a:rPr>
                        <a:t>18678/E/1083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u="sng">
                          <a:effectLst/>
                        </a:rPr>
                        <a:t>Managing the storeroom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6, 10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3k, 3s, 3b</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53035">
                <a:tc>
                  <a:txBody>
                    <a:bodyPr/>
                    <a:lstStyle/>
                    <a:p>
                      <a:pPr>
                        <a:lnSpc>
                          <a:spcPct val="107000"/>
                        </a:lnSpc>
                        <a:spcAft>
                          <a:spcPts val="0"/>
                        </a:spcAft>
                      </a:pPr>
                      <a:r>
                        <a:rPr lang="en-GB" sz="1100">
                          <a:effectLst/>
                        </a:rPr>
                        <a:t>18678/E/987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u="sng">
                          <a:effectLst/>
                        </a:rPr>
                        <a:t>etc</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7" name="Rectangle 6"/>
          <p:cNvSpPr/>
          <p:nvPr/>
        </p:nvSpPr>
        <p:spPr>
          <a:xfrm>
            <a:off x="2727898" y="4541415"/>
            <a:ext cx="6192688" cy="954107"/>
          </a:xfrm>
          <a:prstGeom prst="rect">
            <a:avLst/>
          </a:prstGeom>
        </p:spPr>
        <p:txBody>
          <a:bodyPr wrap="square">
            <a:spAutoFit/>
          </a:bodyPr>
          <a:lstStyle/>
          <a:p>
            <a:r>
              <a:rPr lang="en-GB" sz="1400" b="0" dirty="0">
                <a:latin typeface="Calibri" panose="020F0502020204030204" pitchFamily="34" charset="0"/>
                <a:ea typeface="Calibri" panose="020F0502020204030204" pitchFamily="34" charset="0"/>
                <a:cs typeface="Times New Roman" panose="02020603050405020304" pitchFamily="18" charset="0"/>
              </a:rPr>
              <a:t>Clicking on the links whether singular or as part of the link document, the End Point Assessor evidence view will look almost identical to the Expert Witness view, except the EP Assessor does not need to make comments or interact with the evidence other than reading it.</a:t>
            </a:r>
            <a:endParaRPr lang="en-GB" sz="1400" dirty="0"/>
          </a:p>
        </p:txBody>
      </p:sp>
    </p:spTree>
    <p:extLst>
      <p:ext uri="{BB962C8B-B14F-4D97-AF65-F5344CB8AC3E}">
        <p14:creationId xmlns:p14="http://schemas.microsoft.com/office/powerpoint/2010/main" val="637158085"/>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24189" y="260648"/>
            <a:ext cx="6562763" cy="307777"/>
          </a:xfrm>
          <a:prstGeom prst="rect">
            <a:avLst/>
          </a:prstGeom>
        </p:spPr>
        <p:txBody>
          <a:bodyPr wrap="square">
            <a:spAutoFit/>
          </a:bodyPr>
          <a:lstStyle/>
          <a:p>
            <a:pPr>
              <a:spcAft>
                <a:spcPts val="0"/>
              </a:spcAft>
            </a:pPr>
            <a:r>
              <a:rPr lang="en-GB" sz="1400" dirty="0" smtClean="0">
                <a:effectLst/>
                <a:latin typeface="Calibri" panose="020F0502020204030204" pitchFamily="34" charset="0"/>
                <a:ea typeface="Calibri" panose="020F0502020204030204" pitchFamily="34" charset="0"/>
              </a:rPr>
              <a:t>EPA –</a:t>
            </a:r>
            <a:r>
              <a:rPr lang="en-GB" sz="1400" dirty="0" smtClean="0">
                <a:latin typeface="Calibri" panose="020F0502020204030204" pitchFamily="34" charset="0"/>
                <a:ea typeface="Calibri" panose="020F0502020204030204" pitchFamily="34" charset="0"/>
              </a:rPr>
              <a:t> in design mode</a:t>
            </a:r>
            <a:endParaRPr lang="en-GB" sz="1400" dirty="0" smtClean="0">
              <a:effectLst/>
              <a:latin typeface="Calibri" panose="020F0502020204030204" pitchFamily="34" charset="0"/>
              <a:ea typeface="Calibri" panose="020F0502020204030204" pitchFamily="34" charset="0"/>
            </a:endParaRPr>
          </a:p>
        </p:txBody>
      </p:sp>
      <p:sp>
        <p:nvSpPr>
          <p:cNvPr id="2" name="Rectangle 1"/>
          <p:cNvSpPr/>
          <p:nvPr/>
        </p:nvSpPr>
        <p:spPr>
          <a:xfrm>
            <a:off x="2627784" y="1016423"/>
            <a:ext cx="6264696" cy="886461"/>
          </a:xfrm>
          <a:prstGeom prst="rect">
            <a:avLst/>
          </a:prstGeom>
        </p:spPr>
        <p:txBody>
          <a:bodyPr wrap="square">
            <a:spAutoFit/>
          </a:bodyPr>
          <a:lstStyle/>
          <a:p>
            <a:pPr>
              <a:lnSpc>
                <a:spcPct val="107000"/>
              </a:lnSpc>
              <a:spcAft>
                <a:spcPts val="800"/>
              </a:spcAft>
            </a:pPr>
            <a:r>
              <a:rPr lang="en-GB" sz="1400" u="sng" dirty="0" smtClean="0">
                <a:latin typeface="Calibri" panose="020F0502020204030204" pitchFamily="34" charset="0"/>
                <a:ea typeface="Calibri" panose="020F0502020204030204" pitchFamily="34" charset="0"/>
                <a:cs typeface="Times New Roman" panose="02020603050405020304" pitchFamily="18" charset="0"/>
              </a:rPr>
              <a:t>Downloading separate links</a:t>
            </a:r>
            <a:endParaRPr lang="en-GB" sz="14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b="0" dirty="0" smtClean="0">
                <a:latin typeface="Calibri" panose="020F0502020204030204" pitchFamily="34" charset="0"/>
                <a:ea typeface="Calibri" panose="020F0502020204030204" pitchFamily="34" charset="0"/>
                <a:cs typeface="Times New Roman" panose="02020603050405020304" pitchFamily="18" charset="0"/>
              </a:rPr>
              <a:t>All aspects of the evidence will likely be available, as per the EV view now, i.e. documents attached can be opened and viewed.</a:t>
            </a:r>
            <a:endParaRPr lang="en-GB" sz="1400" b="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p:nvPr/>
        </p:nvPicPr>
        <p:blipFill rotWithShape="1">
          <a:blip r:embed="rId2">
            <a:extLst>
              <a:ext uri="{28A0092B-C50C-407E-A947-70E740481C1C}">
                <a14:useLocalDpi xmlns:a14="http://schemas.microsoft.com/office/drawing/2010/main" val="0"/>
              </a:ext>
            </a:extLst>
          </a:blip>
          <a:srcRect b="36220"/>
          <a:stretch/>
        </p:blipFill>
        <p:spPr bwMode="auto">
          <a:xfrm>
            <a:off x="2870979" y="1977490"/>
            <a:ext cx="5085397" cy="1875870"/>
          </a:xfrm>
          <a:prstGeom prst="rect">
            <a:avLst/>
          </a:prstGeom>
          <a:noFill/>
          <a:ln>
            <a:noFill/>
          </a:ln>
        </p:spPr>
      </p:pic>
      <p:pic>
        <p:nvPicPr>
          <p:cNvPr id="6" name="Picture 5"/>
          <p:cNvPicPr/>
          <p:nvPr/>
        </p:nvPicPr>
        <p:blipFill rotWithShape="1">
          <a:blip r:embed="rId3">
            <a:extLst>
              <a:ext uri="{28A0092B-C50C-407E-A947-70E740481C1C}">
                <a14:useLocalDpi xmlns:a14="http://schemas.microsoft.com/office/drawing/2010/main" val="0"/>
              </a:ext>
            </a:extLst>
          </a:blip>
          <a:srcRect b="9775"/>
          <a:stretch/>
        </p:blipFill>
        <p:spPr bwMode="auto">
          <a:xfrm>
            <a:off x="3011503" y="4592024"/>
            <a:ext cx="4809971" cy="2076756"/>
          </a:xfrm>
          <a:prstGeom prst="rect">
            <a:avLst/>
          </a:prstGeom>
          <a:noFill/>
          <a:ln>
            <a:noFill/>
          </a:ln>
        </p:spPr>
      </p:pic>
      <p:sp>
        <p:nvSpPr>
          <p:cNvPr id="4" name="Rectangle 3"/>
          <p:cNvSpPr/>
          <p:nvPr/>
        </p:nvSpPr>
        <p:spPr>
          <a:xfrm>
            <a:off x="2627784" y="3853360"/>
            <a:ext cx="6264696" cy="738664"/>
          </a:xfrm>
          <a:prstGeom prst="rect">
            <a:avLst/>
          </a:prstGeom>
        </p:spPr>
        <p:txBody>
          <a:bodyPr wrap="square">
            <a:spAutoFit/>
          </a:bodyPr>
          <a:lstStyle/>
          <a:p>
            <a:endParaRPr lang="en-GB" sz="1400" b="0" dirty="0" smtClean="0">
              <a:latin typeface="Calibri" panose="020F0502020204030204" pitchFamily="34" charset="0"/>
              <a:ea typeface="Calibri" panose="020F0502020204030204" pitchFamily="34" charset="0"/>
              <a:cs typeface="Times New Roman" panose="02020603050405020304" pitchFamily="18" charset="0"/>
            </a:endParaRPr>
          </a:p>
          <a:p>
            <a:r>
              <a:rPr lang="en-GB" sz="1400" b="0" dirty="0" smtClean="0">
                <a:latin typeface="Calibri" panose="020F0502020204030204" pitchFamily="34" charset="0"/>
                <a:ea typeface="Calibri" panose="020F0502020204030204" pitchFamily="34" charset="0"/>
                <a:cs typeface="Times New Roman" panose="02020603050405020304" pitchFamily="18" charset="0"/>
              </a:rPr>
              <a:t>The </a:t>
            </a:r>
            <a:r>
              <a:rPr lang="en-GB" sz="1400" b="0" dirty="0" err="1">
                <a:latin typeface="Calibri" panose="020F0502020204030204" pitchFamily="34" charset="0"/>
                <a:ea typeface="Calibri" panose="020F0502020204030204" pitchFamily="34" charset="0"/>
                <a:cs typeface="Times New Roman" panose="02020603050405020304" pitchFamily="18" charset="0"/>
              </a:rPr>
              <a:t>qual</a:t>
            </a:r>
            <a:r>
              <a:rPr lang="en-GB" sz="1400" b="0" dirty="0">
                <a:latin typeface="Calibri" panose="020F0502020204030204" pitchFamily="34" charset="0"/>
                <a:ea typeface="Calibri" panose="020F0502020204030204" pitchFamily="34" charset="0"/>
                <a:cs typeface="Times New Roman" panose="02020603050405020304" pitchFamily="18" charset="0"/>
              </a:rPr>
              <a:t> tree will show open where criteria are ticked, so users can see which criteria are marked as covered in the evidence</a:t>
            </a:r>
            <a:endParaRPr lang="en-GB" sz="1400" b="0" dirty="0"/>
          </a:p>
        </p:txBody>
      </p:sp>
    </p:spTree>
    <p:extLst>
      <p:ext uri="{BB962C8B-B14F-4D97-AF65-F5344CB8AC3E}">
        <p14:creationId xmlns:p14="http://schemas.microsoft.com/office/powerpoint/2010/main" val="2313702502"/>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24189" y="260648"/>
            <a:ext cx="6562763" cy="307777"/>
          </a:xfrm>
          <a:prstGeom prst="rect">
            <a:avLst/>
          </a:prstGeom>
        </p:spPr>
        <p:txBody>
          <a:bodyPr wrap="square">
            <a:spAutoFit/>
          </a:bodyPr>
          <a:lstStyle/>
          <a:p>
            <a:pPr>
              <a:spcAft>
                <a:spcPts val="0"/>
              </a:spcAft>
            </a:pPr>
            <a:r>
              <a:rPr lang="en-GB" sz="1400" dirty="0" smtClean="0">
                <a:effectLst/>
                <a:latin typeface="Calibri" panose="020F0502020204030204" pitchFamily="34" charset="0"/>
                <a:ea typeface="Calibri" panose="020F0502020204030204" pitchFamily="34" charset="0"/>
              </a:rPr>
              <a:t>EPA –</a:t>
            </a:r>
            <a:r>
              <a:rPr lang="en-GB" sz="1400" dirty="0" smtClean="0">
                <a:latin typeface="Calibri" panose="020F0502020204030204" pitchFamily="34" charset="0"/>
                <a:ea typeface="Calibri" panose="020F0502020204030204" pitchFamily="34" charset="0"/>
              </a:rPr>
              <a:t> in design mode</a:t>
            </a:r>
            <a:endParaRPr lang="en-GB" sz="1400" dirty="0" smtClean="0">
              <a:effectLst/>
              <a:latin typeface="Calibri" panose="020F0502020204030204" pitchFamily="34" charset="0"/>
              <a:ea typeface="Calibri" panose="020F0502020204030204" pitchFamily="34" charset="0"/>
            </a:endParaRPr>
          </a:p>
        </p:txBody>
      </p:sp>
      <p:sp>
        <p:nvSpPr>
          <p:cNvPr id="2" name="Rectangle 1"/>
          <p:cNvSpPr/>
          <p:nvPr/>
        </p:nvSpPr>
        <p:spPr>
          <a:xfrm>
            <a:off x="2699792" y="1628800"/>
            <a:ext cx="6120680" cy="1680588"/>
          </a:xfrm>
          <a:prstGeom prst="rect">
            <a:avLst/>
          </a:prstGeom>
        </p:spPr>
        <p:txBody>
          <a:bodyPr wrap="square">
            <a:spAutoFit/>
          </a:bodyPr>
          <a:lstStyle/>
          <a:p>
            <a:pPr>
              <a:lnSpc>
                <a:spcPct val="107000"/>
              </a:lnSpc>
              <a:spcAft>
                <a:spcPts val="800"/>
              </a:spcAft>
            </a:pPr>
            <a:r>
              <a:rPr lang="en-GB" sz="1400" u="sng" dirty="0" smtClean="0">
                <a:latin typeface="Calibri" panose="020F0502020204030204" pitchFamily="34" charset="0"/>
                <a:ea typeface="Calibri" panose="020F0502020204030204" pitchFamily="34" charset="0"/>
                <a:cs typeface="Times New Roman" panose="02020603050405020304" pitchFamily="18" charset="0"/>
              </a:rPr>
              <a:t>Downloading files</a:t>
            </a:r>
            <a:endParaRPr lang="en-GB" sz="14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b="0" dirty="0">
                <a:latin typeface="Calibri" panose="020F0502020204030204" pitchFamily="34" charset="0"/>
                <a:ea typeface="Calibri" panose="020F0502020204030204" pitchFamily="34" charset="0"/>
                <a:cs typeface="Times New Roman" panose="02020603050405020304" pitchFamily="18" charset="0"/>
              </a:rPr>
              <a:t>A typical evidence item will be 3 – 4 pages long, when extracted into a pdf file. Both the link and the PDF file will show the same view of the evidence (or as similar as possible).</a:t>
            </a:r>
          </a:p>
          <a:p>
            <a:pPr>
              <a:lnSpc>
                <a:spcPct val="107000"/>
              </a:lnSpc>
              <a:spcAft>
                <a:spcPts val="800"/>
              </a:spcAft>
            </a:pPr>
            <a:r>
              <a:rPr lang="en-GB" sz="1400" b="0" dirty="0">
                <a:latin typeface="Calibri" panose="020F0502020204030204" pitchFamily="34" charset="0"/>
                <a:ea typeface="Calibri" panose="020F0502020204030204" pitchFamily="34" charset="0"/>
                <a:cs typeface="Times New Roman" panose="02020603050405020304" pitchFamily="18" charset="0"/>
              </a:rPr>
              <a:t>We will likely offer a ‘select all’ shortcut to accommodate some EPAO requirements</a:t>
            </a:r>
            <a:r>
              <a:rPr lang="en-GB" sz="1400" b="0" dirty="0" smtClean="0">
                <a:latin typeface="Calibri" panose="020F0502020204030204" pitchFamily="34" charset="0"/>
                <a:ea typeface="Calibri" panose="020F0502020204030204" pitchFamily="34" charset="0"/>
                <a:cs typeface="Times New Roman" panose="02020603050405020304" pitchFamily="18" charset="0"/>
              </a:rPr>
              <a:t>.</a:t>
            </a:r>
            <a:endParaRPr lang="en-GB" sz="1400" b="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3564193"/>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Box 1">
            <a:extLst>
              <a:ext uri="{FF2B5EF4-FFF2-40B4-BE49-F238E27FC236}">
                <a16:creationId xmlns:a16="http://schemas.microsoft.com/office/drawing/2014/main" xmlns="" id="{F2C71E2E-F3D2-4E81-B7B8-E78A9CD58935}"/>
              </a:ext>
            </a:extLst>
          </p:cNvPr>
          <p:cNvSpPr txBox="1">
            <a:spLocks noChangeArrowheads="1"/>
          </p:cNvSpPr>
          <p:nvPr/>
        </p:nvSpPr>
        <p:spPr bwMode="auto">
          <a:xfrm>
            <a:off x="2555776" y="1501829"/>
            <a:ext cx="5616575"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lgn="ctr">
              <a:buClr>
                <a:srgbClr val="003399"/>
              </a:buClr>
              <a:buSzPct val="125000"/>
              <a:buFontTx/>
              <a:buNone/>
            </a:pPr>
            <a:r>
              <a:rPr lang="en-GB" altLang="en-US" sz="2400" dirty="0" smtClean="0">
                <a:latin typeface="Calibri" panose="020F0502020204030204" pitchFamily="34" charset="0"/>
                <a:ea typeface="Microsoft YaHei UI" panose="020B0503020204020204" pitchFamily="34" charset="-122"/>
                <a:cs typeface="Calibri" panose="020F0502020204030204" pitchFamily="34" charset="0"/>
              </a:rPr>
              <a:t>Capita Integration release</a:t>
            </a:r>
            <a:endParaRPr lang="en-GB" altLang="en-US" sz="2400" dirty="0">
              <a:latin typeface="Calibri" panose="020F0502020204030204" pitchFamily="34" charset="0"/>
              <a:ea typeface="Microsoft YaHei UI" panose="020B0503020204020204" pitchFamily="34" charset="-122"/>
              <a:cs typeface="Calibri" panose="020F0502020204030204" pitchFamily="34" charset="0"/>
            </a:endParaRPr>
          </a:p>
          <a:p>
            <a:pPr algn="ctr">
              <a:buClr>
                <a:srgbClr val="003399"/>
              </a:buClr>
              <a:buSzPct val="125000"/>
              <a:buFontTx/>
              <a:buNone/>
            </a:pPr>
            <a:endParaRPr lang="en-GB" altLang="en-US" dirty="0">
              <a:latin typeface="Comic Sans MS" panose="030F0702030302020204" pitchFamily="66" charset="0"/>
              <a:ea typeface="Microsoft YaHei UI" panose="020B0503020204020204" pitchFamily="34" charset="-122"/>
              <a:cs typeface="Calibri" panose="020F0502020204030204" pitchFamily="34" charset="0"/>
            </a:endParaRPr>
          </a:p>
        </p:txBody>
      </p:sp>
      <p:sp>
        <p:nvSpPr>
          <p:cNvPr id="51203" name="Rectangle 2">
            <a:extLst>
              <a:ext uri="{FF2B5EF4-FFF2-40B4-BE49-F238E27FC236}">
                <a16:creationId xmlns:a16="http://schemas.microsoft.com/office/drawing/2014/main" xmlns="" id="{C24EECCE-A286-4607-B2F9-8DD14899B29C}"/>
              </a:ext>
            </a:extLst>
          </p:cNvPr>
          <p:cNvSpPr>
            <a:spLocks noGrp="1" noChangeArrowheads="1"/>
          </p:cNvSpPr>
          <p:nvPr>
            <p:ph type="title"/>
          </p:nvPr>
        </p:nvSpPr>
        <p:spPr>
          <a:xfrm>
            <a:off x="2895600" y="5967413"/>
            <a:ext cx="6248400" cy="990600"/>
          </a:xfrm>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3" name="Rectangle 2"/>
          <p:cNvSpPr/>
          <p:nvPr/>
        </p:nvSpPr>
        <p:spPr>
          <a:xfrm>
            <a:off x="2720875" y="2636912"/>
            <a:ext cx="6008949" cy="2462213"/>
          </a:xfrm>
          <a:prstGeom prst="rect">
            <a:avLst/>
          </a:prstGeom>
        </p:spPr>
        <p:txBody>
          <a:bodyPr wrap="square">
            <a:spAutoFit/>
          </a:bodyPr>
          <a:lstStyle/>
          <a:p>
            <a:r>
              <a:rPr lang="en-GB" sz="1400" b="0" dirty="0">
                <a:latin typeface="Calibri" panose="020F0502020204030204" pitchFamily="34" charset="0"/>
                <a:cs typeface="Calibri" panose="020F0502020204030204" pitchFamily="34" charset="0"/>
              </a:rPr>
              <a:t>T</a:t>
            </a:r>
            <a:r>
              <a:rPr lang="en-GB" sz="1400" b="0" dirty="0" smtClean="0">
                <a:latin typeface="Calibri" panose="020F0502020204030204" pitchFamily="34" charset="0"/>
                <a:cs typeface="Calibri" panose="020F0502020204030204" pitchFamily="34" charset="0"/>
              </a:rPr>
              <a:t>he </a:t>
            </a:r>
            <a:r>
              <a:rPr lang="en-GB" sz="1400" b="0" dirty="0">
                <a:latin typeface="Calibri" panose="020F0502020204030204" pitchFamily="34" charset="0"/>
                <a:cs typeface="Calibri" panose="020F0502020204030204" pitchFamily="34" charset="0"/>
              </a:rPr>
              <a:t>following enhancements are being made to the UNIT-e to VQ Manager link to be included in the 4.44 release, which is currently scheduled for 13/12/2019 </a:t>
            </a:r>
          </a:p>
          <a:p>
            <a:r>
              <a:rPr lang="en-GB" sz="1400" b="0" dirty="0">
                <a:latin typeface="Calibri" panose="020F0502020204030204" pitchFamily="34" charset="0"/>
                <a:cs typeface="Calibri" panose="020F0502020204030204" pitchFamily="34" charset="0"/>
              </a:rPr>
              <a:t> </a:t>
            </a:r>
          </a:p>
          <a:p>
            <a:r>
              <a:rPr lang="en-GB" sz="1400" b="0" dirty="0">
                <a:latin typeface="Calibri" panose="020F0502020204030204" pitchFamily="34" charset="0"/>
                <a:cs typeface="Calibri" panose="020F0502020204030204" pitchFamily="34" charset="0"/>
              </a:rPr>
              <a:t>We are adding the ability to transfer three extra fields, these are:</a:t>
            </a:r>
          </a:p>
          <a:p>
            <a:pPr marL="285750" lvl="0" indent="-285750">
              <a:buFont typeface="Arial" panose="020B0604020202020204" pitchFamily="34" charset="0"/>
              <a:buChar char="•"/>
            </a:pPr>
            <a:r>
              <a:rPr lang="en-GB" sz="1400" b="0" dirty="0">
                <a:latin typeface="Calibri" panose="020F0502020204030204" pitchFamily="34" charset="0"/>
                <a:cs typeface="Calibri" panose="020F0502020204030204" pitchFamily="34" charset="0"/>
              </a:rPr>
              <a:t>Student Reference Number</a:t>
            </a:r>
          </a:p>
          <a:p>
            <a:pPr marL="285750" lvl="0" indent="-285750">
              <a:buFont typeface="Arial" panose="020B0604020202020204" pitchFamily="34" charset="0"/>
              <a:buChar char="•"/>
            </a:pPr>
            <a:r>
              <a:rPr lang="en-GB" sz="1400" b="0" dirty="0">
                <a:latin typeface="Calibri" panose="020F0502020204030204" pitchFamily="34" charset="0"/>
                <a:cs typeface="Calibri" panose="020F0502020204030204" pitchFamily="34" charset="0"/>
              </a:rPr>
              <a:t>Institution</a:t>
            </a:r>
          </a:p>
          <a:p>
            <a:pPr marL="285750" lvl="0" indent="-285750">
              <a:buFont typeface="Arial" panose="020B0604020202020204" pitchFamily="34" charset="0"/>
              <a:buChar char="•"/>
            </a:pPr>
            <a:r>
              <a:rPr lang="en-GB" sz="1400" b="0" dirty="0">
                <a:latin typeface="Calibri" panose="020F0502020204030204" pitchFamily="34" charset="0"/>
                <a:cs typeface="Calibri" panose="020F0502020204030204" pitchFamily="34" charset="0"/>
              </a:rPr>
              <a:t>Tutor</a:t>
            </a:r>
          </a:p>
          <a:p>
            <a:r>
              <a:rPr lang="en-GB" sz="1400" b="0" dirty="0">
                <a:latin typeface="Calibri" panose="020F0502020204030204" pitchFamily="34" charset="0"/>
                <a:cs typeface="Calibri" panose="020F0502020204030204" pitchFamily="34" charset="0"/>
              </a:rPr>
              <a:t> </a:t>
            </a:r>
          </a:p>
          <a:p>
            <a:r>
              <a:rPr lang="en-GB" sz="1400" b="0" dirty="0" smtClean="0">
                <a:latin typeface="Calibri" panose="020F0502020204030204" pitchFamily="34" charset="0"/>
                <a:cs typeface="Calibri" panose="020F0502020204030204" pitchFamily="34" charset="0"/>
              </a:rPr>
              <a:t>We </a:t>
            </a:r>
            <a:r>
              <a:rPr lang="en-GB" sz="1400" b="0" dirty="0">
                <a:latin typeface="Calibri" panose="020F0502020204030204" pitchFamily="34" charset="0"/>
                <a:cs typeface="Calibri" panose="020F0502020204030204" pitchFamily="34" charset="0"/>
              </a:rPr>
              <a:t>are also making a change so that when an error message is received back about the transfer of a student, the transfer flag will be unticked, so it won’t keep being sent generating large error logs at </a:t>
            </a:r>
            <a:r>
              <a:rPr lang="en-GB" sz="1400" b="0" dirty="0" err="1" smtClean="0">
                <a:latin typeface="Calibri" panose="020F0502020204030204" pitchFamily="34" charset="0"/>
                <a:cs typeface="Calibri" panose="020F0502020204030204" pitchFamily="34" charset="0"/>
              </a:rPr>
              <a:t>SkillWise</a:t>
            </a:r>
            <a:r>
              <a:rPr lang="en-GB" sz="1400" b="0" dirty="0" smtClean="0">
                <a:latin typeface="Calibri" panose="020F0502020204030204" pitchFamily="34" charset="0"/>
                <a:cs typeface="Calibri" panose="020F0502020204030204" pitchFamily="34" charset="0"/>
              </a:rPr>
              <a:t> </a:t>
            </a:r>
            <a:r>
              <a:rPr lang="en-GB" sz="1400" b="0" dirty="0">
                <a:latin typeface="Calibri" panose="020F0502020204030204" pitchFamily="34" charset="0"/>
                <a:cs typeface="Calibri" panose="020F0502020204030204" pitchFamily="34" charset="0"/>
              </a:rPr>
              <a:t>end.</a:t>
            </a:r>
          </a:p>
        </p:txBody>
      </p:sp>
    </p:spTree>
    <p:extLst>
      <p:ext uri="{BB962C8B-B14F-4D97-AF65-F5344CB8AC3E}">
        <p14:creationId xmlns:p14="http://schemas.microsoft.com/office/powerpoint/2010/main" val="1043497442"/>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xmlns="" id="{068C81DE-2394-46BB-87FB-CC14CF100ED3}"/>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p>
        </p:txBody>
      </p:sp>
      <p:sp>
        <p:nvSpPr>
          <p:cNvPr id="66563" name="Rectangle 3">
            <a:extLst>
              <a:ext uri="{FF2B5EF4-FFF2-40B4-BE49-F238E27FC236}">
                <a16:creationId xmlns:a16="http://schemas.microsoft.com/office/drawing/2014/main" xmlns="" id="{317119E7-F96D-4A37-9809-E2B8DC049449}"/>
              </a:ext>
            </a:extLst>
          </p:cNvPr>
          <p:cNvSpPr>
            <a:spLocks noGrp="1" noChangeArrowheads="1"/>
          </p:cNvSpPr>
          <p:nvPr>
            <p:ph type="body" idx="1"/>
          </p:nvPr>
        </p:nvSpPr>
        <p:spPr>
          <a:xfrm>
            <a:off x="1907704" y="1628800"/>
            <a:ext cx="6591300" cy="1368425"/>
          </a:xfrm>
        </p:spPr>
        <p:txBody>
          <a:bodyPr/>
          <a:lstStyle/>
          <a:p>
            <a:pPr marL="0" indent="0" algn="ctr">
              <a:buFontTx/>
              <a:buNone/>
            </a:pPr>
            <a:r>
              <a:rPr lang="en-GB" altLang="en-US" sz="2400" b="1" dirty="0">
                <a:latin typeface="Calibri" panose="020F0502020204030204" pitchFamily="34" charset="0"/>
                <a:cs typeface="Calibri" panose="020F0502020204030204" pitchFamily="34" charset="0"/>
              </a:rPr>
              <a:t>Website updates:</a:t>
            </a:r>
          </a:p>
        </p:txBody>
      </p:sp>
      <p:sp>
        <p:nvSpPr>
          <p:cNvPr id="66564" name="Rectangle 1">
            <a:extLst>
              <a:ext uri="{FF2B5EF4-FFF2-40B4-BE49-F238E27FC236}">
                <a16:creationId xmlns:a16="http://schemas.microsoft.com/office/drawing/2014/main" xmlns="" id="{B842204E-E71A-4EFE-BAA9-484DACB55025}"/>
              </a:ext>
            </a:extLst>
          </p:cNvPr>
          <p:cNvSpPr>
            <a:spLocks noChangeArrowheads="1"/>
          </p:cNvSpPr>
          <p:nvPr/>
        </p:nvSpPr>
        <p:spPr bwMode="auto">
          <a:xfrm>
            <a:off x="4262438" y="3141663"/>
            <a:ext cx="457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marL="285750" indent="-285750">
              <a:spcBef>
                <a:spcPct val="0"/>
              </a:spcBef>
              <a:buClrTx/>
            </a:pPr>
            <a:r>
              <a:rPr lang="en-GB" altLang="en-US" sz="1400" b="0" dirty="0">
                <a:latin typeface="Calibri" panose="020F0502020204030204" pitchFamily="34" charset="0"/>
                <a:cs typeface="Calibri" panose="020F0502020204030204" pitchFamily="34" charset="0"/>
              </a:rPr>
              <a:t>Layout</a:t>
            </a:r>
          </a:p>
          <a:p>
            <a:pPr marL="285750" indent="-285750">
              <a:spcBef>
                <a:spcPct val="0"/>
              </a:spcBef>
              <a:buClrTx/>
            </a:pPr>
            <a:r>
              <a:rPr lang="en-GB" altLang="en-US" sz="1400" b="0" dirty="0" smtClean="0">
                <a:latin typeface="Calibri" panose="020F0502020204030204" pitchFamily="34" charset="0"/>
                <a:cs typeface="Calibri" panose="020F0502020204030204" pitchFamily="34" charset="0"/>
              </a:rPr>
              <a:t>Password only</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Box 1">
            <a:extLst>
              <a:ext uri="{FF2B5EF4-FFF2-40B4-BE49-F238E27FC236}">
                <a16:creationId xmlns:a16="http://schemas.microsoft.com/office/drawing/2014/main" xmlns="" id="{2212053B-2820-4849-96E6-CDAB19820071}"/>
              </a:ext>
            </a:extLst>
          </p:cNvPr>
          <p:cNvSpPr txBox="1">
            <a:spLocks noChangeArrowheads="1"/>
          </p:cNvSpPr>
          <p:nvPr/>
        </p:nvSpPr>
        <p:spPr bwMode="auto">
          <a:xfrm>
            <a:off x="2700338" y="2349500"/>
            <a:ext cx="56165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lgn="ctr">
              <a:buClr>
                <a:srgbClr val="003399"/>
              </a:buClr>
              <a:buSzPct val="125000"/>
              <a:buFontTx/>
              <a:buNone/>
            </a:pPr>
            <a:r>
              <a:rPr lang="en-GB" altLang="en-US" sz="2400" dirty="0">
                <a:latin typeface="Calibri" panose="020F0502020204030204" pitchFamily="34" charset="0"/>
                <a:ea typeface="Microsoft YaHei UI" panose="020B0503020204020204" pitchFamily="34" charset="-122"/>
                <a:cs typeface="Calibri" panose="020F0502020204030204" pitchFamily="34" charset="0"/>
              </a:rPr>
              <a:t>New development requests</a:t>
            </a:r>
          </a:p>
        </p:txBody>
      </p:sp>
      <p:sp>
        <p:nvSpPr>
          <p:cNvPr id="64515" name="Rectangle 2">
            <a:extLst>
              <a:ext uri="{FF2B5EF4-FFF2-40B4-BE49-F238E27FC236}">
                <a16:creationId xmlns:a16="http://schemas.microsoft.com/office/drawing/2014/main" xmlns="" id="{CA797C1E-0BE7-4989-8004-4F5FE8D351D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Box 1">
            <a:extLst>
              <a:ext uri="{FF2B5EF4-FFF2-40B4-BE49-F238E27FC236}">
                <a16:creationId xmlns:a16="http://schemas.microsoft.com/office/drawing/2014/main" xmlns="" id="{BF3986F8-C8B4-450B-8053-97531C5B7C16}"/>
              </a:ext>
            </a:extLst>
          </p:cNvPr>
          <p:cNvSpPr txBox="1">
            <a:spLocks noChangeArrowheads="1"/>
          </p:cNvSpPr>
          <p:nvPr/>
        </p:nvSpPr>
        <p:spPr bwMode="auto">
          <a:xfrm>
            <a:off x="2700338" y="2349500"/>
            <a:ext cx="56165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lgn="ctr">
              <a:buClr>
                <a:srgbClr val="003399"/>
              </a:buClr>
              <a:buSzPct val="125000"/>
              <a:buFontTx/>
              <a:buNone/>
            </a:pPr>
            <a:r>
              <a:rPr lang="en-GB" altLang="en-US" sz="2400" dirty="0">
                <a:latin typeface="Calibri" panose="020F0502020204030204" pitchFamily="34" charset="0"/>
                <a:ea typeface="Microsoft YaHei UI" panose="020B0503020204020204" pitchFamily="34" charset="-122"/>
                <a:cs typeface="Calibri" panose="020F0502020204030204" pitchFamily="34" charset="0"/>
              </a:rPr>
              <a:t>Voting</a:t>
            </a:r>
          </a:p>
        </p:txBody>
      </p:sp>
      <p:sp>
        <p:nvSpPr>
          <p:cNvPr id="65539" name="Rectangle 2">
            <a:extLst>
              <a:ext uri="{FF2B5EF4-FFF2-40B4-BE49-F238E27FC236}">
                <a16:creationId xmlns:a16="http://schemas.microsoft.com/office/drawing/2014/main" xmlns="" id="{E898B087-1DD3-47CD-B673-6335DC39D827}"/>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Box 1">
            <a:extLst>
              <a:ext uri="{FF2B5EF4-FFF2-40B4-BE49-F238E27FC236}">
                <a16:creationId xmlns:a16="http://schemas.microsoft.com/office/drawing/2014/main" xmlns="" id="{BF3986F8-C8B4-450B-8053-97531C5B7C16}"/>
              </a:ext>
            </a:extLst>
          </p:cNvPr>
          <p:cNvSpPr txBox="1">
            <a:spLocks noChangeArrowheads="1"/>
          </p:cNvSpPr>
          <p:nvPr/>
        </p:nvSpPr>
        <p:spPr bwMode="auto">
          <a:xfrm>
            <a:off x="2700338" y="2349500"/>
            <a:ext cx="56165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lgn="ctr">
              <a:buClr>
                <a:srgbClr val="003399"/>
              </a:buClr>
              <a:buSzPct val="125000"/>
              <a:buFontTx/>
              <a:buNone/>
            </a:pPr>
            <a:r>
              <a:rPr lang="en-GB" altLang="en-US" sz="2400" dirty="0" smtClean="0">
                <a:latin typeface="Calibri" panose="020F0502020204030204" pitchFamily="34" charset="0"/>
                <a:ea typeface="Microsoft YaHei UI" panose="020B0503020204020204" pitchFamily="34" charset="-122"/>
                <a:cs typeface="Calibri" panose="020F0502020204030204" pitchFamily="34" charset="0"/>
              </a:rPr>
              <a:t>Ofsted</a:t>
            </a:r>
            <a:endParaRPr lang="en-GB" altLang="en-US" sz="2400" dirty="0">
              <a:latin typeface="Calibri" panose="020F0502020204030204" pitchFamily="34" charset="0"/>
              <a:ea typeface="Microsoft YaHei UI" panose="020B0503020204020204" pitchFamily="34" charset="-122"/>
              <a:cs typeface="Calibri" panose="020F0502020204030204" pitchFamily="34" charset="0"/>
            </a:endParaRPr>
          </a:p>
        </p:txBody>
      </p:sp>
      <p:sp>
        <p:nvSpPr>
          <p:cNvPr id="65539" name="Rectangle 2">
            <a:extLst>
              <a:ext uri="{FF2B5EF4-FFF2-40B4-BE49-F238E27FC236}">
                <a16:creationId xmlns:a16="http://schemas.microsoft.com/office/drawing/2014/main" xmlns="" id="{E898B087-1DD3-47CD-B673-6335DC39D827}"/>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Tree>
    <p:extLst>
      <p:ext uri="{BB962C8B-B14F-4D97-AF65-F5344CB8AC3E}">
        <p14:creationId xmlns:p14="http://schemas.microsoft.com/office/powerpoint/2010/main" val="2942165354"/>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xmlns="" id="{03E12CC3-9695-40C9-82FD-64B2B2C91EDB}"/>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p>
        </p:txBody>
      </p:sp>
      <p:sp>
        <p:nvSpPr>
          <p:cNvPr id="67587" name="Rectangle 3">
            <a:extLst>
              <a:ext uri="{FF2B5EF4-FFF2-40B4-BE49-F238E27FC236}">
                <a16:creationId xmlns:a16="http://schemas.microsoft.com/office/drawing/2014/main" xmlns="" id="{C9F0E29E-55BA-444C-99B1-21759610C4E6}"/>
              </a:ext>
            </a:extLst>
          </p:cNvPr>
          <p:cNvSpPr>
            <a:spLocks noGrp="1" noChangeArrowheads="1"/>
          </p:cNvSpPr>
          <p:nvPr>
            <p:ph type="body" idx="1"/>
          </p:nvPr>
        </p:nvSpPr>
        <p:spPr>
          <a:xfrm>
            <a:off x="3851275" y="2852738"/>
            <a:ext cx="6442075" cy="1368425"/>
          </a:xfrm>
        </p:spPr>
        <p:txBody>
          <a:bodyPr/>
          <a:lstStyle/>
          <a:p>
            <a:pPr marL="0" indent="0">
              <a:buFontTx/>
              <a:buNone/>
            </a:pPr>
            <a:r>
              <a:rPr lang="en-GB" altLang="en-US" sz="4000" b="1" dirty="0">
                <a:latin typeface="Calibri" panose="020F0502020204030204" pitchFamily="34" charset="0"/>
                <a:cs typeface="Calibri" panose="020F0502020204030204" pitchFamily="34" charset="0"/>
              </a:rPr>
              <a:t>Thank you</a:t>
            </a:r>
            <a:endParaRPr lang="en-GB" altLang="en-US" sz="4000" dirty="0">
              <a:latin typeface="Calibri" panose="020F0502020204030204" pitchFamily="34" charset="0"/>
              <a:cs typeface="Calibri" panose="020F0502020204030204" pitchFamily="34" charset="0"/>
            </a:endParaRPr>
          </a:p>
        </p:txBody>
      </p:sp>
      <p:sp>
        <p:nvSpPr>
          <p:cNvPr id="67588" name="TextBox 1">
            <a:extLst>
              <a:ext uri="{FF2B5EF4-FFF2-40B4-BE49-F238E27FC236}">
                <a16:creationId xmlns:a16="http://schemas.microsoft.com/office/drawing/2014/main" xmlns="" id="{F3E3BF9B-783E-4C91-A67E-AAA9ED19349A}"/>
              </a:ext>
            </a:extLst>
          </p:cNvPr>
          <p:cNvSpPr txBox="1">
            <a:spLocks noChangeArrowheads="1"/>
          </p:cNvSpPr>
          <p:nvPr/>
        </p:nvSpPr>
        <p:spPr bwMode="auto">
          <a:xfrm>
            <a:off x="3351422" y="3990330"/>
            <a:ext cx="37208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GB" altLang="en-US" dirty="0"/>
              <a:t>Paul, Jo, </a:t>
            </a:r>
            <a:r>
              <a:rPr lang="en-GB" altLang="en-US" dirty="0" smtClean="0"/>
              <a:t>Kari and Chris </a:t>
            </a:r>
            <a:endParaRPr lang="en-GB" altLang="en-US"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xmlns="" id="{4E5DB59E-D718-41A4-912A-93134C5452C8}"/>
              </a:ext>
            </a:extLst>
          </p:cNvPr>
          <p:cNvSpPr>
            <a:spLocks noGrp="1" noChangeArrowheads="1"/>
          </p:cNvSpPr>
          <p:nvPr>
            <p:ph type="title"/>
          </p:nvPr>
        </p:nvSpPr>
        <p:spPr>
          <a:xfrm>
            <a:off x="2895600" y="5967413"/>
            <a:ext cx="6248400" cy="990600"/>
          </a:xfrm>
        </p:spPr>
        <p:txBody>
          <a:bodyPr/>
          <a:lstStyle/>
          <a:p>
            <a:r>
              <a:rPr lang="en-GB" altLang="en-US" sz="3200" b="1" dirty="0">
                <a:latin typeface="Comic Sans MS" panose="030F0702030302020204" pitchFamily="66" charset="0"/>
              </a:rPr>
              <a:t>VQManager  </a:t>
            </a:r>
          </a:p>
        </p:txBody>
      </p:sp>
      <p:sp>
        <p:nvSpPr>
          <p:cNvPr id="34819" name="Rectangle 5">
            <a:extLst>
              <a:ext uri="{FF2B5EF4-FFF2-40B4-BE49-F238E27FC236}">
                <a16:creationId xmlns:a16="http://schemas.microsoft.com/office/drawing/2014/main" xmlns="" id="{B4BA7479-C515-4864-A8BE-F14AAFE3FF36}"/>
              </a:ext>
            </a:extLst>
          </p:cNvPr>
          <p:cNvSpPr>
            <a:spLocks noChangeArrowheads="1"/>
          </p:cNvSpPr>
          <p:nvPr/>
        </p:nvSpPr>
        <p:spPr bwMode="auto">
          <a:xfrm>
            <a:off x="2865438" y="5865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34822" name="Rectangle 10">
            <a:extLst>
              <a:ext uri="{FF2B5EF4-FFF2-40B4-BE49-F238E27FC236}">
                <a16:creationId xmlns:a16="http://schemas.microsoft.com/office/drawing/2014/main" xmlns="" id="{5FCC73E4-E958-46DB-83CD-E3C731D2AE77}"/>
              </a:ext>
            </a:extLst>
          </p:cNvPr>
          <p:cNvSpPr>
            <a:spLocks noChangeArrowheads="1"/>
          </p:cNvSpPr>
          <p:nvPr/>
        </p:nvSpPr>
        <p:spPr bwMode="auto">
          <a:xfrm>
            <a:off x="0" y="1724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34823" name="TextBox 1">
            <a:extLst>
              <a:ext uri="{FF2B5EF4-FFF2-40B4-BE49-F238E27FC236}">
                <a16:creationId xmlns:a16="http://schemas.microsoft.com/office/drawing/2014/main" xmlns="" id="{F94596BC-E8F6-4CEE-AB2B-FE1D05D01B7C}"/>
              </a:ext>
            </a:extLst>
          </p:cNvPr>
          <p:cNvSpPr txBox="1">
            <a:spLocks noChangeArrowheads="1"/>
          </p:cNvSpPr>
          <p:nvPr/>
        </p:nvSpPr>
        <p:spPr bwMode="auto">
          <a:xfrm>
            <a:off x="4598988" y="590550"/>
            <a:ext cx="13180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2400" dirty="0">
                <a:latin typeface="Calibri" panose="020F0502020204030204" pitchFamily="34" charset="0"/>
                <a:cs typeface="Calibri" panose="020F0502020204030204" pitchFamily="34" charset="0"/>
              </a:rPr>
              <a:t>Evidence</a:t>
            </a:r>
          </a:p>
        </p:txBody>
      </p:sp>
      <p:sp>
        <p:nvSpPr>
          <p:cNvPr id="3" name="Rectangle 2"/>
          <p:cNvSpPr>
            <a:spLocks noChangeArrowheads="1"/>
          </p:cNvSpPr>
          <p:nvPr/>
        </p:nvSpPr>
        <p:spPr bwMode="auto">
          <a:xfrm>
            <a:off x="2771800" y="1149042"/>
            <a:ext cx="6228184"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sng"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Adding ‘accept all ticks’ links at the end of the </a:t>
            </a:r>
            <a:r>
              <a:rPr kumimoji="0" lang="en-GB" altLang="en-US" sz="1400" b="1" i="0" u="sng" strike="noStrike" cap="none" normalizeH="0" baseline="0" dirty="0" err="1" smtClean="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qual</a:t>
            </a:r>
            <a:r>
              <a:rPr kumimoji="0" lang="en-GB" altLang="en-US" sz="1400" b="1" i="0" u="sng"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tree as well as the start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To make this function easier to use, we have duplicated the ‘accept all’ links below the </a:t>
            </a:r>
            <a:r>
              <a:rPr kumimoji="0" lang="en-GB" altLang="en-US" sz="1400" b="0" i="0" u="none" strike="noStrike" cap="none" normalizeH="0" baseline="0" dirty="0" err="1" smtClean="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qual</a:t>
            </a:r>
            <a:r>
              <a:rPr kumimoji="0" lang="en-GB" altLang="en-US" sz="14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tree as well as above. </a:t>
            </a:r>
            <a:endParaRPr kumimoji="0" lang="en-GB" altLang="en-US" sz="1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843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5438" y="2575234"/>
            <a:ext cx="5734050" cy="32956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3752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8356096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xmlns="" id="{4E5DB59E-D718-41A4-912A-93134C5452C8}"/>
              </a:ext>
            </a:extLst>
          </p:cNvPr>
          <p:cNvSpPr>
            <a:spLocks noGrp="1" noChangeArrowheads="1"/>
          </p:cNvSpPr>
          <p:nvPr>
            <p:ph type="title"/>
          </p:nvPr>
        </p:nvSpPr>
        <p:spPr>
          <a:xfrm>
            <a:off x="2895600" y="5967413"/>
            <a:ext cx="6248400" cy="990600"/>
          </a:xfrm>
        </p:spPr>
        <p:txBody>
          <a:bodyPr/>
          <a:lstStyle/>
          <a:p>
            <a:r>
              <a:rPr lang="en-GB" altLang="en-US" sz="3200" b="1" dirty="0">
                <a:latin typeface="Comic Sans MS" panose="030F0702030302020204" pitchFamily="66" charset="0"/>
              </a:rPr>
              <a:t>VQManager  </a:t>
            </a:r>
          </a:p>
        </p:txBody>
      </p:sp>
      <p:sp>
        <p:nvSpPr>
          <p:cNvPr id="34819" name="Rectangle 5">
            <a:extLst>
              <a:ext uri="{FF2B5EF4-FFF2-40B4-BE49-F238E27FC236}">
                <a16:creationId xmlns:a16="http://schemas.microsoft.com/office/drawing/2014/main" xmlns="" id="{B4BA7479-C515-4864-A8BE-F14AAFE3FF36}"/>
              </a:ext>
            </a:extLst>
          </p:cNvPr>
          <p:cNvSpPr>
            <a:spLocks noChangeArrowheads="1"/>
          </p:cNvSpPr>
          <p:nvPr/>
        </p:nvSpPr>
        <p:spPr bwMode="auto">
          <a:xfrm>
            <a:off x="2865438" y="5865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34822" name="Rectangle 10">
            <a:extLst>
              <a:ext uri="{FF2B5EF4-FFF2-40B4-BE49-F238E27FC236}">
                <a16:creationId xmlns:a16="http://schemas.microsoft.com/office/drawing/2014/main" xmlns="" id="{5FCC73E4-E958-46DB-83CD-E3C731D2AE77}"/>
              </a:ext>
            </a:extLst>
          </p:cNvPr>
          <p:cNvSpPr>
            <a:spLocks noChangeArrowheads="1"/>
          </p:cNvSpPr>
          <p:nvPr/>
        </p:nvSpPr>
        <p:spPr bwMode="auto">
          <a:xfrm>
            <a:off x="0" y="1724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34823" name="TextBox 1">
            <a:extLst>
              <a:ext uri="{FF2B5EF4-FFF2-40B4-BE49-F238E27FC236}">
                <a16:creationId xmlns:a16="http://schemas.microsoft.com/office/drawing/2014/main" xmlns="" id="{F94596BC-E8F6-4CEE-AB2B-FE1D05D01B7C}"/>
              </a:ext>
            </a:extLst>
          </p:cNvPr>
          <p:cNvSpPr txBox="1">
            <a:spLocks noChangeArrowheads="1"/>
          </p:cNvSpPr>
          <p:nvPr/>
        </p:nvSpPr>
        <p:spPr bwMode="auto">
          <a:xfrm>
            <a:off x="4355976" y="587334"/>
            <a:ext cx="22384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2400" dirty="0" smtClean="0">
                <a:latin typeface="Calibri" panose="020F0502020204030204" pitchFamily="34" charset="0"/>
                <a:cs typeface="Calibri" panose="020F0502020204030204" pitchFamily="34" charset="0"/>
              </a:rPr>
              <a:t>Evidence Matrix</a:t>
            </a:r>
            <a:endParaRPr lang="en-GB" altLang="en-US" sz="2400" dirty="0">
              <a:latin typeface="Calibri" panose="020F0502020204030204" pitchFamily="34" charset="0"/>
              <a:cs typeface="Calibri" panose="020F0502020204030204" pitchFamily="34" charset="0"/>
            </a:endParaRPr>
          </a:p>
        </p:txBody>
      </p:sp>
      <p:sp>
        <p:nvSpPr>
          <p:cNvPr id="3" name="Rectangle 2"/>
          <p:cNvSpPr>
            <a:spLocks noChangeArrowheads="1"/>
          </p:cNvSpPr>
          <p:nvPr/>
        </p:nvSpPr>
        <p:spPr bwMode="auto">
          <a:xfrm>
            <a:off x="2865438" y="1274008"/>
            <a:ext cx="6099050"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sng"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Show all IQA dates in Evidence matrix</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400" u="sng"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Previously, only the most recent IQA date showed against evidence in the Evidence matrix. We have altered this so that all IQA interactions with the evidence are listed. </a:t>
            </a:r>
            <a:endParaRPr kumimoji="0" lang="en-GB" altLang="en-US" sz="1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51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5438" y="3161010"/>
            <a:ext cx="5724525" cy="23145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2483768" y="495859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335868665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9">
            <a:extLst>
              <a:ext uri="{FF2B5EF4-FFF2-40B4-BE49-F238E27FC236}">
                <a16:creationId xmlns:a16="http://schemas.microsoft.com/office/drawing/2014/main" xmlns="" id="{6A90E0B9-D3FB-496E-A391-31546F3BE237}"/>
              </a:ext>
            </a:extLst>
          </p:cNvPr>
          <p:cNvSpPr>
            <a:spLocks noChangeArrowheads="1"/>
          </p:cNvSpPr>
          <p:nvPr/>
        </p:nvSpPr>
        <p:spPr bwMode="auto">
          <a:xfrm>
            <a:off x="0" y="3438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7174" name="TextBox 1">
            <a:extLst>
              <a:ext uri="{FF2B5EF4-FFF2-40B4-BE49-F238E27FC236}">
                <a16:creationId xmlns:a16="http://schemas.microsoft.com/office/drawing/2014/main" xmlns="" id="{D6134FD9-C752-4B36-B100-0B639E6B533D}"/>
              </a:ext>
            </a:extLst>
          </p:cNvPr>
          <p:cNvSpPr txBox="1">
            <a:spLocks noChangeArrowheads="1"/>
          </p:cNvSpPr>
          <p:nvPr/>
        </p:nvSpPr>
        <p:spPr bwMode="auto">
          <a:xfrm>
            <a:off x="4572000" y="474663"/>
            <a:ext cx="11788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2400" dirty="0">
                <a:latin typeface="Calibri" panose="020F0502020204030204" pitchFamily="34" charset="0"/>
                <a:cs typeface="Calibri" panose="020F0502020204030204" pitchFamily="34" charset="0"/>
              </a:rPr>
              <a:t>Reports</a:t>
            </a:r>
          </a:p>
        </p:txBody>
      </p:sp>
      <p:sp>
        <p:nvSpPr>
          <p:cNvPr id="2" name="Rectangle 1"/>
          <p:cNvSpPr/>
          <p:nvPr/>
        </p:nvSpPr>
        <p:spPr>
          <a:xfrm>
            <a:off x="2483768" y="935038"/>
            <a:ext cx="6660232" cy="2330895"/>
          </a:xfrm>
          <a:prstGeom prst="rect">
            <a:avLst/>
          </a:prstGeom>
        </p:spPr>
        <p:txBody>
          <a:bodyPr wrap="square">
            <a:spAutoFit/>
          </a:bodyPr>
          <a:lstStyle/>
          <a:p>
            <a:pPr>
              <a:lnSpc>
                <a:spcPct val="115000"/>
              </a:lnSpc>
              <a:spcAft>
                <a:spcPts val="1000"/>
              </a:spcAft>
            </a:pPr>
            <a:r>
              <a:rPr lang="en-GB" sz="1400" u="sng" dirty="0">
                <a:latin typeface="Calibri" panose="020F0502020204030204" pitchFamily="34" charset="0"/>
                <a:ea typeface="Calibri" panose="020F0502020204030204" pitchFamily="34" charset="0"/>
                <a:cs typeface="Calibri" panose="020F0502020204030204" pitchFamily="34" charset="0"/>
              </a:rPr>
              <a:t>New customisable field and report filter </a:t>
            </a:r>
            <a:endParaRPr lang="en-GB" sz="1400" dirty="0">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pPr>
            <a:r>
              <a:rPr lang="en-GB" sz="1400" b="0" dirty="0">
                <a:latin typeface="Calibri" panose="020F0502020204030204" pitchFamily="34" charset="0"/>
                <a:ea typeface="Calibri" panose="020F0502020204030204" pitchFamily="34" charset="0"/>
                <a:cs typeface="Calibri" panose="020F0502020204030204" pitchFamily="34" charset="0"/>
              </a:rPr>
              <a:t>A new filter field has been added, working in the same way as the Curriculum Area field. </a:t>
            </a:r>
            <a:br>
              <a:rPr lang="en-GB" sz="1400" b="0" dirty="0">
                <a:latin typeface="Calibri" panose="020F0502020204030204" pitchFamily="34" charset="0"/>
                <a:ea typeface="Calibri" panose="020F0502020204030204" pitchFamily="34" charset="0"/>
                <a:cs typeface="Calibri" panose="020F0502020204030204" pitchFamily="34" charset="0"/>
              </a:rPr>
            </a:br>
            <a:r>
              <a:rPr lang="en-GB" sz="1400" b="0" dirty="0">
                <a:latin typeface="Calibri" panose="020F0502020204030204" pitchFamily="34" charset="0"/>
                <a:ea typeface="Calibri" panose="020F0502020204030204" pitchFamily="34" charset="0"/>
                <a:cs typeface="Calibri" panose="020F0502020204030204" pitchFamily="34" charset="0"/>
              </a:rPr>
              <a:t>Learners, Assessors, IQAs and Line Managers can be assigned to this new category in their user profiles. The name of the field is customisable, but defaults to ‘custom filter 2’. In the example below we have used ‘Institution’. If you want to use this feature, we will ask you to specify what you would like to call it.</a:t>
            </a:r>
          </a:p>
          <a:p>
            <a:pPr>
              <a:lnSpc>
                <a:spcPct val="115000"/>
              </a:lnSpc>
              <a:spcAft>
                <a:spcPts val="1000"/>
              </a:spcAft>
            </a:pPr>
            <a:r>
              <a:rPr lang="en-GB" sz="1400" b="0" dirty="0" smtClean="0">
                <a:latin typeface="Calibri" panose="020F0502020204030204" pitchFamily="34" charset="0"/>
                <a:ea typeface="Calibri" panose="020F0502020204030204" pitchFamily="34" charset="0"/>
                <a:cs typeface="Calibri" panose="020F0502020204030204" pitchFamily="34" charset="0"/>
              </a:rPr>
              <a:t>Org </a:t>
            </a:r>
            <a:r>
              <a:rPr lang="en-GB" sz="1400" b="0" dirty="0">
                <a:latin typeface="Calibri" panose="020F0502020204030204" pitchFamily="34" charset="0"/>
                <a:ea typeface="Calibri" panose="020F0502020204030204" pitchFamily="34" charset="0"/>
                <a:cs typeface="Calibri" panose="020F0502020204030204" pitchFamily="34" charset="0"/>
              </a:rPr>
              <a:t>and Centre Admin can populate a list for the drop-down, as they currently can for Employers and Curriculum Area.</a:t>
            </a:r>
            <a:endParaRPr lang="en-GB" sz="1400" b="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9" name="Picture 8"/>
          <p:cNvPicPr/>
          <p:nvPr/>
        </p:nvPicPr>
        <p:blipFill>
          <a:blip r:embed="rId2"/>
          <a:stretch>
            <a:fillRect/>
          </a:stretch>
        </p:blipFill>
        <p:spPr>
          <a:xfrm>
            <a:off x="2534479" y="3375237"/>
            <a:ext cx="5731510" cy="3302635"/>
          </a:xfrm>
          <a:prstGeom prst="rect">
            <a:avLst/>
          </a:prstGeom>
        </p:spPr>
      </p:pic>
      <p:sp>
        <p:nvSpPr>
          <p:cNvPr id="10" name="Rectangle 9"/>
          <p:cNvSpPr/>
          <p:nvPr/>
        </p:nvSpPr>
        <p:spPr>
          <a:xfrm>
            <a:off x="5086350" y="4725144"/>
            <a:ext cx="933450" cy="602823"/>
          </a:xfrm>
          <a:prstGeom prst="rect">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 name="TextBox 2"/>
          <p:cNvSpPr txBox="1"/>
          <p:nvPr/>
        </p:nvSpPr>
        <p:spPr>
          <a:xfrm>
            <a:off x="8676456" y="474663"/>
            <a:ext cx="356188" cy="461665"/>
          </a:xfrm>
          <a:prstGeom prst="rect">
            <a:avLst/>
          </a:prstGeom>
          <a:noFill/>
        </p:spPr>
        <p:txBody>
          <a:bodyPr wrap="none" rtlCol="0">
            <a:spAutoFit/>
          </a:bodyPr>
          <a:lstStyle/>
          <a:p>
            <a:r>
              <a:rPr lang="en-GB" dirty="0"/>
              <a:t>1</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xmlns="" id="{6D8988E7-262F-4D70-95C5-59B5A2F2EEAB}"/>
              </a:ext>
            </a:extLst>
          </p:cNvPr>
          <p:cNvSpPr>
            <a:spLocks noGrp="1" noChangeArrowheads="1"/>
          </p:cNvSpPr>
          <p:nvPr>
            <p:ph type="title"/>
          </p:nvPr>
        </p:nvSpPr>
        <p:spPr>
          <a:xfrm>
            <a:off x="2895600" y="5967413"/>
            <a:ext cx="6248400" cy="990600"/>
          </a:xfrm>
        </p:spPr>
        <p:txBody>
          <a:bodyPr/>
          <a:lstStyle/>
          <a:p>
            <a:r>
              <a:rPr lang="en-GB" altLang="en-US" sz="3200" b="1" smtClean="0">
                <a:latin typeface="Calibri" panose="020F0502020204030204" pitchFamily="34" charset="0"/>
                <a:cs typeface="Calibri" panose="020F0502020204030204" pitchFamily="34" charset="0"/>
              </a:rPr>
              <a:t>VQManager</a:t>
            </a:r>
            <a:r>
              <a:rPr lang="en-GB" altLang="en-US" sz="3200" b="1" smtClean="0">
                <a:latin typeface="Comic Sans MS" panose="030F0702030302020204" pitchFamily="66" charset="0"/>
              </a:rPr>
              <a:t>  </a:t>
            </a:r>
            <a:endParaRPr lang="en-GB" altLang="en-US" sz="3200" b="1" dirty="0">
              <a:latin typeface="Comic Sans MS" panose="030F0702030302020204" pitchFamily="66" charset="0"/>
            </a:endParaRPr>
          </a:p>
        </p:txBody>
      </p:sp>
      <p:sp>
        <p:nvSpPr>
          <p:cNvPr id="7173" name="Rectangle 9">
            <a:extLst>
              <a:ext uri="{FF2B5EF4-FFF2-40B4-BE49-F238E27FC236}">
                <a16:creationId xmlns:a16="http://schemas.microsoft.com/office/drawing/2014/main" xmlns="" id="{6A90E0B9-D3FB-496E-A391-31546F3BE237}"/>
              </a:ext>
            </a:extLst>
          </p:cNvPr>
          <p:cNvSpPr>
            <a:spLocks noChangeArrowheads="1"/>
          </p:cNvSpPr>
          <p:nvPr/>
        </p:nvSpPr>
        <p:spPr bwMode="auto">
          <a:xfrm>
            <a:off x="0" y="3438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endParaRPr lang="en-US" altLang="en-US" sz="2400" dirty="0">
              <a:latin typeface="Arial" panose="020B0604020202020204" pitchFamily="34" charset="0"/>
            </a:endParaRPr>
          </a:p>
        </p:txBody>
      </p:sp>
      <p:sp>
        <p:nvSpPr>
          <p:cNvPr id="7174" name="TextBox 1">
            <a:extLst>
              <a:ext uri="{FF2B5EF4-FFF2-40B4-BE49-F238E27FC236}">
                <a16:creationId xmlns:a16="http://schemas.microsoft.com/office/drawing/2014/main" xmlns="" id="{D6134FD9-C752-4B36-B100-0B639E6B533D}"/>
              </a:ext>
            </a:extLst>
          </p:cNvPr>
          <p:cNvSpPr txBox="1">
            <a:spLocks noChangeArrowheads="1"/>
          </p:cNvSpPr>
          <p:nvPr/>
        </p:nvSpPr>
        <p:spPr bwMode="auto">
          <a:xfrm>
            <a:off x="4572000" y="474663"/>
            <a:ext cx="11788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99"/>
              </a:buClr>
              <a:buChar char="•"/>
              <a:defRPr sz="3600">
                <a:solidFill>
                  <a:schemeClr val="tx1"/>
                </a:solidFill>
                <a:latin typeface="Arial Narrow" panose="020B0606020202030204" pitchFamily="34" charset="0"/>
              </a:defRPr>
            </a:lvl1pPr>
            <a:lvl2pPr marL="742950" indent="-285750">
              <a:spcBef>
                <a:spcPct val="20000"/>
              </a:spcBef>
              <a:buClr>
                <a:srgbClr val="000099"/>
              </a:buClr>
              <a:buFont typeface="CommonBullets"/>
              <a:buChar char="&gt;"/>
              <a:defRPr sz="3200">
                <a:solidFill>
                  <a:schemeClr val="tx1"/>
                </a:solidFill>
                <a:latin typeface="Arial Narrow" panose="020B0606020202030204" pitchFamily="34" charset="0"/>
              </a:defRPr>
            </a:lvl2pPr>
            <a:lvl3pPr marL="1143000" indent="-228600">
              <a:spcBef>
                <a:spcPct val="20000"/>
              </a:spcBef>
              <a:buClr>
                <a:srgbClr val="000099"/>
              </a:buClr>
              <a:buChar char="•"/>
              <a:defRPr sz="3200">
                <a:solidFill>
                  <a:schemeClr val="tx1"/>
                </a:solidFill>
                <a:latin typeface="Arial Narrow" panose="020B0606020202030204" pitchFamily="34" charset="0"/>
              </a:defRPr>
            </a:lvl3pPr>
            <a:lvl4pPr marL="1600200" indent="-228600">
              <a:spcBef>
                <a:spcPct val="20000"/>
              </a:spcBef>
              <a:buClr>
                <a:srgbClr val="000099"/>
              </a:buClr>
              <a:buChar char="–"/>
              <a:defRPr sz="3200">
                <a:solidFill>
                  <a:schemeClr val="tx1"/>
                </a:solidFill>
                <a:latin typeface="Arial Narrow" panose="020B0606020202030204" pitchFamily="34" charset="0"/>
              </a:defRPr>
            </a:lvl4pPr>
            <a:lvl5pPr marL="2057400" indent="-228600">
              <a:spcBef>
                <a:spcPct val="20000"/>
              </a:spcBef>
              <a:buClr>
                <a:srgbClr val="000099"/>
              </a:buClr>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000099"/>
              </a:buClr>
              <a:buChar char="»"/>
              <a:defRPr sz="3200">
                <a:solidFill>
                  <a:schemeClr val="tx1"/>
                </a:solidFill>
                <a:latin typeface="Arial Narrow" panose="020B0606020202030204" pitchFamily="34" charset="0"/>
              </a:defRPr>
            </a:lvl9pPr>
          </a:lstStyle>
          <a:p>
            <a:pPr>
              <a:spcBef>
                <a:spcPct val="0"/>
              </a:spcBef>
              <a:buClrTx/>
              <a:buFontTx/>
              <a:buNone/>
            </a:pPr>
            <a:r>
              <a:rPr lang="en-GB" altLang="en-US" sz="2400" dirty="0">
                <a:latin typeface="Calibri" panose="020F0502020204030204" pitchFamily="34" charset="0"/>
                <a:cs typeface="Calibri" panose="020F0502020204030204" pitchFamily="34" charset="0"/>
              </a:rPr>
              <a:t>Reports</a:t>
            </a:r>
          </a:p>
        </p:txBody>
      </p:sp>
      <p:sp>
        <p:nvSpPr>
          <p:cNvPr id="3" name="TextBox 2"/>
          <p:cNvSpPr txBox="1"/>
          <p:nvPr/>
        </p:nvSpPr>
        <p:spPr>
          <a:xfrm>
            <a:off x="8676456" y="474663"/>
            <a:ext cx="356188" cy="461665"/>
          </a:xfrm>
          <a:prstGeom prst="rect">
            <a:avLst/>
          </a:prstGeom>
          <a:noFill/>
        </p:spPr>
        <p:txBody>
          <a:bodyPr wrap="none" rtlCol="0">
            <a:spAutoFit/>
          </a:bodyPr>
          <a:lstStyle/>
          <a:p>
            <a:r>
              <a:rPr lang="en-GB" dirty="0" smtClean="0"/>
              <a:t>2</a:t>
            </a:r>
            <a:endParaRPr lang="en-GB" dirty="0"/>
          </a:p>
        </p:txBody>
      </p:sp>
      <p:pic>
        <p:nvPicPr>
          <p:cNvPr id="921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0827" y="1502073"/>
            <a:ext cx="4562475" cy="145732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160827" y="2100706"/>
            <a:ext cx="3019425" cy="295275"/>
          </a:xfrm>
          <a:prstGeom prst="rect">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 name="Rectangle 3"/>
          <p:cNvSpPr>
            <a:spLocks noChangeArrowheads="1"/>
          </p:cNvSpPr>
          <p:nvPr/>
        </p:nvSpPr>
        <p:spPr bwMode="auto">
          <a:xfrm>
            <a:off x="2590870" y="904558"/>
            <a:ext cx="6263680"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In the user profile page you can then assign the new category to your learners, assessors, IQAs and Line Managers.</a:t>
            </a:r>
            <a:endParaRPr kumimoji="0" lang="en-GB" altLang="en-US" sz="1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4"/>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5"/>
          <p:cNvSpPr>
            <a:spLocks noChangeArrowheads="1"/>
          </p:cNvSpPr>
          <p:nvPr/>
        </p:nvSpPr>
        <p:spPr bwMode="auto">
          <a:xfrm>
            <a:off x="2286000" y="2955384"/>
            <a:ext cx="3528392"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1400" b="0" dirty="0">
                <a:latin typeface="Calibri" panose="020F0502020204030204" pitchFamily="34" charset="0"/>
                <a:cs typeface="Calibri" panose="020F0502020204030204" pitchFamily="34" charset="0"/>
              </a:rPr>
              <a:t>In the dashboard area a column for this filter has been added to the OSU, Assessor and IQA dashboard pop out reports and downloads</a:t>
            </a:r>
            <a:r>
              <a:rPr lang="en-GB" sz="1400" b="0" dirty="0" smtClean="0">
                <a:latin typeface="Calibri" panose="020F0502020204030204" pitchFamily="34" charset="0"/>
                <a:cs typeface="Calibri" panose="020F0502020204030204" pitchFamily="34" charset="0"/>
              </a:rPr>
              <a:t>.</a:t>
            </a:r>
          </a:p>
          <a:p>
            <a:endParaRPr lang="en-GB" sz="1400" b="0" dirty="0">
              <a:latin typeface="Calibri" panose="020F0502020204030204" pitchFamily="34" charset="0"/>
              <a:ea typeface="Calibri" panose="020F0502020204030204" pitchFamily="34" charset="0"/>
              <a:cs typeface="Calibri" panose="020F0502020204030204" pitchFamily="34" charset="0"/>
            </a:endParaRPr>
          </a:p>
          <a:p>
            <a:r>
              <a:rPr lang="en-GB" sz="1400" b="0" dirty="0" smtClean="0">
                <a:latin typeface="Calibri" panose="020F0502020204030204" pitchFamily="34" charset="0"/>
                <a:ea typeface="Calibri" panose="020F0502020204030204" pitchFamily="34" charset="0"/>
                <a:cs typeface="Times New Roman" panose="02020603050405020304" pitchFamily="18" charset="0"/>
              </a:rPr>
              <a:t> </a:t>
            </a:r>
          </a:p>
          <a:p>
            <a:r>
              <a:rPr lang="en-GB" sz="1400" b="0" dirty="0" smtClean="0">
                <a:latin typeface="Calibri" panose="020F0502020204030204" pitchFamily="34" charset="0"/>
                <a:ea typeface="Calibri" panose="020F0502020204030204" pitchFamily="34" charset="0"/>
                <a:cs typeface="Times New Roman" panose="02020603050405020304" pitchFamily="18" charset="0"/>
              </a:rPr>
              <a:t>A </a:t>
            </a:r>
            <a:r>
              <a:rPr lang="en-GB" sz="1400" b="0" dirty="0">
                <a:latin typeface="Calibri" panose="020F0502020204030204" pitchFamily="34" charset="0"/>
                <a:ea typeface="Calibri" panose="020F0502020204030204" pitchFamily="34" charset="0"/>
                <a:cs typeface="Times New Roman" panose="02020603050405020304" pitchFamily="18" charset="0"/>
              </a:rPr>
              <a:t>new column </a:t>
            </a:r>
            <a:r>
              <a:rPr lang="en-GB" sz="1400" b="0" dirty="0" smtClean="0">
                <a:latin typeface="Calibri" panose="020F0502020204030204" pitchFamily="34" charset="0"/>
                <a:ea typeface="Calibri" panose="020F0502020204030204" pitchFamily="34" charset="0"/>
                <a:cs typeface="Times New Roman" panose="02020603050405020304" pitchFamily="18" charset="0"/>
              </a:rPr>
              <a:t>has also </a:t>
            </a:r>
            <a:r>
              <a:rPr lang="en-GB" sz="1400" b="0" dirty="0">
                <a:latin typeface="Calibri" panose="020F0502020204030204" pitchFamily="34" charset="0"/>
                <a:ea typeface="Calibri" panose="020F0502020204030204" pitchFamily="34" charset="0"/>
                <a:cs typeface="Times New Roman" panose="02020603050405020304" pitchFamily="18" charset="0"/>
              </a:rPr>
              <a:t>been added for:</a:t>
            </a:r>
            <a:br>
              <a:rPr lang="en-GB" sz="1400" b="0" dirty="0">
                <a:latin typeface="Calibri" panose="020F0502020204030204" pitchFamily="34" charset="0"/>
                <a:ea typeface="Calibri" panose="020F0502020204030204" pitchFamily="34" charset="0"/>
                <a:cs typeface="Times New Roman" panose="02020603050405020304" pitchFamily="18" charset="0"/>
              </a:rPr>
            </a:br>
            <a:r>
              <a:rPr lang="en-GB" sz="1400" b="0" dirty="0">
                <a:latin typeface="Calibri" panose="020F0502020204030204" pitchFamily="34" charset="0"/>
                <a:ea typeface="Calibri" panose="020F0502020204030204" pitchFamily="34" charset="0"/>
                <a:cs typeface="Times New Roman" panose="02020603050405020304" pitchFamily="18" charset="0"/>
              </a:rPr>
              <a:t>• Learner Entry Details</a:t>
            </a:r>
            <a:br>
              <a:rPr lang="en-GB" sz="1400" b="0" dirty="0">
                <a:latin typeface="Calibri" panose="020F0502020204030204" pitchFamily="34" charset="0"/>
                <a:ea typeface="Calibri" panose="020F0502020204030204" pitchFamily="34" charset="0"/>
                <a:cs typeface="Times New Roman" panose="02020603050405020304" pitchFamily="18" charset="0"/>
              </a:rPr>
            </a:br>
            <a:r>
              <a:rPr lang="en-GB" sz="1400" b="0" dirty="0">
                <a:latin typeface="Calibri" panose="020F0502020204030204" pitchFamily="34" charset="0"/>
                <a:ea typeface="Calibri" panose="020F0502020204030204" pitchFamily="34" charset="0"/>
                <a:cs typeface="Times New Roman" panose="02020603050405020304" pitchFamily="18" charset="0"/>
              </a:rPr>
              <a:t>• User List</a:t>
            </a:r>
          </a:p>
          <a:p>
            <a:endParaRPr lang="en-GB" sz="1400" b="0" dirty="0">
              <a:latin typeface="Calibri" panose="020F0502020204030204" pitchFamily="34" charset="0"/>
              <a:cs typeface="Calibri" panose="020F0502020204030204" pitchFamily="34" charset="0"/>
            </a:endParaRPr>
          </a:p>
        </p:txBody>
      </p:sp>
      <p:sp>
        <p:nvSpPr>
          <p:cNvPr id="7" name="Rectangle 6"/>
          <p:cNvSpPr/>
          <p:nvPr/>
        </p:nvSpPr>
        <p:spPr>
          <a:xfrm>
            <a:off x="2286000" y="4831776"/>
            <a:ext cx="4572000" cy="1600438"/>
          </a:xfrm>
          <a:prstGeom prst="rect">
            <a:avLst/>
          </a:prstGeom>
        </p:spPr>
        <p:txBody>
          <a:bodyPr>
            <a:spAutoFit/>
          </a:bodyPr>
          <a:lstStyle/>
          <a:p>
            <a:r>
              <a:rPr lang="en-GB" sz="1400" b="0" dirty="0">
                <a:latin typeface="Calibri" panose="020F0502020204030204" pitchFamily="34" charset="0"/>
                <a:cs typeface="Calibri" panose="020F0502020204030204" pitchFamily="34" charset="0"/>
              </a:rPr>
              <a:t>A filter has been added for:</a:t>
            </a:r>
            <a:br>
              <a:rPr lang="en-GB" sz="1400" b="0" dirty="0">
                <a:latin typeface="Calibri" panose="020F0502020204030204" pitchFamily="34" charset="0"/>
                <a:cs typeface="Calibri" panose="020F0502020204030204" pitchFamily="34" charset="0"/>
              </a:rPr>
            </a:br>
            <a:r>
              <a:rPr lang="en-GB" sz="1400" b="0" dirty="0">
                <a:latin typeface="Calibri" panose="020F0502020204030204" pitchFamily="34" charset="0"/>
                <a:cs typeface="Calibri" panose="020F0502020204030204" pitchFamily="34" charset="0"/>
              </a:rPr>
              <a:t>• Progress – Qualification progress</a:t>
            </a:r>
            <a:br>
              <a:rPr lang="en-GB" sz="1400" b="0" dirty="0">
                <a:latin typeface="Calibri" panose="020F0502020204030204" pitchFamily="34" charset="0"/>
                <a:cs typeface="Calibri" panose="020F0502020204030204" pitchFamily="34" charset="0"/>
              </a:rPr>
            </a:br>
            <a:r>
              <a:rPr lang="en-GB" sz="1400" b="0" dirty="0">
                <a:latin typeface="Calibri" panose="020F0502020204030204" pitchFamily="34" charset="0"/>
                <a:cs typeface="Calibri" panose="020F0502020204030204" pitchFamily="34" charset="0"/>
              </a:rPr>
              <a:t>• Progress – Unit Sign off</a:t>
            </a:r>
            <a:br>
              <a:rPr lang="en-GB" sz="1400" b="0" dirty="0">
                <a:latin typeface="Calibri" panose="020F0502020204030204" pitchFamily="34" charset="0"/>
                <a:cs typeface="Calibri" panose="020F0502020204030204" pitchFamily="34" charset="0"/>
              </a:rPr>
            </a:br>
            <a:r>
              <a:rPr lang="en-GB" sz="1400" b="0" dirty="0">
                <a:latin typeface="Calibri" panose="020F0502020204030204" pitchFamily="34" charset="0"/>
                <a:cs typeface="Calibri" panose="020F0502020204030204" pitchFamily="34" charset="0"/>
              </a:rPr>
              <a:t>• Progress – Unit Sign off % only</a:t>
            </a:r>
            <a:br>
              <a:rPr lang="en-GB" sz="1400" b="0" dirty="0">
                <a:latin typeface="Calibri" panose="020F0502020204030204" pitchFamily="34" charset="0"/>
                <a:cs typeface="Calibri" panose="020F0502020204030204" pitchFamily="34" charset="0"/>
              </a:rPr>
            </a:br>
            <a:r>
              <a:rPr lang="en-GB" sz="1400" b="0" dirty="0">
                <a:latin typeface="Calibri" panose="020F0502020204030204" pitchFamily="34" charset="0"/>
                <a:cs typeface="Calibri" panose="020F0502020204030204" pitchFamily="34" charset="0"/>
              </a:rPr>
              <a:t>• Progress – BTEC Course progress</a:t>
            </a:r>
            <a:br>
              <a:rPr lang="en-GB" sz="1400" b="0" dirty="0">
                <a:latin typeface="Calibri" panose="020F0502020204030204" pitchFamily="34" charset="0"/>
                <a:cs typeface="Calibri" panose="020F0502020204030204" pitchFamily="34" charset="0"/>
              </a:rPr>
            </a:br>
            <a:r>
              <a:rPr lang="en-GB" sz="1400" b="0" dirty="0">
                <a:latin typeface="Calibri" panose="020F0502020204030204" pitchFamily="34" charset="0"/>
                <a:cs typeface="Calibri" panose="020F0502020204030204" pitchFamily="34" charset="0"/>
              </a:rPr>
              <a:t>• User Activity – Learner activity</a:t>
            </a:r>
            <a:br>
              <a:rPr lang="en-GB" sz="1400" b="0" dirty="0">
                <a:latin typeface="Calibri" panose="020F0502020204030204" pitchFamily="34" charset="0"/>
                <a:cs typeface="Calibri" panose="020F0502020204030204" pitchFamily="34" charset="0"/>
              </a:rPr>
            </a:br>
            <a:r>
              <a:rPr lang="en-GB" sz="1400" b="0" dirty="0">
                <a:latin typeface="Calibri" panose="020F0502020204030204" pitchFamily="34" charset="0"/>
                <a:cs typeface="Calibri" panose="020F0502020204030204" pitchFamily="34" charset="0"/>
              </a:rPr>
              <a:t>• User Activity – Learner evidence</a:t>
            </a:r>
          </a:p>
        </p:txBody>
      </p:sp>
      <p:sp>
        <p:nvSpPr>
          <p:cNvPr id="12" name="Rectangle 11"/>
          <p:cNvSpPr/>
          <p:nvPr/>
        </p:nvSpPr>
        <p:spPr>
          <a:xfrm>
            <a:off x="5424992" y="4450175"/>
            <a:ext cx="4572000" cy="1578894"/>
          </a:xfrm>
          <a:prstGeom prst="rect">
            <a:avLst/>
          </a:prstGeom>
        </p:spPr>
        <p:txBody>
          <a:bodyPr>
            <a:spAutoFit/>
          </a:bodyPr>
          <a:lstStyle/>
          <a:p>
            <a:pPr>
              <a:lnSpc>
                <a:spcPct val="115000"/>
              </a:lnSpc>
              <a:spcAft>
                <a:spcPts val="1000"/>
              </a:spcAft>
            </a:pPr>
            <a:r>
              <a:rPr lang="en-GB" sz="1400" b="0" dirty="0">
                <a:latin typeface="Calibri" panose="020F0502020204030204" pitchFamily="34" charset="0"/>
                <a:ea typeface="Calibri" panose="020F0502020204030204" pitchFamily="34" charset="0"/>
                <a:cs typeface="Times New Roman" panose="02020603050405020304" pitchFamily="18" charset="0"/>
              </a:rPr>
              <a:t>A filter and report column have been added for:</a:t>
            </a:r>
            <a:br>
              <a:rPr lang="en-GB" sz="1400" b="0" dirty="0">
                <a:latin typeface="Calibri" panose="020F0502020204030204" pitchFamily="34" charset="0"/>
                <a:ea typeface="Calibri" panose="020F0502020204030204" pitchFamily="34" charset="0"/>
                <a:cs typeface="Times New Roman" panose="02020603050405020304" pitchFamily="18" charset="0"/>
              </a:rPr>
            </a:br>
            <a:r>
              <a:rPr lang="en-GB" sz="1400" b="0" dirty="0">
                <a:latin typeface="Calibri" panose="020F0502020204030204" pitchFamily="34" charset="0"/>
                <a:ea typeface="Calibri" panose="020F0502020204030204" pitchFamily="34" charset="0"/>
                <a:cs typeface="Times New Roman" panose="02020603050405020304" pitchFamily="18" charset="0"/>
              </a:rPr>
              <a:t>• Progress – Progress Reviews</a:t>
            </a:r>
            <a:br>
              <a:rPr lang="en-GB" sz="1400" b="0" dirty="0">
                <a:latin typeface="Calibri" panose="020F0502020204030204" pitchFamily="34" charset="0"/>
                <a:ea typeface="Calibri" panose="020F0502020204030204" pitchFamily="34" charset="0"/>
                <a:cs typeface="Times New Roman" panose="02020603050405020304" pitchFamily="18" charset="0"/>
              </a:rPr>
            </a:br>
            <a:r>
              <a:rPr lang="en-GB" sz="1400" b="0" dirty="0">
                <a:latin typeface="Calibri" panose="020F0502020204030204" pitchFamily="34" charset="0"/>
                <a:ea typeface="Calibri" panose="020F0502020204030204" pitchFamily="34" charset="0"/>
                <a:cs typeface="Times New Roman" panose="02020603050405020304" pitchFamily="18" charset="0"/>
              </a:rPr>
              <a:t>• Progress – GLH</a:t>
            </a:r>
            <a:br>
              <a:rPr lang="en-GB" sz="1400" b="0" dirty="0">
                <a:latin typeface="Calibri" panose="020F0502020204030204" pitchFamily="34" charset="0"/>
                <a:ea typeface="Calibri" panose="020F0502020204030204" pitchFamily="34" charset="0"/>
                <a:cs typeface="Times New Roman" panose="02020603050405020304" pitchFamily="18" charset="0"/>
              </a:rPr>
            </a:br>
            <a:r>
              <a:rPr lang="en-GB" sz="1400" b="0" dirty="0">
                <a:latin typeface="Calibri" panose="020F0502020204030204" pitchFamily="34" charset="0"/>
                <a:ea typeface="Calibri" panose="020F0502020204030204" pitchFamily="34" charset="0"/>
                <a:cs typeface="Times New Roman" panose="02020603050405020304" pitchFamily="18" charset="0"/>
              </a:rPr>
              <a:t>• Progress – Off the Job Training hours</a:t>
            </a:r>
            <a:br>
              <a:rPr lang="en-GB" sz="1400" b="0" dirty="0">
                <a:latin typeface="Calibri" panose="020F0502020204030204" pitchFamily="34" charset="0"/>
                <a:ea typeface="Calibri" panose="020F0502020204030204" pitchFamily="34" charset="0"/>
                <a:cs typeface="Times New Roman" panose="02020603050405020304" pitchFamily="18" charset="0"/>
              </a:rPr>
            </a:br>
            <a:r>
              <a:rPr lang="en-GB" sz="1400" b="0" dirty="0">
                <a:latin typeface="Calibri" panose="020F0502020204030204" pitchFamily="34" charset="0"/>
                <a:ea typeface="Calibri" panose="020F0502020204030204" pitchFamily="34" charset="0"/>
                <a:cs typeface="Times New Roman" panose="02020603050405020304" pitchFamily="18" charset="0"/>
              </a:rPr>
              <a:t>• Qualification Tracker</a:t>
            </a:r>
            <a:br>
              <a:rPr lang="en-GB" sz="1400" b="0" dirty="0">
                <a:latin typeface="Calibri" panose="020F0502020204030204" pitchFamily="34" charset="0"/>
                <a:ea typeface="Calibri" panose="020F0502020204030204" pitchFamily="34" charset="0"/>
                <a:cs typeface="Times New Roman" panose="02020603050405020304" pitchFamily="18" charset="0"/>
              </a:rPr>
            </a:br>
            <a:r>
              <a:rPr lang="en-GB" sz="1400" b="0" dirty="0">
                <a:latin typeface="Calibri" panose="020F0502020204030204" pitchFamily="34" charset="0"/>
                <a:ea typeface="Calibri" panose="020F0502020204030204" pitchFamily="34" charset="0"/>
                <a:cs typeface="Times New Roman" panose="02020603050405020304" pitchFamily="18" charset="0"/>
              </a:rPr>
              <a:t>• User Activity – Users who logged in</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382737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99"/>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Black"/>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rgbClr val="003399"/>
          </a:buClr>
          <a:buSzPct val="125000"/>
          <a:buFontTx/>
          <a:buChar char="•"/>
          <a:tabLst/>
          <a:defRPr kumimoji="0" lang="en-GB" altLang="en-US" sz="24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rgbClr val="003399"/>
          </a:buClr>
          <a:buSzPct val="125000"/>
          <a:buFontTx/>
          <a:buChar char="•"/>
          <a:tabLst/>
          <a:defRPr kumimoji="0" lang="en-GB" altLang="en-US" sz="24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24030</TotalTime>
  <Words>3429</Words>
  <Application>Microsoft Office PowerPoint</Application>
  <PresentationFormat>On-screen Show (4:3)</PresentationFormat>
  <Paragraphs>376</Paragraphs>
  <Slides>59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59</vt:i4>
      </vt:variant>
    </vt:vector>
  </HeadingPairs>
  <TitlesOfParts>
    <vt:vector size="69" baseType="lpstr">
      <vt:lpstr>Microsoft YaHei UI</vt:lpstr>
      <vt:lpstr>Arial</vt:lpstr>
      <vt:lpstr>Arial Black</vt:lpstr>
      <vt:lpstr>Arial Narrow</vt:lpstr>
      <vt:lpstr>Calibri</vt:lpstr>
      <vt:lpstr>Comic Sans MS</vt:lpstr>
      <vt:lpstr>CommonBullets</vt:lpstr>
      <vt:lpstr>Consolas</vt:lpstr>
      <vt:lpstr>Times New Roman</vt:lpstr>
      <vt:lpstr>Default Design</vt:lpstr>
      <vt:lpstr>PowerPoint Presentation</vt:lpstr>
      <vt:lpstr>PowerPoint Presentation</vt:lpstr>
      <vt:lpstr>VQManager  </vt:lpstr>
      <vt:lpstr>VQManager  </vt:lpstr>
      <vt:lpstr>VQManager  </vt:lpstr>
      <vt:lpstr>VQManager  </vt:lpstr>
      <vt:lpstr>VQManager  </vt:lpstr>
      <vt:lpstr>PowerPoint Presentation</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PowerPoint Presentation</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PowerPoint Presentation</vt:lpstr>
      <vt:lpstr>PowerPoint Presentation</vt:lpstr>
      <vt:lpstr>PowerPoint Presentation</vt:lpstr>
      <vt:lpstr>PowerPoint Presentation</vt:lpstr>
      <vt:lpstr>VQManager  </vt:lpstr>
      <vt:lpstr>VQManager  </vt:lpstr>
      <vt:lpstr>VQManager  </vt:lpstr>
      <vt:lpstr>VQManager  </vt:lpstr>
      <vt:lpstr>PowerPoint Presentation</vt:lpstr>
      <vt:lpstr>PowerPoint Presentation</vt:lpstr>
      <vt:lpstr>VQManager  </vt:lpstr>
      <vt:lpstr>VQManager</vt:lpstr>
      <vt:lpstr>VQManager  </vt:lpstr>
      <vt:lpstr>VQManager  </vt:lpstr>
      <vt:lpstr>VQManager  </vt:lpstr>
      <vt:lpstr>VQManager</vt:lpstr>
    </vt:vector>
  </TitlesOfParts>
  <Company>Learning Dimension cc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Wayne Soutter</dc:creator>
  <cp:lastModifiedBy>Paul Greenhalgh</cp:lastModifiedBy>
  <cp:revision>449</cp:revision>
  <dcterms:created xsi:type="dcterms:W3CDTF">2000-12-07T15:45:22Z</dcterms:created>
  <dcterms:modified xsi:type="dcterms:W3CDTF">2019-11-13T16:39:10Z</dcterms:modified>
</cp:coreProperties>
</file>